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5" r:id="rId10"/>
    <p:sldId id="266" r:id="rId11"/>
    <p:sldId id="267" r:id="rId1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73F5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9F4E08-DFFC-4E01-9D25-23420546DCEB}" type="datetimeFigureOut">
              <a:rPr lang="ru-RU" smtClean="0"/>
              <a:t>25.04.2022</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04A5D9-2300-4F21-8C14-2DA1D4D8F198}" type="slidenum">
              <a:rPr lang="ru-RU" smtClean="0"/>
              <a:t>‹#›</a:t>
            </a:fld>
            <a:endParaRPr lang="ru-RU"/>
          </a:p>
        </p:txBody>
      </p:sp>
    </p:spTree>
    <p:extLst>
      <p:ext uri="{BB962C8B-B14F-4D97-AF65-F5344CB8AC3E}">
        <p14:creationId xmlns:p14="http://schemas.microsoft.com/office/powerpoint/2010/main" val="29272996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C989A52-DA8C-40C6-9359-6C9A74C737CE}"/>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274184AF-16F3-4C38-9D8C-FAEBC6B88E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654972C2-28FB-4B45-A622-3DEA556117ED}"/>
              </a:ext>
            </a:extLst>
          </p:cNvPr>
          <p:cNvSpPr>
            <a:spLocks noGrp="1"/>
          </p:cNvSpPr>
          <p:nvPr>
            <p:ph type="dt" sz="half" idx="10"/>
          </p:nvPr>
        </p:nvSpPr>
        <p:spPr/>
        <p:txBody>
          <a:bodyPr/>
          <a:lstStyle/>
          <a:p>
            <a:fld id="{57299314-7793-448E-B2DA-0FC6F970547D}" type="datetimeFigureOut">
              <a:rPr lang="ru-RU" smtClean="0"/>
              <a:t>25.04.2022</a:t>
            </a:fld>
            <a:endParaRPr lang="ru-RU"/>
          </a:p>
        </p:txBody>
      </p:sp>
      <p:sp>
        <p:nvSpPr>
          <p:cNvPr id="5" name="Нижний колонтитул 4">
            <a:extLst>
              <a:ext uri="{FF2B5EF4-FFF2-40B4-BE49-F238E27FC236}">
                <a16:creationId xmlns:a16="http://schemas.microsoft.com/office/drawing/2014/main" id="{C156A0B1-5110-4576-ADB4-FDEED2557307}"/>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7832643B-9EEA-4550-ADDD-40F121B8D8A6}"/>
              </a:ext>
            </a:extLst>
          </p:cNvPr>
          <p:cNvSpPr>
            <a:spLocks noGrp="1"/>
          </p:cNvSpPr>
          <p:nvPr>
            <p:ph type="sldNum" sz="quarter" idx="12"/>
          </p:nvPr>
        </p:nvSpPr>
        <p:spPr/>
        <p:txBody>
          <a:bodyPr/>
          <a:lstStyle/>
          <a:p>
            <a:fld id="{FFF040BB-1282-4921-9846-854788DA0E47}" type="slidenum">
              <a:rPr lang="ru-RU" smtClean="0"/>
              <a:t>‹#›</a:t>
            </a:fld>
            <a:endParaRPr lang="ru-RU"/>
          </a:p>
        </p:txBody>
      </p:sp>
    </p:spTree>
    <p:extLst>
      <p:ext uri="{BB962C8B-B14F-4D97-AF65-F5344CB8AC3E}">
        <p14:creationId xmlns:p14="http://schemas.microsoft.com/office/powerpoint/2010/main" val="864582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F43ACB9-4F27-42BE-BBD4-5CE21367136B}"/>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80725EDF-FCDF-4E0D-9F79-253E8211EE82}"/>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994842D8-D943-487C-B146-F8316703E649}"/>
              </a:ext>
            </a:extLst>
          </p:cNvPr>
          <p:cNvSpPr>
            <a:spLocks noGrp="1"/>
          </p:cNvSpPr>
          <p:nvPr>
            <p:ph type="dt" sz="half" idx="10"/>
          </p:nvPr>
        </p:nvSpPr>
        <p:spPr/>
        <p:txBody>
          <a:bodyPr/>
          <a:lstStyle/>
          <a:p>
            <a:fld id="{57299314-7793-448E-B2DA-0FC6F970547D}" type="datetimeFigureOut">
              <a:rPr lang="ru-RU" smtClean="0"/>
              <a:t>25.04.2022</a:t>
            </a:fld>
            <a:endParaRPr lang="ru-RU"/>
          </a:p>
        </p:txBody>
      </p:sp>
      <p:sp>
        <p:nvSpPr>
          <p:cNvPr id="5" name="Нижний колонтитул 4">
            <a:extLst>
              <a:ext uri="{FF2B5EF4-FFF2-40B4-BE49-F238E27FC236}">
                <a16:creationId xmlns:a16="http://schemas.microsoft.com/office/drawing/2014/main" id="{476CCDE8-7632-400A-8B34-4A6A3CE22609}"/>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064F34C5-3AD6-4B03-8B2D-6C1D970EB81E}"/>
              </a:ext>
            </a:extLst>
          </p:cNvPr>
          <p:cNvSpPr>
            <a:spLocks noGrp="1"/>
          </p:cNvSpPr>
          <p:nvPr>
            <p:ph type="sldNum" sz="quarter" idx="12"/>
          </p:nvPr>
        </p:nvSpPr>
        <p:spPr/>
        <p:txBody>
          <a:bodyPr/>
          <a:lstStyle/>
          <a:p>
            <a:fld id="{FFF040BB-1282-4921-9846-854788DA0E47}" type="slidenum">
              <a:rPr lang="ru-RU" smtClean="0"/>
              <a:t>‹#›</a:t>
            </a:fld>
            <a:endParaRPr lang="ru-RU"/>
          </a:p>
        </p:txBody>
      </p:sp>
    </p:spTree>
    <p:extLst>
      <p:ext uri="{BB962C8B-B14F-4D97-AF65-F5344CB8AC3E}">
        <p14:creationId xmlns:p14="http://schemas.microsoft.com/office/powerpoint/2010/main" val="3418618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104A6FEE-9D2E-41D9-AFA8-824E30634751}"/>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543B0E4A-0BD4-4C7C-A4FA-9097C0D391CF}"/>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88412550-5641-4DD0-BEB1-E59F36F211E6}"/>
              </a:ext>
            </a:extLst>
          </p:cNvPr>
          <p:cNvSpPr>
            <a:spLocks noGrp="1"/>
          </p:cNvSpPr>
          <p:nvPr>
            <p:ph type="dt" sz="half" idx="10"/>
          </p:nvPr>
        </p:nvSpPr>
        <p:spPr/>
        <p:txBody>
          <a:bodyPr/>
          <a:lstStyle/>
          <a:p>
            <a:fld id="{57299314-7793-448E-B2DA-0FC6F970547D}" type="datetimeFigureOut">
              <a:rPr lang="ru-RU" smtClean="0"/>
              <a:t>25.04.2022</a:t>
            </a:fld>
            <a:endParaRPr lang="ru-RU"/>
          </a:p>
        </p:txBody>
      </p:sp>
      <p:sp>
        <p:nvSpPr>
          <p:cNvPr id="5" name="Нижний колонтитул 4">
            <a:extLst>
              <a:ext uri="{FF2B5EF4-FFF2-40B4-BE49-F238E27FC236}">
                <a16:creationId xmlns:a16="http://schemas.microsoft.com/office/drawing/2014/main" id="{5B85B2DF-0763-454E-A5D4-426A47C41AAC}"/>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C5625926-EDC6-40D1-A116-5B2B800C191E}"/>
              </a:ext>
            </a:extLst>
          </p:cNvPr>
          <p:cNvSpPr>
            <a:spLocks noGrp="1"/>
          </p:cNvSpPr>
          <p:nvPr>
            <p:ph type="sldNum" sz="quarter" idx="12"/>
          </p:nvPr>
        </p:nvSpPr>
        <p:spPr/>
        <p:txBody>
          <a:bodyPr/>
          <a:lstStyle/>
          <a:p>
            <a:fld id="{FFF040BB-1282-4921-9846-854788DA0E47}" type="slidenum">
              <a:rPr lang="ru-RU" smtClean="0"/>
              <a:t>‹#›</a:t>
            </a:fld>
            <a:endParaRPr lang="ru-RU"/>
          </a:p>
        </p:txBody>
      </p:sp>
    </p:spTree>
    <p:extLst>
      <p:ext uri="{BB962C8B-B14F-4D97-AF65-F5344CB8AC3E}">
        <p14:creationId xmlns:p14="http://schemas.microsoft.com/office/powerpoint/2010/main" val="456508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29DDD36-F0CD-4BAC-B213-5673B7E0041C}"/>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282FD6C9-ED13-48A0-863D-F6C23EF276E4}"/>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51434657-AB13-4293-97B0-CF9DDC5EF9F0}"/>
              </a:ext>
            </a:extLst>
          </p:cNvPr>
          <p:cNvSpPr>
            <a:spLocks noGrp="1"/>
          </p:cNvSpPr>
          <p:nvPr>
            <p:ph type="dt" sz="half" idx="10"/>
          </p:nvPr>
        </p:nvSpPr>
        <p:spPr/>
        <p:txBody>
          <a:bodyPr/>
          <a:lstStyle/>
          <a:p>
            <a:fld id="{57299314-7793-448E-B2DA-0FC6F970547D}" type="datetimeFigureOut">
              <a:rPr lang="ru-RU" smtClean="0"/>
              <a:t>25.04.2022</a:t>
            </a:fld>
            <a:endParaRPr lang="ru-RU"/>
          </a:p>
        </p:txBody>
      </p:sp>
      <p:sp>
        <p:nvSpPr>
          <p:cNvPr id="5" name="Нижний колонтитул 4">
            <a:extLst>
              <a:ext uri="{FF2B5EF4-FFF2-40B4-BE49-F238E27FC236}">
                <a16:creationId xmlns:a16="http://schemas.microsoft.com/office/drawing/2014/main" id="{7318E7F0-C8D5-4E83-9816-86EB4C53760C}"/>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29C65D24-25D1-44B4-804A-D82042B5F0AB}"/>
              </a:ext>
            </a:extLst>
          </p:cNvPr>
          <p:cNvSpPr>
            <a:spLocks noGrp="1"/>
          </p:cNvSpPr>
          <p:nvPr>
            <p:ph type="sldNum" sz="quarter" idx="12"/>
          </p:nvPr>
        </p:nvSpPr>
        <p:spPr/>
        <p:txBody>
          <a:bodyPr/>
          <a:lstStyle/>
          <a:p>
            <a:fld id="{FFF040BB-1282-4921-9846-854788DA0E47}" type="slidenum">
              <a:rPr lang="ru-RU" smtClean="0"/>
              <a:t>‹#›</a:t>
            </a:fld>
            <a:endParaRPr lang="ru-RU"/>
          </a:p>
        </p:txBody>
      </p:sp>
    </p:spTree>
    <p:extLst>
      <p:ext uri="{BB962C8B-B14F-4D97-AF65-F5344CB8AC3E}">
        <p14:creationId xmlns:p14="http://schemas.microsoft.com/office/powerpoint/2010/main" val="3985063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1FCA48A-6577-4FDB-A4E1-700F419434CA}"/>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9CE2971A-FDE0-4BD1-9A53-74B8761F1DC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182A6A50-994F-490C-9523-2907519E56EC}"/>
              </a:ext>
            </a:extLst>
          </p:cNvPr>
          <p:cNvSpPr>
            <a:spLocks noGrp="1"/>
          </p:cNvSpPr>
          <p:nvPr>
            <p:ph type="dt" sz="half" idx="10"/>
          </p:nvPr>
        </p:nvSpPr>
        <p:spPr/>
        <p:txBody>
          <a:bodyPr/>
          <a:lstStyle/>
          <a:p>
            <a:fld id="{57299314-7793-448E-B2DA-0FC6F970547D}" type="datetimeFigureOut">
              <a:rPr lang="ru-RU" smtClean="0"/>
              <a:t>25.04.2022</a:t>
            </a:fld>
            <a:endParaRPr lang="ru-RU"/>
          </a:p>
        </p:txBody>
      </p:sp>
      <p:sp>
        <p:nvSpPr>
          <p:cNvPr id="5" name="Нижний колонтитул 4">
            <a:extLst>
              <a:ext uri="{FF2B5EF4-FFF2-40B4-BE49-F238E27FC236}">
                <a16:creationId xmlns:a16="http://schemas.microsoft.com/office/drawing/2014/main" id="{E0421279-39AA-43F6-81DF-62E2FC256ECA}"/>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70C27904-0094-4D3B-8F6D-D39B59A965E5}"/>
              </a:ext>
            </a:extLst>
          </p:cNvPr>
          <p:cNvSpPr>
            <a:spLocks noGrp="1"/>
          </p:cNvSpPr>
          <p:nvPr>
            <p:ph type="sldNum" sz="quarter" idx="12"/>
          </p:nvPr>
        </p:nvSpPr>
        <p:spPr/>
        <p:txBody>
          <a:bodyPr/>
          <a:lstStyle/>
          <a:p>
            <a:fld id="{FFF040BB-1282-4921-9846-854788DA0E47}" type="slidenum">
              <a:rPr lang="ru-RU" smtClean="0"/>
              <a:t>‹#›</a:t>
            </a:fld>
            <a:endParaRPr lang="ru-RU"/>
          </a:p>
        </p:txBody>
      </p:sp>
    </p:spTree>
    <p:extLst>
      <p:ext uri="{BB962C8B-B14F-4D97-AF65-F5344CB8AC3E}">
        <p14:creationId xmlns:p14="http://schemas.microsoft.com/office/powerpoint/2010/main" val="1735859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84A8744-4E2F-4907-ACC3-9507E6C63AAE}"/>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5C114695-79A5-44A2-A50A-9DC8CCC59A07}"/>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7BCAF4ED-4F4A-4781-9AAA-88B3DDD556F7}"/>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0DC77CD3-C2D8-493E-80C2-146D8E0780A4}"/>
              </a:ext>
            </a:extLst>
          </p:cNvPr>
          <p:cNvSpPr>
            <a:spLocks noGrp="1"/>
          </p:cNvSpPr>
          <p:nvPr>
            <p:ph type="dt" sz="half" idx="10"/>
          </p:nvPr>
        </p:nvSpPr>
        <p:spPr/>
        <p:txBody>
          <a:bodyPr/>
          <a:lstStyle/>
          <a:p>
            <a:fld id="{57299314-7793-448E-B2DA-0FC6F970547D}" type="datetimeFigureOut">
              <a:rPr lang="ru-RU" smtClean="0"/>
              <a:t>25.04.2022</a:t>
            </a:fld>
            <a:endParaRPr lang="ru-RU"/>
          </a:p>
        </p:txBody>
      </p:sp>
      <p:sp>
        <p:nvSpPr>
          <p:cNvPr id="6" name="Нижний колонтитул 5">
            <a:extLst>
              <a:ext uri="{FF2B5EF4-FFF2-40B4-BE49-F238E27FC236}">
                <a16:creationId xmlns:a16="http://schemas.microsoft.com/office/drawing/2014/main" id="{ECB2EA95-AC5D-4B23-9D76-BD8C59415C77}"/>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9A0DDBAF-F820-41DD-BEF1-2A3851BD89AE}"/>
              </a:ext>
            </a:extLst>
          </p:cNvPr>
          <p:cNvSpPr>
            <a:spLocks noGrp="1"/>
          </p:cNvSpPr>
          <p:nvPr>
            <p:ph type="sldNum" sz="quarter" idx="12"/>
          </p:nvPr>
        </p:nvSpPr>
        <p:spPr/>
        <p:txBody>
          <a:bodyPr/>
          <a:lstStyle/>
          <a:p>
            <a:fld id="{FFF040BB-1282-4921-9846-854788DA0E47}" type="slidenum">
              <a:rPr lang="ru-RU" smtClean="0"/>
              <a:t>‹#›</a:t>
            </a:fld>
            <a:endParaRPr lang="ru-RU"/>
          </a:p>
        </p:txBody>
      </p:sp>
    </p:spTree>
    <p:extLst>
      <p:ext uri="{BB962C8B-B14F-4D97-AF65-F5344CB8AC3E}">
        <p14:creationId xmlns:p14="http://schemas.microsoft.com/office/powerpoint/2010/main" val="2856237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911E68C-0300-43A7-887B-3DAEAAC396D5}"/>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641323B2-36FE-44B0-B6B8-0ABBD7B8FD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05DF855D-1198-4448-95F7-A53C69C64C0B}"/>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45C2B7AB-8C44-4841-834D-F409D56A70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DAC139CE-7FF2-4DA2-980A-4F0347395EF8}"/>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5798F79B-1935-4B94-992F-7E666B56B9C3}"/>
              </a:ext>
            </a:extLst>
          </p:cNvPr>
          <p:cNvSpPr>
            <a:spLocks noGrp="1"/>
          </p:cNvSpPr>
          <p:nvPr>
            <p:ph type="dt" sz="half" idx="10"/>
          </p:nvPr>
        </p:nvSpPr>
        <p:spPr/>
        <p:txBody>
          <a:bodyPr/>
          <a:lstStyle/>
          <a:p>
            <a:fld id="{57299314-7793-448E-B2DA-0FC6F970547D}" type="datetimeFigureOut">
              <a:rPr lang="ru-RU" smtClean="0"/>
              <a:t>25.04.2022</a:t>
            </a:fld>
            <a:endParaRPr lang="ru-RU"/>
          </a:p>
        </p:txBody>
      </p:sp>
      <p:sp>
        <p:nvSpPr>
          <p:cNvPr id="8" name="Нижний колонтитул 7">
            <a:extLst>
              <a:ext uri="{FF2B5EF4-FFF2-40B4-BE49-F238E27FC236}">
                <a16:creationId xmlns:a16="http://schemas.microsoft.com/office/drawing/2014/main" id="{09E4B117-5756-4425-A8CC-A72814F1CD8D}"/>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754AD130-EA6E-40AC-AD1D-B52FAD6C66C1}"/>
              </a:ext>
            </a:extLst>
          </p:cNvPr>
          <p:cNvSpPr>
            <a:spLocks noGrp="1"/>
          </p:cNvSpPr>
          <p:nvPr>
            <p:ph type="sldNum" sz="quarter" idx="12"/>
          </p:nvPr>
        </p:nvSpPr>
        <p:spPr/>
        <p:txBody>
          <a:bodyPr/>
          <a:lstStyle/>
          <a:p>
            <a:fld id="{FFF040BB-1282-4921-9846-854788DA0E47}" type="slidenum">
              <a:rPr lang="ru-RU" smtClean="0"/>
              <a:t>‹#›</a:t>
            </a:fld>
            <a:endParaRPr lang="ru-RU"/>
          </a:p>
        </p:txBody>
      </p:sp>
    </p:spTree>
    <p:extLst>
      <p:ext uri="{BB962C8B-B14F-4D97-AF65-F5344CB8AC3E}">
        <p14:creationId xmlns:p14="http://schemas.microsoft.com/office/powerpoint/2010/main" val="1975551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D79597-0C77-4A0A-A835-23593F038A07}"/>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57AC1C1D-0186-4BF6-BA4A-81569052214E}"/>
              </a:ext>
            </a:extLst>
          </p:cNvPr>
          <p:cNvSpPr>
            <a:spLocks noGrp="1"/>
          </p:cNvSpPr>
          <p:nvPr>
            <p:ph type="dt" sz="half" idx="10"/>
          </p:nvPr>
        </p:nvSpPr>
        <p:spPr/>
        <p:txBody>
          <a:bodyPr/>
          <a:lstStyle/>
          <a:p>
            <a:fld id="{57299314-7793-448E-B2DA-0FC6F970547D}" type="datetimeFigureOut">
              <a:rPr lang="ru-RU" smtClean="0"/>
              <a:t>25.04.2022</a:t>
            </a:fld>
            <a:endParaRPr lang="ru-RU"/>
          </a:p>
        </p:txBody>
      </p:sp>
      <p:sp>
        <p:nvSpPr>
          <p:cNvPr id="4" name="Нижний колонтитул 3">
            <a:extLst>
              <a:ext uri="{FF2B5EF4-FFF2-40B4-BE49-F238E27FC236}">
                <a16:creationId xmlns:a16="http://schemas.microsoft.com/office/drawing/2014/main" id="{BE3ADBCD-5B5D-4404-A8B1-2BDEF4546D8C}"/>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83D647D0-555D-42E7-A421-50A95CADFAE5}"/>
              </a:ext>
            </a:extLst>
          </p:cNvPr>
          <p:cNvSpPr>
            <a:spLocks noGrp="1"/>
          </p:cNvSpPr>
          <p:nvPr>
            <p:ph type="sldNum" sz="quarter" idx="12"/>
          </p:nvPr>
        </p:nvSpPr>
        <p:spPr/>
        <p:txBody>
          <a:bodyPr/>
          <a:lstStyle/>
          <a:p>
            <a:fld id="{FFF040BB-1282-4921-9846-854788DA0E47}" type="slidenum">
              <a:rPr lang="ru-RU" smtClean="0"/>
              <a:t>‹#›</a:t>
            </a:fld>
            <a:endParaRPr lang="ru-RU"/>
          </a:p>
        </p:txBody>
      </p:sp>
    </p:spTree>
    <p:extLst>
      <p:ext uri="{BB962C8B-B14F-4D97-AF65-F5344CB8AC3E}">
        <p14:creationId xmlns:p14="http://schemas.microsoft.com/office/powerpoint/2010/main" val="3836624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3B38BD96-07F5-4440-A21E-80A79D02E1E0}"/>
              </a:ext>
            </a:extLst>
          </p:cNvPr>
          <p:cNvSpPr>
            <a:spLocks noGrp="1"/>
          </p:cNvSpPr>
          <p:nvPr>
            <p:ph type="dt" sz="half" idx="10"/>
          </p:nvPr>
        </p:nvSpPr>
        <p:spPr/>
        <p:txBody>
          <a:bodyPr/>
          <a:lstStyle/>
          <a:p>
            <a:fld id="{57299314-7793-448E-B2DA-0FC6F970547D}" type="datetimeFigureOut">
              <a:rPr lang="ru-RU" smtClean="0"/>
              <a:t>25.04.2022</a:t>
            </a:fld>
            <a:endParaRPr lang="ru-RU"/>
          </a:p>
        </p:txBody>
      </p:sp>
      <p:sp>
        <p:nvSpPr>
          <p:cNvPr id="3" name="Нижний колонтитул 2">
            <a:extLst>
              <a:ext uri="{FF2B5EF4-FFF2-40B4-BE49-F238E27FC236}">
                <a16:creationId xmlns:a16="http://schemas.microsoft.com/office/drawing/2014/main" id="{377796CB-44CC-46F4-99D9-B197FB806D43}"/>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A05C1BC8-F8C7-4F5C-B2EB-007E962E01DA}"/>
              </a:ext>
            </a:extLst>
          </p:cNvPr>
          <p:cNvSpPr>
            <a:spLocks noGrp="1"/>
          </p:cNvSpPr>
          <p:nvPr>
            <p:ph type="sldNum" sz="quarter" idx="12"/>
          </p:nvPr>
        </p:nvSpPr>
        <p:spPr/>
        <p:txBody>
          <a:bodyPr/>
          <a:lstStyle/>
          <a:p>
            <a:fld id="{FFF040BB-1282-4921-9846-854788DA0E47}" type="slidenum">
              <a:rPr lang="ru-RU" smtClean="0"/>
              <a:t>‹#›</a:t>
            </a:fld>
            <a:endParaRPr lang="ru-RU"/>
          </a:p>
        </p:txBody>
      </p:sp>
    </p:spTree>
    <p:extLst>
      <p:ext uri="{BB962C8B-B14F-4D97-AF65-F5344CB8AC3E}">
        <p14:creationId xmlns:p14="http://schemas.microsoft.com/office/powerpoint/2010/main" val="2057001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437A3D9-2B85-449D-BC27-AEA1A5D12BEC}"/>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BFFA68C4-93FF-4162-8984-CC400C9F75C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FF24C191-7ADF-465C-A45D-1D9C9CA0CF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16ABC843-C3D9-4808-9F09-A5F6C8133252}"/>
              </a:ext>
            </a:extLst>
          </p:cNvPr>
          <p:cNvSpPr>
            <a:spLocks noGrp="1"/>
          </p:cNvSpPr>
          <p:nvPr>
            <p:ph type="dt" sz="half" idx="10"/>
          </p:nvPr>
        </p:nvSpPr>
        <p:spPr/>
        <p:txBody>
          <a:bodyPr/>
          <a:lstStyle/>
          <a:p>
            <a:fld id="{57299314-7793-448E-B2DA-0FC6F970547D}" type="datetimeFigureOut">
              <a:rPr lang="ru-RU" smtClean="0"/>
              <a:t>25.04.2022</a:t>
            </a:fld>
            <a:endParaRPr lang="ru-RU"/>
          </a:p>
        </p:txBody>
      </p:sp>
      <p:sp>
        <p:nvSpPr>
          <p:cNvPr id="6" name="Нижний колонтитул 5">
            <a:extLst>
              <a:ext uri="{FF2B5EF4-FFF2-40B4-BE49-F238E27FC236}">
                <a16:creationId xmlns:a16="http://schemas.microsoft.com/office/drawing/2014/main" id="{AEC083DC-536C-48E4-9481-EB1C607BCFDE}"/>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1FF155D1-8BAF-4386-AC28-732835B653FF}"/>
              </a:ext>
            </a:extLst>
          </p:cNvPr>
          <p:cNvSpPr>
            <a:spLocks noGrp="1"/>
          </p:cNvSpPr>
          <p:nvPr>
            <p:ph type="sldNum" sz="quarter" idx="12"/>
          </p:nvPr>
        </p:nvSpPr>
        <p:spPr/>
        <p:txBody>
          <a:bodyPr/>
          <a:lstStyle/>
          <a:p>
            <a:fld id="{FFF040BB-1282-4921-9846-854788DA0E47}" type="slidenum">
              <a:rPr lang="ru-RU" smtClean="0"/>
              <a:t>‹#›</a:t>
            </a:fld>
            <a:endParaRPr lang="ru-RU"/>
          </a:p>
        </p:txBody>
      </p:sp>
    </p:spTree>
    <p:extLst>
      <p:ext uri="{BB962C8B-B14F-4D97-AF65-F5344CB8AC3E}">
        <p14:creationId xmlns:p14="http://schemas.microsoft.com/office/powerpoint/2010/main" val="166669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D351324-BFA7-452F-A244-B262DE54E698}"/>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C22927F6-C80F-4707-A4E7-EC8B208108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9FBBE1AC-3F8B-4C39-9638-37183C2081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B0909A3C-8045-4492-8673-5D2E68DD9FFD}"/>
              </a:ext>
            </a:extLst>
          </p:cNvPr>
          <p:cNvSpPr>
            <a:spLocks noGrp="1"/>
          </p:cNvSpPr>
          <p:nvPr>
            <p:ph type="dt" sz="half" idx="10"/>
          </p:nvPr>
        </p:nvSpPr>
        <p:spPr/>
        <p:txBody>
          <a:bodyPr/>
          <a:lstStyle/>
          <a:p>
            <a:fld id="{57299314-7793-448E-B2DA-0FC6F970547D}" type="datetimeFigureOut">
              <a:rPr lang="ru-RU" smtClean="0"/>
              <a:t>25.04.2022</a:t>
            </a:fld>
            <a:endParaRPr lang="ru-RU"/>
          </a:p>
        </p:txBody>
      </p:sp>
      <p:sp>
        <p:nvSpPr>
          <p:cNvPr id="6" name="Нижний колонтитул 5">
            <a:extLst>
              <a:ext uri="{FF2B5EF4-FFF2-40B4-BE49-F238E27FC236}">
                <a16:creationId xmlns:a16="http://schemas.microsoft.com/office/drawing/2014/main" id="{8B2B0517-D959-410E-8497-14438C130593}"/>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DFEB9A99-E17B-4963-A041-7CF38049FE48}"/>
              </a:ext>
            </a:extLst>
          </p:cNvPr>
          <p:cNvSpPr>
            <a:spLocks noGrp="1"/>
          </p:cNvSpPr>
          <p:nvPr>
            <p:ph type="sldNum" sz="quarter" idx="12"/>
          </p:nvPr>
        </p:nvSpPr>
        <p:spPr/>
        <p:txBody>
          <a:bodyPr/>
          <a:lstStyle/>
          <a:p>
            <a:fld id="{FFF040BB-1282-4921-9846-854788DA0E47}" type="slidenum">
              <a:rPr lang="ru-RU" smtClean="0"/>
              <a:t>‹#›</a:t>
            </a:fld>
            <a:endParaRPr lang="ru-RU"/>
          </a:p>
        </p:txBody>
      </p:sp>
    </p:spTree>
    <p:extLst>
      <p:ext uri="{BB962C8B-B14F-4D97-AF65-F5344CB8AC3E}">
        <p14:creationId xmlns:p14="http://schemas.microsoft.com/office/powerpoint/2010/main" val="3620851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D40AD2F-54C7-470D-B292-816132DCAA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0746CECF-1AF7-41D7-BC7E-4C5E20A7A4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6F692EAA-16BB-46D6-832A-76D5FC1FF0C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299314-7793-448E-B2DA-0FC6F970547D}" type="datetimeFigureOut">
              <a:rPr lang="ru-RU" smtClean="0"/>
              <a:t>25.04.2022</a:t>
            </a:fld>
            <a:endParaRPr lang="ru-RU"/>
          </a:p>
        </p:txBody>
      </p:sp>
      <p:sp>
        <p:nvSpPr>
          <p:cNvPr id="5" name="Нижний колонтитул 4">
            <a:extLst>
              <a:ext uri="{FF2B5EF4-FFF2-40B4-BE49-F238E27FC236}">
                <a16:creationId xmlns:a16="http://schemas.microsoft.com/office/drawing/2014/main" id="{20CDBAF6-F6AC-4EC1-A34F-89D3647DA57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8C804659-3AB1-4A8E-9B5A-501BEDFFDB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F040BB-1282-4921-9846-854788DA0E47}" type="slidenum">
              <a:rPr lang="ru-RU" smtClean="0"/>
              <a:t>‹#›</a:t>
            </a:fld>
            <a:endParaRPr lang="ru-RU"/>
          </a:p>
        </p:txBody>
      </p:sp>
    </p:spTree>
    <p:extLst>
      <p:ext uri="{BB962C8B-B14F-4D97-AF65-F5344CB8AC3E}">
        <p14:creationId xmlns:p14="http://schemas.microsoft.com/office/powerpoint/2010/main" val="20185387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7">
            <a:extLst>
              <a:ext uri="{FF2B5EF4-FFF2-40B4-BE49-F238E27FC236}">
                <a16:creationId xmlns:a16="http://schemas.microsoft.com/office/drawing/2014/main" id="{93597B20-8D98-4233-B48B-35A9A713DFD0}"/>
              </a:ext>
            </a:extLst>
          </p:cNvPr>
          <p:cNvSpPr>
            <a:spLocks noGrp="1"/>
          </p:cNvSpPr>
          <p:nvPr>
            <p:ph type="ctrTitle"/>
          </p:nvPr>
        </p:nvSpPr>
        <p:spPr/>
        <p:txBody>
          <a:bodyPr/>
          <a:lstStyle/>
          <a:p>
            <a:endParaRPr lang="ru-RU"/>
          </a:p>
        </p:txBody>
      </p:sp>
      <p:sp>
        <p:nvSpPr>
          <p:cNvPr id="9" name="Подзаголовок 8">
            <a:extLst>
              <a:ext uri="{FF2B5EF4-FFF2-40B4-BE49-F238E27FC236}">
                <a16:creationId xmlns:a16="http://schemas.microsoft.com/office/drawing/2014/main" id="{9D0F9787-0339-402E-BD1B-4C249FE4A0F7}"/>
              </a:ext>
            </a:extLst>
          </p:cNvPr>
          <p:cNvSpPr>
            <a:spLocks noGrp="1"/>
          </p:cNvSpPr>
          <p:nvPr>
            <p:ph type="subTitle" idx="1"/>
          </p:nvPr>
        </p:nvSpPr>
        <p:spPr/>
        <p:txBody>
          <a:bodyPr/>
          <a:lstStyle/>
          <a:p>
            <a:endParaRPr lang="ru-RU"/>
          </a:p>
        </p:txBody>
      </p:sp>
      <p:pic>
        <p:nvPicPr>
          <p:cNvPr id="5" name="Рисунок 4">
            <a:extLst>
              <a:ext uri="{FF2B5EF4-FFF2-40B4-BE49-F238E27FC236}">
                <a16:creationId xmlns:a16="http://schemas.microsoft.com/office/drawing/2014/main" id="{E381112D-B932-4E3C-8B44-9F45526D2D00}"/>
              </a:ext>
            </a:extLst>
          </p:cNvPr>
          <p:cNvPicPr>
            <a:picLocks noChangeAspect="1"/>
          </p:cNvPicPr>
          <p:nvPr/>
        </p:nvPicPr>
        <p:blipFill>
          <a:blip r:embed="rId2"/>
          <a:stretch>
            <a:fillRect/>
          </a:stretch>
        </p:blipFill>
        <p:spPr>
          <a:xfrm>
            <a:off x="0" y="1"/>
            <a:ext cx="12192000" cy="6858000"/>
          </a:xfrm>
          <a:prstGeom prst="rect">
            <a:avLst/>
          </a:prstGeom>
        </p:spPr>
      </p:pic>
      <p:pic>
        <p:nvPicPr>
          <p:cNvPr id="1028" name="Picture 4">
            <a:extLst>
              <a:ext uri="{FF2B5EF4-FFF2-40B4-BE49-F238E27FC236}">
                <a16:creationId xmlns:a16="http://schemas.microsoft.com/office/drawing/2014/main" id="{ECBAE57C-80F4-43AB-8635-55D94715D68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61284" y="3027284"/>
            <a:ext cx="3830715" cy="3830715"/>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ADD4A014-A999-4481-B4A8-FCC41195722E}"/>
              </a:ext>
            </a:extLst>
          </p:cNvPr>
          <p:cNvSpPr txBox="1"/>
          <p:nvPr/>
        </p:nvSpPr>
        <p:spPr>
          <a:xfrm>
            <a:off x="597416" y="476032"/>
            <a:ext cx="10792634" cy="369332"/>
          </a:xfrm>
          <a:prstGeom prst="rect">
            <a:avLst/>
          </a:prstGeom>
          <a:noFill/>
        </p:spPr>
        <p:txBody>
          <a:bodyPr wrap="square" rtlCol="0">
            <a:spAutoFit/>
          </a:bodyPr>
          <a:lstStyle/>
          <a:p>
            <a:endParaRPr lang="ru-RU" dirty="0"/>
          </a:p>
        </p:txBody>
      </p:sp>
      <p:sp>
        <p:nvSpPr>
          <p:cNvPr id="11" name="Прямоугольник 10">
            <a:extLst>
              <a:ext uri="{FF2B5EF4-FFF2-40B4-BE49-F238E27FC236}">
                <a16:creationId xmlns:a16="http://schemas.microsoft.com/office/drawing/2014/main" id="{A4F387FF-6360-4E37-ACA2-9B266F83BD13}"/>
              </a:ext>
            </a:extLst>
          </p:cNvPr>
          <p:cNvSpPr/>
          <p:nvPr/>
        </p:nvSpPr>
        <p:spPr>
          <a:xfrm>
            <a:off x="1523999" y="2001837"/>
            <a:ext cx="9144000" cy="1938992"/>
          </a:xfrm>
          <a:prstGeom prst="rect">
            <a:avLst/>
          </a:prstGeom>
          <a:noFill/>
        </p:spPr>
        <p:txBody>
          <a:bodyPr wrap="square" lIns="91440" tIns="45720" rIns="91440" bIns="45720">
            <a:spAutoFit/>
          </a:bodyPr>
          <a:lstStyle/>
          <a:p>
            <a:pPr algn="ctr"/>
            <a:r>
              <a:rPr lang="ru-RU" sz="4000" b="0" cap="none" spc="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Анализ затрат на мероприятия по охране окружающей среды и рациональному использованию природных ресурсов</a:t>
            </a:r>
            <a:endParaRPr lang="ru-RU" sz="4000" b="0" cap="none" spc="0" dirty="0">
              <a:ln w="0"/>
              <a:solidFill>
                <a:srgbClr val="373F54"/>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1518088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7">
            <a:extLst>
              <a:ext uri="{FF2B5EF4-FFF2-40B4-BE49-F238E27FC236}">
                <a16:creationId xmlns:a16="http://schemas.microsoft.com/office/drawing/2014/main" id="{93597B20-8D98-4233-B48B-35A9A713DFD0}"/>
              </a:ext>
            </a:extLst>
          </p:cNvPr>
          <p:cNvSpPr>
            <a:spLocks noGrp="1"/>
          </p:cNvSpPr>
          <p:nvPr>
            <p:ph type="ctrTitle"/>
          </p:nvPr>
        </p:nvSpPr>
        <p:spPr/>
        <p:txBody>
          <a:bodyPr/>
          <a:lstStyle/>
          <a:p>
            <a:endParaRPr lang="ru-RU"/>
          </a:p>
        </p:txBody>
      </p:sp>
      <p:sp>
        <p:nvSpPr>
          <p:cNvPr id="9" name="Подзаголовок 8">
            <a:extLst>
              <a:ext uri="{FF2B5EF4-FFF2-40B4-BE49-F238E27FC236}">
                <a16:creationId xmlns:a16="http://schemas.microsoft.com/office/drawing/2014/main" id="{9D0F9787-0339-402E-BD1B-4C249FE4A0F7}"/>
              </a:ext>
            </a:extLst>
          </p:cNvPr>
          <p:cNvSpPr>
            <a:spLocks noGrp="1"/>
          </p:cNvSpPr>
          <p:nvPr>
            <p:ph type="subTitle" idx="1"/>
          </p:nvPr>
        </p:nvSpPr>
        <p:spPr/>
        <p:txBody>
          <a:bodyPr/>
          <a:lstStyle/>
          <a:p>
            <a:endParaRPr lang="ru-RU"/>
          </a:p>
        </p:txBody>
      </p:sp>
      <p:pic>
        <p:nvPicPr>
          <p:cNvPr id="5" name="Рисунок 4">
            <a:extLst>
              <a:ext uri="{FF2B5EF4-FFF2-40B4-BE49-F238E27FC236}">
                <a16:creationId xmlns:a16="http://schemas.microsoft.com/office/drawing/2014/main" id="{E381112D-B932-4E3C-8B44-9F45526D2D00}"/>
              </a:ext>
            </a:extLst>
          </p:cNvPr>
          <p:cNvPicPr>
            <a:picLocks noChangeAspect="1"/>
          </p:cNvPicPr>
          <p:nvPr/>
        </p:nvPicPr>
        <p:blipFill>
          <a:blip r:embed="rId2"/>
          <a:stretch>
            <a:fillRect/>
          </a:stretch>
        </p:blipFill>
        <p:spPr>
          <a:xfrm>
            <a:off x="0" y="1"/>
            <a:ext cx="12192000" cy="6858000"/>
          </a:xfrm>
          <a:prstGeom prst="rect">
            <a:avLst/>
          </a:prstGeom>
        </p:spPr>
      </p:pic>
      <p:pic>
        <p:nvPicPr>
          <p:cNvPr id="1028" name="Picture 4">
            <a:extLst>
              <a:ext uri="{FF2B5EF4-FFF2-40B4-BE49-F238E27FC236}">
                <a16:creationId xmlns:a16="http://schemas.microsoft.com/office/drawing/2014/main" id="{ECBAE57C-80F4-43AB-8635-55D94715D68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61284" y="3027284"/>
            <a:ext cx="3830715" cy="3830715"/>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ADD4A014-A999-4481-B4A8-FCC41195722E}"/>
              </a:ext>
            </a:extLst>
          </p:cNvPr>
          <p:cNvSpPr txBox="1"/>
          <p:nvPr/>
        </p:nvSpPr>
        <p:spPr>
          <a:xfrm>
            <a:off x="597416" y="476032"/>
            <a:ext cx="10792634" cy="369332"/>
          </a:xfrm>
          <a:prstGeom prst="rect">
            <a:avLst/>
          </a:prstGeom>
          <a:noFill/>
        </p:spPr>
        <p:txBody>
          <a:bodyPr wrap="square" rtlCol="0">
            <a:spAutoFit/>
          </a:bodyPr>
          <a:lstStyle/>
          <a:p>
            <a:endParaRPr lang="ru-RU" dirty="0"/>
          </a:p>
        </p:txBody>
      </p:sp>
      <p:sp>
        <p:nvSpPr>
          <p:cNvPr id="2" name="Прямоугольник 1">
            <a:extLst>
              <a:ext uri="{FF2B5EF4-FFF2-40B4-BE49-F238E27FC236}">
                <a16:creationId xmlns:a16="http://schemas.microsoft.com/office/drawing/2014/main" id="{13925080-569B-4158-9044-2303159DFA6A}"/>
              </a:ext>
            </a:extLst>
          </p:cNvPr>
          <p:cNvSpPr/>
          <p:nvPr/>
        </p:nvSpPr>
        <p:spPr>
          <a:xfrm>
            <a:off x="597416" y="1536174"/>
            <a:ext cx="9620783" cy="461665"/>
          </a:xfrm>
          <a:prstGeom prst="rect">
            <a:avLst/>
          </a:prstGeom>
          <a:noFill/>
        </p:spPr>
        <p:txBody>
          <a:bodyPr wrap="square" lIns="91440" tIns="45720" rIns="91440" bIns="45720">
            <a:spAutoFit/>
          </a:bodyPr>
          <a:lstStyle/>
          <a:p>
            <a:pPr algn="ctr"/>
            <a:endParaRPr lang="ru-RU" sz="2400" b="0" cap="none" spc="0" dirty="0">
              <a:ln w="0"/>
              <a:solidFill>
                <a:srgbClr val="373F54"/>
              </a:solidFill>
              <a:effectLst>
                <a:outerShdw blurRad="38100" dist="19050" dir="2700000" algn="tl" rotWithShape="0">
                  <a:schemeClr val="dk1">
                    <a:alpha val="40000"/>
                  </a:schemeClr>
                </a:outerShdw>
              </a:effectLst>
            </a:endParaRPr>
          </a:p>
        </p:txBody>
      </p:sp>
      <p:sp>
        <p:nvSpPr>
          <p:cNvPr id="11" name="Прямоугольник 10">
            <a:extLst>
              <a:ext uri="{FF2B5EF4-FFF2-40B4-BE49-F238E27FC236}">
                <a16:creationId xmlns:a16="http://schemas.microsoft.com/office/drawing/2014/main" id="{521DA719-F84E-479B-BD87-E1ADAF5ED1B8}"/>
              </a:ext>
            </a:extLst>
          </p:cNvPr>
          <p:cNvSpPr/>
          <p:nvPr/>
        </p:nvSpPr>
        <p:spPr>
          <a:xfrm>
            <a:off x="8022629" y="585527"/>
            <a:ext cx="3830715" cy="3108543"/>
          </a:xfrm>
          <a:prstGeom prst="rect">
            <a:avLst/>
          </a:prstGeom>
          <a:noFill/>
        </p:spPr>
        <p:txBody>
          <a:bodyPr wrap="square" lIns="91440" tIns="45720" rIns="91440" bIns="45720">
            <a:spAutoFit/>
          </a:bodyPr>
          <a:lstStyle/>
          <a:p>
            <a:pPr algn="ctr"/>
            <a:r>
              <a:rPr lang="ru-RU" sz="2800" b="0" cap="none" spc="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Инвестиции в основной капитал, направленные на охрану окружающей среды и рациональное использование природных ресурсов</a:t>
            </a:r>
            <a:endParaRPr lang="en-US" sz="2800" b="0" cap="none" spc="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a:p>
            <a:pPr algn="ctr"/>
            <a:r>
              <a:rPr lang="en-US" sz="280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a:t>
            </a:r>
            <a:r>
              <a:rPr lang="ru-RU" sz="280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млн. руб.)</a:t>
            </a:r>
            <a:endParaRPr lang="ru-RU" sz="2800" b="0" cap="none" spc="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pic>
        <p:nvPicPr>
          <p:cNvPr id="6" name="Рисунок 5">
            <a:extLst>
              <a:ext uri="{FF2B5EF4-FFF2-40B4-BE49-F238E27FC236}">
                <a16:creationId xmlns:a16="http://schemas.microsoft.com/office/drawing/2014/main" id="{5CFA626F-4C3B-417F-A527-520815A00213}"/>
              </a:ext>
            </a:extLst>
          </p:cNvPr>
          <p:cNvPicPr>
            <a:picLocks noChangeAspect="1"/>
          </p:cNvPicPr>
          <p:nvPr/>
        </p:nvPicPr>
        <p:blipFill>
          <a:blip r:embed="rId4"/>
          <a:stretch>
            <a:fillRect/>
          </a:stretch>
        </p:blipFill>
        <p:spPr>
          <a:xfrm>
            <a:off x="594480" y="476032"/>
            <a:ext cx="7172325" cy="6096000"/>
          </a:xfrm>
          <a:prstGeom prst="rect">
            <a:avLst/>
          </a:prstGeom>
        </p:spPr>
      </p:pic>
    </p:spTree>
    <p:extLst>
      <p:ext uri="{BB962C8B-B14F-4D97-AF65-F5344CB8AC3E}">
        <p14:creationId xmlns:p14="http://schemas.microsoft.com/office/powerpoint/2010/main" val="1153152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7">
            <a:extLst>
              <a:ext uri="{FF2B5EF4-FFF2-40B4-BE49-F238E27FC236}">
                <a16:creationId xmlns:a16="http://schemas.microsoft.com/office/drawing/2014/main" id="{93597B20-8D98-4233-B48B-35A9A713DFD0}"/>
              </a:ext>
            </a:extLst>
          </p:cNvPr>
          <p:cNvSpPr>
            <a:spLocks noGrp="1"/>
          </p:cNvSpPr>
          <p:nvPr>
            <p:ph type="ctrTitle"/>
          </p:nvPr>
        </p:nvSpPr>
        <p:spPr/>
        <p:txBody>
          <a:bodyPr/>
          <a:lstStyle/>
          <a:p>
            <a:endParaRPr lang="ru-RU"/>
          </a:p>
        </p:txBody>
      </p:sp>
      <p:sp>
        <p:nvSpPr>
          <p:cNvPr id="9" name="Подзаголовок 8">
            <a:extLst>
              <a:ext uri="{FF2B5EF4-FFF2-40B4-BE49-F238E27FC236}">
                <a16:creationId xmlns:a16="http://schemas.microsoft.com/office/drawing/2014/main" id="{9D0F9787-0339-402E-BD1B-4C249FE4A0F7}"/>
              </a:ext>
            </a:extLst>
          </p:cNvPr>
          <p:cNvSpPr>
            <a:spLocks noGrp="1"/>
          </p:cNvSpPr>
          <p:nvPr>
            <p:ph type="subTitle" idx="1"/>
          </p:nvPr>
        </p:nvSpPr>
        <p:spPr/>
        <p:txBody>
          <a:bodyPr/>
          <a:lstStyle/>
          <a:p>
            <a:endParaRPr lang="ru-RU"/>
          </a:p>
        </p:txBody>
      </p:sp>
      <p:pic>
        <p:nvPicPr>
          <p:cNvPr id="5" name="Рисунок 4">
            <a:extLst>
              <a:ext uri="{FF2B5EF4-FFF2-40B4-BE49-F238E27FC236}">
                <a16:creationId xmlns:a16="http://schemas.microsoft.com/office/drawing/2014/main" id="{E381112D-B932-4E3C-8B44-9F45526D2D00}"/>
              </a:ext>
            </a:extLst>
          </p:cNvPr>
          <p:cNvPicPr>
            <a:picLocks noChangeAspect="1"/>
          </p:cNvPicPr>
          <p:nvPr/>
        </p:nvPicPr>
        <p:blipFill>
          <a:blip r:embed="rId2"/>
          <a:stretch>
            <a:fillRect/>
          </a:stretch>
        </p:blipFill>
        <p:spPr>
          <a:xfrm>
            <a:off x="0" y="1"/>
            <a:ext cx="12192000" cy="6858000"/>
          </a:xfrm>
          <a:prstGeom prst="rect">
            <a:avLst/>
          </a:prstGeom>
        </p:spPr>
      </p:pic>
      <p:pic>
        <p:nvPicPr>
          <p:cNvPr id="1028" name="Picture 4">
            <a:extLst>
              <a:ext uri="{FF2B5EF4-FFF2-40B4-BE49-F238E27FC236}">
                <a16:creationId xmlns:a16="http://schemas.microsoft.com/office/drawing/2014/main" id="{ECBAE57C-80F4-43AB-8635-55D94715D68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61284" y="3027284"/>
            <a:ext cx="3830715" cy="3830715"/>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ADD4A014-A999-4481-B4A8-FCC41195722E}"/>
              </a:ext>
            </a:extLst>
          </p:cNvPr>
          <p:cNvSpPr txBox="1"/>
          <p:nvPr/>
        </p:nvSpPr>
        <p:spPr>
          <a:xfrm>
            <a:off x="597416" y="476032"/>
            <a:ext cx="10792634" cy="369332"/>
          </a:xfrm>
          <a:prstGeom prst="rect">
            <a:avLst/>
          </a:prstGeom>
          <a:noFill/>
        </p:spPr>
        <p:txBody>
          <a:bodyPr wrap="square" rtlCol="0">
            <a:spAutoFit/>
          </a:bodyPr>
          <a:lstStyle/>
          <a:p>
            <a:endParaRPr lang="ru-RU" dirty="0"/>
          </a:p>
        </p:txBody>
      </p:sp>
      <p:sp>
        <p:nvSpPr>
          <p:cNvPr id="2" name="Прямоугольник 1">
            <a:extLst>
              <a:ext uri="{FF2B5EF4-FFF2-40B4-BE49-F238E27FC236}">
                <a16:creationId xmlns:a16="http://schemas.microsoft.com/office/drawing/2014/main" id="{13925080-569B-4158-9044-2303159DFA6A}"/>
              </a:ext>
            </a:extLst>
          </p:cNvPr>
          <p:cNvSpPr/>
          <p:nvPr/>
        </p:nvSpPr>
        <p:spPr>
          <a:xfrm>
            <a:off x="597416" y="1536174"/>
            <a:ext cx="9620783" cy="461665"/>
          </a:xfrm>
          <a:prstGeom prst="rect">
            <a:avLst/>
          </a:prstGeom>
          <a:noFill/>
        </p:spPr>
        <p:txBody>
          <a:bodyPr wrap="square" lIns="91440" tIns="45720" rIns="91440" bIns="45720">
            <a:spAutoFit/>
          </a:bodyPr>
          <a:lstStyle/>
          <a:p>
            <a:pPr algn="ctr"/>
            <a:endParaRPr lang="ru-RU" sz="2400" b="0" cap="none" spc="0" dirty="0">
              <a:ln w="0"/>
              <a:solidFill>
                <a:srgbClr val="373F54"/>
              </a:solidFill>
              <a:effectLst>
                <a:outerShdw blurRad="38100" dist="19050" dir="2700000" algn="tl" rotWithShape="0">
                  <a:schemeClr val="dk1">
                    <a:alpha val="40000"/>
                  </a:schemeClr>
                </a:outerShdw>
              </a:effectLst>
            </a:endParaRPr>
          </a:p>
        </p:txBody>
      </p:sp>
      <p:sp>
        <p:nvSpPr>
          <p:cNvPr id="11" name="Прямоугольник 10">
            <a:extLst>
              <a:ext uri="{FF2B5EF4-FFF2-40B4-BE49-F238E27FC236}">
                <a16:creationId xmlns:a16="http://schemas.microsoft.com/office/drawing/2014/main" id="{521DA719-F84E-479B-BD87-E1ADAF5ED1B8}"/>
              </a:ext>
            </a:extLst>
          </p:cNvPr>
          <p:cNvSpPr/>
          <p:nvPr/>
        </p:nvSpPr>
        <p:spPr>
          <a:xfrm>
            <a:off x="8022629" y="585527"/>
            <a:ext cx="3830715" cy="2677656"/>
          </a:xfrm>
          <a:prstGeom prst="rect">
            <a:avLst/>
          </a:prstGeom>
          <a:noFill/>
        </p:spPr>
        <p:txBody>
          <a:bodyPr wrap="square" lIns="91440" tIns="45720" rIns="91440" bIns="45720">
            <a:spAutoFit/>
          </a:bodyPr>
          <a:lstStyle/>
          <a:p>
            <a:pPr algn="ctr"/>
            <a:r>
              <a:rPr lang="ru-RU" sz="2800" b="0" cap="none" spc="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Текущие затраты на охрану окружающей среды в 2020 г. </a:t>
            </a:r>
            <a:endParaRPr lang="ru-RU" sz="280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a:p>
            <a:pPr algn="ctr"/>
            <a:r>
              <a:rPr lang="ru-RU" sz="280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(в фактически действовавших ценах, млн. руб.) </a:t>
            </a:r>
            <a:endParaRPr lang="ru-RU" sz="2800" b="0" cap="none" spc="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pic>
        <p:nvPicPr>
          <p:cNvPr id="4" name="Рисунок 3">
            <a:extLst>
              <a:ext uri="{FF2B5EF4-FFF2-40B4-BE49-F238E27FC236}">
                <a16:creationId xmlns:a16="http://schemas.microsoft.com/office/drawing/2014/main" id="{9AE40B67-AC11-4905-B7CA-E4B88F8F949B}"/>
              </a:ext>
            </a:extLst>
          </p:cNvPr>
          <p:cNvPicPr>
            <a:picLocks noChangeAspect="1"/>
          </p:cNvPicPr>
          <p:nvPr/>
        </p:nvPicPr>
        <p:blipFill>
          <a:blip r:embed="rId4"/>
          <a:stretch>
            <a:fillRect/>
          </a:stretch>
        </p:blipFill>
        <p:spPr>
          <a:xfrm>
            <a:off x="551279" y="652680"/>
            <a:ext cx="6920071" cy="5714565"/>
          </a:xfrm>
          <a:prstGeom prst="rect">
            <a:avLst/>
          </a:prstGeom>
        </p:spPr>
      </p:pic>
    </p:spTree>
    <p:extLst>
      <p:ext uri="{BB962C8B-B14F-4D97-AF65-F5344CB8AC3E}">
        <p14:creationId xmlns:p14="http://schemas.microsoft.com/office/powerpoint/2010/main" val="3359392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7">
            <a:extLst>
              <a:ext uri="{FF2B5EF4-FFF2-40B4-BE49-F238E27FC236}">
                <a16:creationId xmlns:a16="http://schemas.microsoft.com/office/drawing/2014/main" id="{93597B20-8D98-4233-B48B-35A9A713DFD0}"/>
              </a:ext>
            </a:extLst>
          </p:cNvPr>
          <p:cNvSpPr>
            <a:spLocks noGrp="1"/>
          </p:cNvSpPr>
          <p:nvPr>
            <p:ph type="ctrTitle"/>
          </p:nvPr>
        </p:nvSpPr>
        <p:spPr/>
        <p:txBody>
          <a:bodyPr/>
          <a:lstStyle/>
          <a:p>
            <a:endParaRPr lang="ru-RU"/>
          </a:p>
        </p:txBody>
      </p:sp>
      <p:sp>
        <p:nvSpPr>
          <p:cNvPr id="9" name="Подзаголовок 8">
            <a:extLst>
              <a:ext uri="{FF2B5EF4-FFF2-40B4-BE49-F238E27FC236}">
                <a16:creationId xmlns:a16="http://schemas.microsoft.com/office/drawing/2014/main" id="{9D0F9787-0339-402E-BD1B-4C249FE4A0F7}"/>
              </a:ext>
            </a:extLst>
          </p:cNvPr>
          <p:cNvSpPr>
            <a:spLocks noGrp="1"/>
          </p:cNvSpPr>
          <p:nvPr>
            <p:ph type="subTitle" idx="1"/>
          </p:nvPr>
        </p:nvSpPr>
        <p:spPr/>
        <p:txBody>
          <a:bodyPr/>
          <a:lstStyle/>
          <a:p>
            <a:endParaRPr lang="ru-RU"/>
          </a:p>
        </p:txBody>
      </p:sp>
      <p:pic>
        <p:nvPicPr>
          <p:cNvPr id="5" name="Рисунок 4">
            <a:extLst>
              <a:ext uri="{FF2B5EF4-FFF2-40B4-BE49-F238E27FC236}">
                <a16:creationId xmlns:a16="http://schemas.microsoft.com/office/drawing/2014/main" id="{E381112D-B932-4E3C-8B44-9F45526D2D00}"/>
              </a:ext>
            </a:extLst>
          </p:cNvPr>
          <p:cNvPicPr>
            <a:picLocks noChangeAspect="1"/>
          </p:cNvPicPr>
          <p:nvPr/>
        </p:nvPicPr>
        <p:blipFill>
          <a:blip r:embed="rId2"/>
          <a:stretch>
            <a:fillRect/>
          </a:stretch>
        </p:blipFill>
        <p:spPr>
          <a:xfrm>
            <a:off x="0" y="1"/>
            <a:ext cx="12192000" cy="6858000"/>
          </a:xfrm>
          <a:prstGeom prst="rect">
            <a:avLst/>
          </a:prstGeom>
        </p:spPr>
      </p:pic>
      <p:pic>
        <p:nvPicPr>
          <p:cNvPr id="1028" name="Picture 4">
            <a:extLst>
              <a:ext uri="{FF2B5EF4-FFF2-40B4-BE49-F238E27FC236}">
                <a16:creationId xmlns:a16="http://schemas.microsoft.com/office/drawing/2014/main" id="{ECBAE57C-80F4-43AB-8635-55D94715D68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61284" y="3027284"/>
            <a:ext cx="3830715" cy="3830715"/>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ADD4A014-A999-4481-B4A8-FCC41195722E}"/>
              </a:ext>
            </a:extLst>
          </p:cNvPr>
          <p:cNvSpPr txBox="1"/>
          <p:nvPr/>
        </p:nvSpPr>
        <p:spPr>
          <a:xfrm>
            <a:off x="597416" y="476032"/>
            <a:ext cx="10792634" cy="369332"/>
          </a:xfrm>
          <a:prstGeom prst="rect">
            <a:avLst/>
          </a:prstGeom>
          <a:noFill/>
        </p:spPr>
        <p:txBody>
          <a:bodyPr wrap="square" rtlCol="0">
            <a:spAutoFit/>
          </a:bodyPr>
          <a:lstStyle/>
          <a:p>
            <a:endParaRPr lang="ru-RU" dirty="0"/>
          </a:p>
        </p:txBody>
      </p:sp>
      <p:sp>
        <p:nvSpPr>
          <p:cNvPr id="11" name="Прямоугольник 10">
            <a:extLst>
              <a:ext uri="{FF2B5EF4-FFF2-40B4-BE49-F238E27FC236}">
                <a16:creationId xmlns:a16="http://schemas.microsoft.com/office/drawing/2014/main" id="{A4F387FF-6360-4E37-ACA2-9B266F83BD13}"/>
              </a:ext>
            </a:extLst>
          </p:cNvPr>
          <p:cNvSpPr/>
          <p:nvPr/>
        </p:nvSpPr>
        <p:spPr>
          <a:xfrm>
            <a:off x="1132641" y="737523"/>
            <a:ext cx="9144000" cy="5262979"/>
          </a:xfrm>
          <a:prstGeom prst="rect">
            <a:avLst/>
          </a:prstGeom>
          <a:noFill/>
        </p:spPr>
        <p:txBody>
          <a:bodyPr wrap="square" lIns="91440" tIns="45720" rIns="91440" bIns="45720">
            <a:spAutoFit/>
          </a:bodyPr>
          <a:lstStyle/>
          <a:p>
            <a:r>
              <a:rPr lang="ru-RU" sz="2800" b="0" cap="none" spc="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Природоохранные мероприятия - это все виды хозяйственной деятельности, направленные на снижение и ликвидацию отрицательного антропогенного воздействия на окружающую природную среду. </a:t>
            </a:r>
          </a:p>
          <a:p>
            <a:endParaRPr lang="ru-RU" sz="280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a:p>
            <a:r>
              <a:rPr lang="ru-RU" sz="2800" b="0" cap="none" spc="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Можно выделить следующие виды природоохранных мероприятий:</a:t>
            </a:r>
          </a:p>
          <a:p>
            <a:r>
              <a:rPr lang="en-US" sz="2800" b="0" cap="none" spc="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ru-RU" sz="2800" b="0" cap="none" spc="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производственно-технологические</a:t>
            </a:r>
            <a:r>
              <a:rPr lang="en-US" sz="2800" b="0" cap="none" spc="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a:t>
            </a:r>
            <a:endParaRPr lang="ru-RU" sz="2800" b="0" cap="none" spc="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a:p>
            <a:r>
              <a:rPr lang="en-US" sz="2800" b="0" cap="none" spc="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ru-RU" sz="2800" b="0" cap="none" spc="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организационно-управленческие мероприятия</a:t>
            </a:r>
            <a:r>
              <a:rPr lang="en-US" sz="2800" b="0" cap="none" spc="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a:t>
            </a:r>
            <a:endParaRPr lang="ru-RU" sz="2800" b="0" cap="none" spc="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a:p>
            <a:r>
              <a:rPr lang="en-US" sz="2800" b="0" cap="none" spc="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ru-RU" sz="2800" b="0" cap="none" spc="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научно-исследовательские;</a:t>
            </a:r>
          </a:p>
          <a:p>
            <a:r>
              <a:rPr lang="en-US" sz="2800" b="0" cap="none" spc="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ru-RU" sz="2800" b="0" cap="none" spc="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образовательно-воспитательные.</a:t>
            </a:r>
          </a:p>
          <a:p>
            <a:endParaRPr lang="ru-RU" sz="2800" b="0" cap="none" spc="0" dirty="0">
              <a:ln w="0"/>
              <a:solidFill>
                <a:srgbClr val="373F54"/>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834124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7">
            <a:extLst>
              <a:ext uri="{FF2B5EF4-FFF2-40B4-BE49-F238E27FC236}">
                <a16:creationId xmlns:a16="http://schemas.microsoft.com/office/drawing/2014/main" id="{93597B20-8D98-4233-B48B-35A9A713DFD0}"/>
              </a:ext>
            </a:extLst>
          </p:cNvPr>
          <p:cNvSpPr>
            <a:spLocks noGrp="1"/>
          </p:cNvSpPr>
          <p:nvPr>
            <p:ph type="ctrTitle"/>
          </p:nvPr>
        </p:nvSpPr>
        <p:spPr/>
        <p:txBody>
          <a:bodyPr/>
          <a:lstStyle/>
          <a:p>
            <a:endParaRPr lang="ru-RU"/>
          </a:p>
        </p:txBody>
      </p:sp>
      <p:sp>
        <p:nvSpPr>
          <p:cNvPr id="9" name="Подзаголовок 8">
            <a:extLst>
              <a:ext uri="{FF2B5EF4-FFF2-40B4-BE49-F238E27FC236}">
                <a16:creationId xmlns:a16="http://schemas.microsoft.com/office/drawing/2014/main" id="{9D0F9787-0339-402E-BD1B-4C249FE4A0F7}"/>
              </a:ext>
            </a:extLst>
          </p:cNvPr>
          <p:cNvSpPr>
            <a:spLocks noGrp="1"/>
          </p:cNvSpPr>
          <p:nvPr>
            <p:ph type="subTitle" idx="1"/>
          </p:nvPr>
        </p:nvSpPr>
        <p:spPr/>
        <p:txBody>
          <a:bodyPr/>
          <a:lstStyle/>
          <a:p>
            <a:endParaRPr lang="ru-RU"/>
          </a:p>
        </p:txBody>
      </p:sp>
      <p:pic>
        <p:nvPicPr>
          <p:cNvPr id="5" name="Рисунок 4">
            <a:extLst>
              <a:ext uri="{FF2B5EF4-FFF2-40B4-BE49-F238E27FC236}">
                <a16:creationId xmlns:a16="http://schemas.microsoft.com/office/drawing/2014/main" id="{E381112D-B932-4E3C-8B44-9F45526D2D00}"/>
              </a:ext>
            </a:extLst>
          </p:cNvPr>
          <p:cNvPicPr>
            <a:picLocks noChangeAspect="1"/>
          </p:cNvPicPr>
          <p:nvPr/>
        </p:nvPicPr>
        <p:blipFill>
          <a:blip r:embed="rId2"/>
          <a:stretch>
            <a:fillRect/>
          </a:stretch>
        </p:blipFill>
        <p:spPr>
          <a:xfrm>
            <a:off x="0" y="1"/>
            <a:ext cx="12192000" cy="6858000"/>
          </a:xfrm>
          <a:prstGeom prst="rect">
            <a:avLst/>
          </a:prstGeom>
        </p:spPr>
      </p:pic>
      <p:pic>
        <p:nvPicPr>
          <p:cNvPr id="1028" name="Picture 4">
            <a:extLst>
              <a:ext uri="{FF2B5EF4-FFF2-40B4-BE49-F238E27FC236}">
                <a16:creationId xmlns:a16="http://schemas.microsoft.com/office/drawing/2014/main" id="{ECBAE57C-80F4-43AB-8635-55D94715D68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61284" y="3027284"/>
            <a:ext cx="3830715" cy="3830715"/>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ADD4A014-A999-4481-B4A8-FCC41195722E}"/>
              </a:ext>
            </a:extLst>
          </p:cNvPr>
          <p:cNvSpPr txBox="1"/>
          <p:nvPr/>
        </p:nvSpPr>
        <p:spPr>
          <a:xfrm>
            <a:off x="597416" y="476032"/>
            <a:ext cx="10792634" cy="369332"/>
          </a:xfrm>
          <a:prstGeom prst="rect">
            <a:avLst/>
          </a:prstGeom>
          <a:noFill/>
        </p:spPr>
        <p:txBody>
          <a:bodyPr wrap="square" rtlCol="0">
            <a:spAutoFit/>
          </a:bodyPr>
          <a:lstStyle/>
          <a:p>
            <a:endParaRPr lang="ru-RU" dirty="0"/>
          </a:p>
        </p:txBody>
      </p:sp>
      <p:sp>
        <p:nvSpPr>
          <p:cNvPr id="11" name="Прямоугольник 10">
            <a:extLst>
              <a:ext uri="{FF2B5EF4-FFF2-40B4-BE49-F238E27FC236}">
                <a16:creationId xmlns:a16="http://schemas.microsoft.com/office/drawing/2014/main" id="{A4F387FF-6360-4E37-ACA2-9B266F83BD13}"/>
              </a:ext>
            </a:extLst>
          </p:cNvPr>
          <p:cNvSpPr/>
          <p:nvPr/>
        </p:nvSpPr>
        <p:spPr>
          <a:xfrm>
            <a:off x="801950" y="660698"/>
            <a:ext cx="9144000" cy="5693866"/>
          </a:xfrm>
          <a:prstGeom prst="rect">
            <a:avLst/>
          </a:prstGeom>
          <a:noFill/>
        </p:spPr>
        <p:txBody>
          <a:bodyPr wrap="square" lIns="91440" tIns="45720" rIns="91440" bIns="45720">
            <a:spAutoFit/>
          </a:bodyPr>
          <a:lstStyle/>
          <a:p>
            <a:r>
              <a:rPr lang="ru-RU" sz="2800" b="1" i="1" cap="none" spc="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Затраты на охрану окружающей среды </a:t>
            </a:r>
            <a:r>
              <a:rPr lang="ru-RU" sz="2800" b="0" cap="none" spc="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 сумма расходов предприятий (организаций, учреждений), индивидуальных предпринимателей, государства (бюджетов Российской Федерации, субъектов Российской Федерации, муниципальных образований), имеющих целевое природоохранное назначение (сбор, очистка, уменьшение, предотвращение или устранение загрязняющих веществ, загрязнения как такового или любых других видов и элементов деградации окружающей среды, которые, в свою очередь, являются следствием предпринимательской активности), осуществляемых за счет всех источников финансирования.</a:t>
            </a:r>
            <a:endParaRPr lang="ru-RU" sz="2800" b="0" cap="none" spc="0" dirty="0">
              <a:ln w="0"/>
              <a:solidFill>
                <a:srgbClr val="373F54"/>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476460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7">
            <a:extLst>
              <a:ext uri="{FF2B5EF4-FFF2-40B4-BE49-F238E27FC236}">
                <a16:creationId xmlns:a16="http://schemas.microsoft.com/office/drawing/2014/main" id="{93597B20-8D98-4233-B48B-35A9A713DFD0}"/>
              </a:ext>
            </a:extLst>
          </p:cNvPr>
          <p:cNvSpPr>
            <a:spLocks noGrp="1"/>
          </p:cNvSpPr>
          <p:nvPr>
            <p:ph type="ctrTitle"/>
          </p:nvPr>
        </p:nvSpPr>
        <p:spPr/>
        <p:txBody>
          <a:bodyPr/>
          <a:lstStyle/>
          <a:p>
            <a:endParaRPr lang="ru-RU"/>
          </a:p>
        </p:txBody>
      </p:sp>
      <p:sp>
        <p:nvSpPr>
          <p:cNvPr id="9" name="Подзаголовок 8">
            <a:extLst>
              <a:ext uri="{FF2B5EF4-FFF2-40B4-BE49-F238E27FC236}">
                <a16:creationId xmlns:a16="http://schemas.microsoft.com/office/drawing/2014/main" id="{9D0F9787-0339-402E-BD1B-4C249FE4A0F7}"/>
              </a:ext>
            </a:extLst>
          </p:cNvPr>
          <p:cNvSpPr>
            <a:spLocks noGrp="1"/>
          </p:cNvSpPr>
          <p:nvPr>
            <p:ph type="subTitle" idx="1"/>
          </p:nvPr>
        </p:nvSpPr>
        <p:spPr/>
        <p:txBody>
          <a:bodyPr/>
          <a:lstStyle/>
          <a:p>
            <a:endParaRPr lang="ru-RU"/>
          </a:p>
        </p:txBody>
      </p:sp>
      <p:pic>
        <p:nvPicPr>
          <p:cNvPr id="5" name="Рисунок 4">
            <a:extLst>
              <a:ext uri="{FF2B5EF4-FFF2-40B4-BE49-F238E27FC236}">
                <a16:creationId xmlns:a16="http://schemas.microsoft.com/office/drawing/2014/main" id="{E381112D-B932-4E3C-8B44-9F45526D2D00}"/>
              </a:ext>
            </a:extLst>
          </p:cNvPr>
          <p:cNvPicPr>
            <a:picLocks noChangeAspect="1"/>
          </p:cNvPicPr>
          <p:nvPr/>
        </p:nvPicPr>
        <p:blipFill>
          <a:blip r:embed="rId2"/>
          <a:stretch>
            <a:fillRect/>
          </a:stretch>
        </p:blipFill>
        <p:spPr>
          <a:xfrm>
            <a:off x="0" y="1"/>
            <a:ext cx="12192000" cy="6858000"/>
          </a:xfrm>
          <a:prstGeom prst="rect">
            <a:avLst/>
          </a:prstGeom>
        </p:spPr>
      </p:pic>
      <p:pic>
        <p:nvPicPr>
          <p:cNvPr id="1028" name="Picture 4">
            <a:extLst>
              <a:ext uri="{FF2B5EF4-FFF2-40B4-BE49-F238E27FC236}">
                <a16:creationId xmlns:a16="http://schemas.microsoft.com/office/drawing/2014/main" id="{ECBAE57C-80F4-43AB-8635-55D94715D68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61284" y="3027284"/>
            <a:ext cx="3830715" cy="3830715"/>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ADD4A014-A999-4481-B4A8-FCC41195722E}"/>
              </a:ext>
            </a:extLst>
          </p:cNvPr>
          <p:cNvSpPr txBox="1"/>
          <p:nvPr/>
        </p:nvSpPr>
        <p:spPr>
          <a:xfrm>
            <a:off x="597416" y="476032"/>
            <a:ext cx="10792634" cy="369332"/>
          </a:xfrm>
          <a:prstGeom prst="rect">
            <a:avLst/>
          </a:prstGeom>
          <a:noFill/>
        </p:spPr>
        <p:txBody>
          <a:bodyPr wrap="square" rtlCol="0">
            <a:spAutoFit/>
          </a:bodyPr>
          <a:lstStyle/>
          <a:p>
            <a:endParaRPr lang="ru-RU" dirty="0"/>
          </a:p>
        </p:txBody>
      </p:sp>
      <p:sp>
        <p:nvSpPr>
          <p:cNvPr id="11" name="Прямоугольник 10">
            <a:extLst>
              <a:ext uri="{FF2B5EF4-FFF2-40B4-BE49-F238E27FC236}">
                <a16:creationId xmlns:a16="http://schemas.microsoft.com/office/drawing/2014/main" id="{A4F387FF-6360-4E37-ACA2-9B266F83BD13}"/>
              </a:ext>
            </a:extLst>
          </p:cNvPr>
          <p:cNvSpPr/>
          <p:nvPr/>
        </p:nvSpPr>
        <p:spPr>
          <a:xfrm>
            <a:off x="801950" y="660698"/>
            <a:ext cx="8867151" cy="6494085"/>
          </a:xfrm>
          <a:prstGeom prst="rect">
            <a:avLst/>
          </a:prstGeom>
          <a:noFill/>
        </p:spPr>
        <p:txBody>
          <a:bodyPr wrap="square" lIns="91440" tIns="45720" rIns="91440" bIns="45720">
            <a:spAutoFit/>
          </a:bodyPr>
          <a:lstStyle/>
          <a:p>
            <a:r>
              <a:rPr lang="ru-RU" sz="2800" b="0" cap="none" spc="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Затраты на природопользование в российской статистике подразделяются на: </a:t>
            </a:r>
            <a:r>
              <a:rPr lang="ru-RU" sz="2800" b="1" i="1" cap="none" spc="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капитальные затраты </a:t>
            </a:r>
            <a:r>
              <a:rPr lang="ru-RU" sz="2800" b="0" cap="none" spc="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и </a:t>
            </a:r>
            <a:r>
              <a:rPr lang="ru-RU" sz="2800" b="1" i="1" cap="none" spc="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текущие затраты</a:t>
            </a:r>
          </a:p>
          <a:p>
            <a:endParaRPr lang="ru-RU" sz="2800" i="1"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endParaRPr>
          </a:p>
          <a:p>
            <a:r>
              <a:rPr lang="ru-RU" sz="2400" b="0" cap="none" spc="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В состав </a:t>
            </a:r>
            <a:r>
              <a:rPr lang="ru-RU" sz="2400" b="1" i="1" cap="none" spc="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капитальных затрат </a:t>
            </a:r>
            <a:r>
              <a:rPr lang="ru-RU" sz="2400" b="0" cap="none" spc="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входят инвестиции в основной капитал на строительство, реконструкцию и модернизацию природоохранных сооружений, установок и оборудования. Кроме того, сюда может входить часть сопряженных капитальных инвестиций, т.е. затрат на изменение производственных процессов. Капитальные затраты могут рассчитываться в стоимостном выражении или в % к общему объему инвестиций в основной капитал в целом по экономике страны.</a:t>
            </a:r>
          </a:p>
          <a:p>
            <a:endParaRPr lang="ru-RU" sz="2800" b="0" cap="none" spc="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endParaRPr>
          </a:p>
          <a:p>
            <a:endParaRPr lang="ru-RU" sz="280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endParaRPr>
          </a:p>
          <a:p>
            <a:endParaRPr lang="ru-RU" sz="2800" b="0" i="1" cap="none" spc="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endParaRPr>
          </a:p>
          <a:p>
            <a:endParaRPr lang="ru-RU" sz="2800" b="0" i="1" cap="none" spc="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24542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7">
            <a:extLst>
              <a:ext uri="{FF2B5EF4-FFF2-40B4-BE49-F238E27FC236}">
                <a16:creationId xmlns:a16="http://schemas.microsoft.com/office/drawing/2014/main" id="{93597B20-8D98-4233-B48B-35A9A713DFD0}"/>
              </a:ext>
            </a:extLst>
          </p:cNvPr>
          <p:cNvSpPr>
            <a:spLocks noGrp="1"/>
          </p:cNvSpPr>
          <p:nvPr>
            <p:ph type="ctrTitle"/>
          </p:nvPr>
        </p:nvSpPr>
        <p:spPr/>
        <p:txBody>
          <a:bodyPr/>
          <a:lstStyle/>
          <a:p>
            <a:endParaRPr lang="ru-RU"/>
          </a:p>
        </p:txBody>
      </p:sp>
      <p:sp>
        <p:nvSpPr>
          <p:cNvPr id="9" name="Подзаголовок 8">
            <a:extLst>
              <a:ext uri="{FF2B5EF4-FFF2-40B4-BE49-F238E27FC236}">
                <a16:creationId xmlns:a16="http://schemas.microsoft.com/office/drawing/2014/main" id="{9D0F9787-0339-402E-BD1B-4C249FE4A0F7}"/>
              </a:ext>
            </a:extLst>
          </p:cNvPr>
          <p:cNvSpPr>
            <a:spLocks noGrp="1"/>
          </p:cNvSpPr>
          <p:nvPr>
            <p:ph type="subTitle" idx="1"/>
          </p:nvPr>
        </p:nvSpPr>
        <p:spPr/>
        <p:txBody>
          <a:bodyPr/>
          <a:lstStyle/>
          <a:p>
            <a:endParaRPr lang="ru-RU"/>
          </a:p>
        </p:txBody>
      </p:sp>
      <p:pic>
        <p:nvPicPr>
          <p:cNvPr id="5" name="Рисунок 4">
            <a:extLst>
              <a:ext uri="{FF2B5EF4-FFF2-40B4-BE49-F238E27FC236}">
                <a16:creationId xmlns:a16="http://schemas.microsoft.com/office/drawing/2014/main" id="{E381112D-B932-4E3C-8B44-9F45526D2D00}"/>
              </a:ext>
            </a:extLst>
          </p:cNvPr>
          <p:cNvPicPr>
            <a:picLocks noChangeAspect="1"/>
          </p:cNvPicPr>
          <p:nvPr/>
        </p:nvPicPr>
        <p:blipFill>
          <a:blip r:embed="rId2"/>
          <a:stretch>
            <a:fillRect/>
          </a:stretch>
        </p:blipFill>
        <p:spPr>
          <a:xfrm>
            <a:off x="0" y="1"/>
            <a:ext cx="12192000" cy="6858000"/>
          </a:xfrm>
          <a:prstGeom prst="rect">
            <a:avLst/>
          </a:prstGeom>
        </p:spPr>
      </p:pic>
      <p:pic>
        <p:nvPicPr>
          <p:cNvPr id="1028" name="Picture 4">
            <a:extLst>
              <a:ext uri="{FF2B5EF4-FFF2-40B4-BE49-F238E27FC236}">
                <a16:creationId xmlns:a16="http://schemas.microsoft.com/office/drawing/2014/main" id="{ECBAE57C-80F4-43AB-8635-55D94715D68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61284" y="3027284"/>
            <a:ext cx="3830715" cy="3830715"/>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ADD4A014-A999-4481-B4A8-FCC41195722E}"/>
              </a:ext>
            </a:extLst>
          </p:cNvPr>
          <p:cNvSpPr txBox="1"/>
          <p:nvPr/>
        </p:nvSpPr>
        <p:spPr>
          <a:xfrm>
            <a:off x="597416" y="383957"/>
            <a:ext cx="10792634" cy="369332"/>
          </a:xfrm>
          <a:prstGeom prst="rect">
            <a:avLst/>
          </a:prstGeom>
          <a:noFill/>
        </p:spPr>
        <p:txBody>
          <a:bodyPr wrap="square" rtlCol="0">
            <a:spAutoFit/>
          </a:bodyPr>
          <a:lstStyle/>
          <a:p>
            <a:endParaRPr lang="ru-RU" dirty="0"/>
          </a:p>
        </p:txBody>
      </p:sp>
      <p:sp>
        <p:nvSpPr>
          <p:cNvPr id="11" name="Прямоугольник 10">
            <a:extLst>
              <a:ext uri="{FF2B5EF4-FFF2-40B4-BE49-F238E27FC236}">
                <a16:creationId xmlns:a16="http://schemas.microsoft.com/office/drawing/2014/main" id="{A4F387FF-6360-4E37-ACA2-9B266F83BD13}"/>
              </a:ext>
            </a:extLst>
          </p:cNvPr>
          <p:cNvSpPr/>
          <p:nvPr/>
        </p:nvSpPr>
        <p:spPr>
          <a:xfrm>
            <a:off x="597416" y="907892"/>
            <a:ext cx="8867151" cy="6370975"/>
          </a:xfrm>
          <a:prstGeom prst="rect">
            <a:avLst/>
          </a:prstGeom>
          <a:noFill/>
        </p:spPr>
        <p:txBody>
          <a:bodyPr wrap="square" lIns="91440" tIns="45720" rIns="91440" bIns="45720">
            <a:spAutoFit/>
          </a:bodyPr>
          <a:lstStyle/>
          <a:p>
            <a:r>
              <a:rPr lang="ru-RU" sz="2400" b="0" cap="none" spc="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В состав показателей, отражающих </a:t>
            </a:r>
            <a:r>
              <a:rPr lang="ru-RU" sz="2400" b="1" i="1" cap="none" spc="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текущие затраты</a:t>
            </a:r>
            <a:r>
              <a:rPr lang="ru-RU" sz="2400" b="0" cap="none" spc="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 входят издержки по содержанию и эксплуатации основных средств (основных фондов) природоохранного назначения. В статистике промышленности, сельского хозяйства и ряда других отраслей текущие затраты на охрану ОС соотносят с общей величиной материальных издержек.</a:t>
            </a:r>
          </a:p>
          <a:p>
            <a:endParaRPr lang="ru-RU" sz="2400" b="0" cap="none" spc="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endParaRPr>
          </a:p>
          <a:p>
            <a:r>
              <a:rPr lang="ru-RU" sz="2400" b="0" cap="none" spc="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В эту же группу входят некоторые текущие расходы, не связанные с эксплуатацией основных природоохранных фондов, но имеющие целевое природозащитное назначение. К ним относятся, например, затраты на рекультивацию (восстановление) нарушенных земель, тушение лесных пожаров, содержание ООПТ (особо охраняемые природные территории России) и охрану диких животных, и др.</a:t>
            </a:r>
          </a:p>
          <a:p>
            <a:endParaRPr lang="ru-RU" sz="240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endParaRPr>
          </a:p>
          <a:p>
            <a:endParaRPr lang="ru-RU" sz="2400" b="0" i="1" cap="none" spc="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endParaRPr>
          </a:p>
          <a:p>
            <a:endParaRPr lang="ru-RU" sz="2400" b="0" i="1" cap="none" spc="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66535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7">
            <a:extLst>
              <a:ext uri="{FF2B5EF4-FFF2-40B4-BE49-F238E27FC236}">
                <a16:creationId xmlns:a16="http://schemas.microsoft.com/office/drawing/2014/main" id="{93597B20-8D98-4233-B48B-35A9A713DFD0}"/>
              </a:ext>
            </a:extLst>
          </p:cNvPr>
          <p:cNvSpPr>
            <a:spLocks noGrp="1"/>
          </p:cNvSpPr>
          <p:nvPr>
            <p:ph type="ctrTitle"/>
          </p:nvPr>
        </p:nvSpPr>
        <p:spPr/>
        <p:txBody>
          <a:bodyPr/>
          <a:lstStyle/>
          <a:p>
            <a:endParaRPr lang="ru-RU"/>
          </a:p>
        </p:txBody>
      </p:sp>
      <p:sp>
        <p:nvSpPr>
          <p:cNvPr id="9" name="Подзаголовок 8">
            <a:extLst>
              <a:ext uri="{FF2B5EF4-FFF2-40B4-BE49-F238E27FC236}">
                <a16:creationId xmlns:a16="http://schemas.microsoft.com/office/drawing/2014/main" id="{9D0F9787-0339-402E-BD1B-4C249FE4A0F7}"/>
              </a:ext>
            </a:extLst>
          </p:cNvPr>
          <p:cNvSpPr>
            <a:spLocks noGrp="1"/>
          </p:cNvSpPr>
          <p:nvPr>
            <p:ph type="subTitle" idx="1"/>
          </p:nvPr>
        </p:nvSpPr>
        <p:spPr/>
        <p:txBody>
          <a:bodyPr/>
          <a:lstStyle/>
          <a:p>
            <a:endParaRPr lang="ru-RU"/>
          </a:p>
        </p:txBody>
      </p:sp>
      <p:pic>
        <p:nvPicPr>
          <p:cNvPr id="5" name="Рисунок 4">
            <a:extLst>
              <a:ext uri="{FF2B5EF4-FFF2-40B4-BE49-F238E27FC236}">
                <a16:creationId xmlns:a16="http://schemas.microsoft.com/office/drawing/2014/main" id="{E381112D-B932-4E3C-8B44-9F45526D2D00}"/>
              </a:ext>
            </a:extLst>
          </p:cNvPr>
          <p:cNvPicPr>
            <a:picLocks noChangeAspect="1"/>
          </p:cNvPicPr>
          <p:nvPr/>
        </p:nvPicPr>
        <p:blipFill>
          <a:blip r:embed="rId2"/>
          <a:stretch>
            <a:fillRect/>
          </a:stretch>
        </p:blipFill>
        <p:spPr>
          <a:xfrm>
            <a:off x="0" y="1"/>
            <a:ext cx="12192000" cy="6858000"/>
          </a:xfrm>
          <a:prstGeom prst="rect">
            <a:avLst/>
          </a:prstGeom>
        </p:spPr>
      </p:pic>
      <p:pic>
        <p:nvPicPr>
          <p:cNvPr id="1028" name="Picture 4">
            <a:extLst>
              <a:ext uri="{FF2B5EF4-FFF2-40B4-BE49-F238E27FC236}">
                <a16:creationId xmlns:a16="http://schemas.microsoft.com/office/drawing/2014/main" id="{ECBAE57C-80F4-43AB-8635-55D94715D68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61284" y="3027284"/>
            <a:ext cx="3830715" cy="3830715"/>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ADD4A014-A999-4481-B4A8-FCC41195722E}"/>
              </a:ext>
            </a:extLst>
          </p:cNvPr>
          <p:cNvSpPr txBox="1"/>
          <p:nvPr/>
        </p:nvSpPr>
        <p:spPr>
          <a:xfrm>
            <a:off x="597416" y="476032"/>
            <a:ext cx="10792634" cy="369332"/>
          </a:xfrm>
          <a:prstGeom prst="rect">
            <a:avLst/>
          </a:prstGeom>
          <a:noFill/>
        </p:spPr>
        <p:txBody>
          <a:bodyPr wrap="square" rtlCol="0">
            <a:spAutoFit/>
          </a:bodyPr>
          <a:lstStyle/>
          <a:p>
            <a:endParaRPr lang="ru-RU" dirty="0"/>
          </a:p>
        </p:txBody>
      </p:sp>
      <p:sp>
        <p:nvSpPr>
          <p:cNvPr id="11" name="Прямоугольник 10">
            <a:extLst>
              <a:ext uri="{FF2B5EF4-FFF2-40B4-BE49-F238E27FC236}">
                <a16:creationId xmlns:a16="http://schemas.microsoft.com/office/drawing/2014/main" id="{A4F387FF-6360-4E37-ACA2-9B266F83BD13}"/>
              </a:ext>
            </a:extLst>
          </p:cNvPr>
          <p:cNvSpPr/>
          <p:nvPr/>
        </p:nvSpPr>
        <p:spPr>
          <a:xfrm>
            <a:off x="801950" y="660698"/>
            <a:ext cx="8867151" cy="6186309"/>
          </a:xfrm>
          <a:prstGeom prst="rect">
            <a:avLst/>
          </a:prstGeom>
          <a:noFill/>
        </p:spPr>
        <p:txBody>
          <a:bodyPr wrap="square" lIns="91440" tIns="45720" rIns="91440" bIns="45720">
            <a:spAutoFit/>
          </a:bodyPr>
          <a:lstStyle/>
          <a:p>
            <a:r>
              <a:rPr lang="ru-RU" sz="280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Природоохранные мероприятия сопровождаются затратами:</a:t>
            </a:r>
          </a:p>
          <a:p>
            <a:endParaRPr lang="ru-RU" sz="280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endParaRPr>
          </a:p>
          <a:p>
            <a:r>
              <a:rPr lang="ru-RU" sz="240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 затраты на покупку, установку, обслуживания и ремонт природоохранного оборудования и средств экологического контроля;</a:t>
            </a:r>
          </a:p>
          <a:p>
            <a:r>
              <a:rPr lang="ru-RU" sz="240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 затраты на модернизацию основного производства в целях обеспечения необходимого уровня экологической безопасности и ресурсосбережения;</a:t>
            </a:r>
          </a:p>
          <a:p>
            <a:r>
              <a:rPr lang="ru-RU" sz="240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 затраты (государственные, частные) на реализацию экологических и ресурсосберегающих программ;</a:t>
            </a:r>
          </a:p>
          <a:p>
            <a:r>
              <a:rPr lang="ru-RU" sz="240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 затраты, связанные с управлением и контролем в области природопользования и охраны окружающей среды.</a:t>
            </a:r>
          </a:p>
          <a:p>
            <a:endParaRPr lang="ru-RU" sz="240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endParaRPr>
          </a:p>
          <a:p>
            <a:endParaRPr lang="ru-RU" sz="2400" b="0" i="1" cap="none" spc="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endParaRPr>
          </a:p>
          <a:p>
            <a:endParaRPr lang="ru-RU" sz="2400" b="0" i="1" cap="none" spc="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180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7">
            <a:extLst>
              <a:ext uri="{FF2B5EF4-FFF2-40B4-BE49-F238E27FC236}">
                <a16:creationId xmlns:a16="http://schemas.microsoft.com/office/drawing/2014/main" id="{93597B20-8D98-4233-B48B-35A9A713DFD0}"/>
              </a:ext>
            </a:extLst>
          </p:cNvPr>
          <p:cNvSpPr>
            <a:spLocks noGrp="1"/>
          </p:cNvSpPr>
          <p:nvPr>
            <p:ph type="ctrTitle"/>
          </p:nvPr>
        </p:nvSpPr>
        <p:spPr/>
        <p:txBody>
          <a:bodyPr/>
          <a:lstStyle/>
          <a:p>
            <a:endParaRPr lang="ru-RU"/>
          </a:p>
        </p:txBody>
      </p:sp>
      <p:sp>
        <p:nvSpPr>
          <p:cNvPr id="9" name="Подзаголовок 8">
            <a:extLst>
              <a:ext uri="{FF2B5EF4-FFF2-40B4-BE49-F238E27FC236}">
                <a16:creationId xmlns:a16="http://schemas.microsoft.com/office/drawing/2014/main" id="{9D0F9787-0339-402E-BD1B-4C249FE4A0F7}"/>
              </a:ext>
            </a:extLst>
          </p:cNvPr>
          <p:cNvSpPr>
            <a:spLocks noGrp="1"/>
          </p:cNvSpPr>
          <p:nvPr>
            <p:ph type="subTitle" idx="1"/>
          </p:nvPr>
        </p:nvSpPr>
        <p:spPr/>
        <p:txBody>
          <a:bodyPr/>
          <a:lstStyle/>
          <a:p>
            <a:endParaRPr lang="ru-RU"/>
          </a:p>
        </p:txBody>
      </p:sp>
      <p:pic>
        <p:nvPicPr>
          <p:cNvPr id="5" name="Рисунок 4">
            <a:extLst>
              <a:ext uri="{FF2B5EF4-FFF2-40B4-BE49-F238E27FC236}">
                <a16:creationId xmlns:a16="http://schemas.microsoft.com/office/drawing/2014/main" id="{E381112D-B932-4E3C-8B44-9F45526D2D00}"/>
              </a:ext>
            </a:extLst>
          </p:cNvPr>
          <p:cNvPicPr>
            <a:picLocks noChangeAspect="1"/>
          </p:cNvPicPr>
          <p:nvPr/>
        </p:nvPicPr>
        <p:blipFill>
          <a:blip r:embed="rId2"/>
          <a:stretch>
            <a:fillRect/>
          </a:stretch>
        </p:blipFill>
        <p:spPr>
          <a:xfrm>
            <a:off x="0" y="1"/>
            <a:ext cx="12192000" cy="6858000"/>
          </a:xfrm>
          <a:prstGeom prst="rect">
            <a:avLst/>
          </a:prstGeom>
        </p:spPr>
      </p:pic>
      <p:pic>
        <p:nvPicPr>
          <p:cNvPr id="1028" name="Picture 4">
            <a:extLst>
              <a:ext uri="{FF2B5EF4-FFF2-40B4-BE49-F238E27FC236}">
                <a16:creationId xmlns:a16="http://schemas.microsoft.com/office/drawing/2014/main" id="{ECBAE57C-80F4-43AB-8635-55D94715D68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61284" y="3027284"/>
            <a:ext cx="3830715" cy="3830715"/>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ADD4A014-A999-4481-B4A8-FCC41195722E}"/>
              </a:ext>
            </a:extLst>
          </p:cNvPr>
          <p:cNvSpPr txBox="1"/>
          <p:nvPr/>
        </p:nvSpPr>
        <p:spPr>
          <a:xfrm>
            <a:off x="597416" y="476032"/>
            <a:ext cx="10792634" cy="369332"/>
          </a:xfrm>
          <a:prstGeom prst="rect">
            <a:avLst/>
          </a:prstGeom>
          <a:noFill/>
        </p:spPr>
        <p:txBody>
          <a:bodyPr wrap="square" rtlCol="0">
            <a:spAutoFit/>
          </a:bodyPr>
          <a:lstStyle/>
          <a:p>
            <a:endParaRPr lang="ru-RU" dirty="0"/>
          </a:p>
        </p:txBody>
      </p:sp>
      <p:sp>
        <p:nvSpPr>
          <p:cNvPr id="11" name="Прямоугольник 10">
            <a:extLst>
              <a:ext uri="{FF2B5EF4-FFF2-40B4-BE49-F238E27FC236}">
                <a16:creationId xmlns:a16="http://schemas.microsoft.com/office/drawing/2014/main" id="{A4F387FF-6360-4E37-ACA2-9B266F83BD13}"/>
              </a:ext>
            </a:extLst>
          </p:cNvPr>
          <p:cNvSpPr/>
          <p:nvPr/>
        </p:nvSpPr>
        <p:spPr>
          <a:xfrm>
            <a:off x="730928" y="970548"/>
            <a:ext cx="8867151" cy="5262979"/>
          </a:xfrm>
          <a:prstGeom prst="rect">
            <a:avLst/>
          </a:prstGeom>
          <a:noFill/>
        </p:spPr>
        <p:txBody>
          <a:bodyPr wrap="square" lIns="91440" tIns="45720" rIns="91440" bIns="45720">
            <a:spAutoFit/>
          </a:bodyPr>
          <a:lstStyle/>
          <a:p>
            <a:r>
              <a:rPr lang="ru-RU" sz="240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Текущие затраты на проведение природоохранных мероприятий и капитального ремонта природоохранных основных фондов включаются в себестоимость продукции предприятий и возмещаются главным образом за счет собственных и заемных средств этих предприятий.</a:t>
            </a:r>
          </a:p>
          <a:p>
            <a:endParaRPr lang="ru-RU" sz="240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endParaRPr>
          </a:p>
          <a:p>
            <a:r>
              <a:rPr lang="ru-RU" sz="240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Капитальные вложения на охрану окружающей среды и рациональное использование природных ресурсов (ресурсосбережение) финансируются из централизованных источников (государственный бюджет) и из средств (собственных и заемных) предприятий-природопользователей.</a:t>
            </a:r>
          </a:p>
          <a:p>
            <a:endParaRPr lang="ru-RU" sz="240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endParaRPr>
          </a:p>
          <a:p>
            <a:endParaRPr lang="ru-RU" sz="2400" b="0" i="1" cap="none" spc="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endParaRPr>
          </a:p>
          <a:p>
            <a:endParaRPr lang="ru-RU" sz="2400" b="0" i="1" cap="none" spc="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2169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7">
            <a:extLst>
              <a:ext uri="{FF2B5EF4-FFF2-40B4-BE49-F238E27FC236}">
                <a16:creationId xmlns:a16="http://schemas.microsoft.com/office/drawing/2014/main" id="{93597B20-8D98-4233-B48B-35A9A713DFD0}"/>
              </a:ext>
            </a:extLst>
          </p:cNvPr>
          <p:cNvSpPr>
            <a:spLocks noGrp="1"/>
          </p:cNvSpPr>
          <p:nvPr>
            <p:ph type="ctrTitle"/>
          </p:nvPr>
        </p:nvSpPr>
        <p:spPr/>
        <p:txBody>
          <a:bodyPr/>
          <a:lstStyle/>
          <a:p>
            <a:endParaRPr lang="ru-RU"/>
          </a:p>
        </p:txBody>
      </p:sp>
      <p:sp>
        <p:nvSpPr>
          <p:cNvPr id="9" name="Подзаголовок 8">
            <a:extLst>
              <a:ext uri="{FF2B5EF4-FFF2-40B4-BE49-F238E27FC236}">
                <a16:creationId xmlns:a16="http://schemas.microsoft.com/office/drawing/2014/main" id="{9D0F9787-0339-402E-BD1B-4C249FE4A0F7}"/>
              </a:ext>
            </a:extLst>
          </p:cNvPr>
          <p:cNvSpPr>
            <a:spLocks noGrp="1"/>
          </p:cNvSpPr>
          <p:nvPr>
            <p:ph type="subTitle" idx="1"/>
          </p:nvPr>
        </p:nvSpPr>
        <p:spPr/>
        <p:txBody>
          <a:bodyPr/>
          <a:lstStyle/>
          <a:p>
            <a:endParaRPr lang="ru-RU"/>
          </a:p>
        </p:txBody>
      </p:sp>
      <p:pic>
        <p:nvPicPr>
          <p:cNvPr id="5" name="Рисунок 4">
            <a:extLst>
              <a:ext uri="{FF2B5EF4-FFF2-40B4-BE49-F238E27FC236}">
                <a16:creationId xmlns:a16="http://schemas.microsoft.com/office/drawing/2014/main" id="{E381112D-B932-4E3C-8B44-9F45526D2D00}"/>
              </a:ext>
            </a:extLst>
          </p:cNvPr>
          <p:cNvPicPr>
            <a:picLocks noChangeAspect="1"/>
          </p:cNvPicPr>
          <p:nvPr/>
        </p:nvPicPr>
        <p:blipFill>
          <a:blip r:embed="rId2"/>
          <a:stretch>
            <a:fillRect/>
          </a:stretch>
        </p:blipFill>
        <p:spPr>
          <a:xfrm>
            <a:off x="0" y="1"/>
            <a:ext cx="12192000" cy="6858000"/>
          </a:xfrm>
          <a:prstGeom prst="rect">
            <a:avLst/>
          </a:prstGeom>
        </p:spPr>
      </p:pic>
      <p:pic>
        <p:nvPicPr>
          <p:cNvPr id="1028" name="Picture 4">
            <a:extLst>
              <a:ext uri="{FF2B5EF4-FFF2-40B4-BE49-F238E27FC236}">
                <a16:creationId xmlns:a16="http://schemas.microsoft.com/office/drawing/2014/main" id="{ECBAE57C-80F4-43AB-8635-55D94715D68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61284" y="3027284"/>
            <a:ext cx="3830715" cy="3830715"/>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ADD4A014-A999-4481-B4A8-FCC41195722E}"/>
              </a:ext>
            </a:extLst>
          </p:cNvPr>
          <p:cNvSpPr txBox="1"/>
          <p:nvPr/>
        </p:nvSpPr>
        <p:spPr>
          <a:xfrm>
            <a:off x="597416" y="476032"/>
            <a:ext cx="10792634" cy="369332"/>
          </a:xfrm>
          <a:prstGeom prst="rect">
            <a:avLst/>
          </a:prstGeom>
          <a:noFill/>
        </p:spPr>
        <p:txBody>
          <a:bodyPr wrap="square" rtlCol="0">
            <a:spAutoFit/>
          </a:bodyPr>
          <a:lstStyle/>
          <a:p>
            <a:endParaRPr lang="ru-RU" dirty="0"/>
          </a:p>
        </p:txBody>
      </p:sp>
      <p:sp>
        <p:nvSpPr>
          <p:cNvPr id="2" name="Прямоугольник 1">
            <a:extLst>
              <a:ext uri="{FF2B5EF4-FFF2-40B4-BE49-F238E27FC236}">
                <a16:creationId xmlns:a16="http://schemas.microsoft.com/office/drawing/2014/main" id="{13925080-569B-4158-9044-2303159DFA6A}"/>
              </a:ext>
            </a:extLst>
          </p:cNvPr>
          <p:cNvSpPr/>
          <p:nvPr/>
        </p:nvSpPr>
        <p:spPr>
          <a:xfrm>
            <a:off x="1898563" y="291366"/>
            <a:ext cx="7882842" cy="954107"/>
          </a:xfrm>
          <a:prstGeom prst="rect">
            <a:avLst/>
          </a:prstGeom>
          <a:noFill/>
        </p:spPr>
        <p:txBody>
          <a:bodyPr wrap="square" lIns="91440" tIns="45720" rIns="91440" bIns="45720">
            <a:spAutoFit/>
          </a:bodyPr>
          <a:lstStyle/>
          <a:p>
            <a:pPr algn="ctr"/>
            <a:r>
              <a:rPr lang="ru-RU" sz="2800" b="0" cap="none" spc="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Затраты на охрану окружающей среды в РФ по направлениям расходов, млн руб.</a:t>
            </a:r>
          </a:p>
        </p:txBody>
      </p:sp>
      <p:pic>
        <p:nvPicPr>
          <p:cNvPr id="4" name="Рисунок 3">
            <a:extLst>
              <a:ext uri="{FF2B5EF4-FFF2-40B4-BE49-F238E27FC236}">
                <a16:creationId xmlns:a16="http://schemas.microsoft.com/office/drawing/2014/main" id="{5D355544-E940-403F-8AF1-F071B9F225F1}"/>
              </a:ext>
            </a:extLst>
          </p:cNvPr>
          <p:cNvPicPr>
            <a:picLocks noChangeAspect="1"/>
          </p:cNvPicPr>
          <p:nvPr/>
        </p:nvPicPr>
        <p:blipFill>
          <a:blip r:embed="rId4"/>
          <a:stretch>
            <a:fillRect/>
          </a:stretch>
        </p:blipFill>
        <p:spPr>
          <a:xfrm>
            <a:off x="2761307" y="1852096"/>
            <a:ext cx="6157355" cy="4650943"/>
          </a:xfrm>
          <a:prstGeom prst="rect">
            <a:avLst/>
          </a:prstGeom>
        </p:spPr>
      </p:pic>
    </p:spTree>
    <p:extLst>
      <p:ext uri="{BB962C8B-B14F-4D97-AF65-F5344CB8AC3E}">
        <p14:creationId xmlns:p14="http://schemas.microsoft.com/office/powerpoint/2010/main" val="2267268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7">
            <a:extLst>
              <a:ext uri="{FF2B5EF4-FFF2-40B4-BE49-F238E27FC236}">
                <a16:creationId xmlns:a16="http://schemas.microsoft.com/office/drawing/2014/main" id="{93597B20-8D98-4233-B48B-35A9A713DFD0}"/>
              </a:ext>
            </a:extLst>
          </p:cNvPr>
          <p:cNvSpPr>
            <a:spLocks noGrp="1"/>
          </p:cNvSpPr>
          <p:nvPr>
            <p:ph type="ctrTitle"/>
          </p:nvPr>
        </p:nvSpPr>
        <p:spPr/>
        <p:txBody>
          <a:bodyPr/>
          <a:lstStyle/>
          <a:p>
            <a:endParaRPr lang="ru-RU"/>
          </a:p>
        </p:txBody>
      </p:sp>
      <p:sp>
        <p:nvSpPr>
          <p:cNvPr id="9" name="Подзаголовок 8">
            <a:extLst>
              <a:ext uri="{FF2B5EF4-FFF2-40B4-BE49-F238E27FC236}">
                <a16:creationId xmlns:a16="http://schemas.microsoft.com/office/drawing/2014/main" id="{9D0F9787-0339-402E-BD1B-4C249FE4A0F7}"/>
              </a:ext>
            </a:extLst>
          </p:cNvPr>
          <p:cNvSpPr>
            <a:spLocks noGrp="1"/>
          </p:cNvSpPr>
          <p:nvPr>
            <p:ph type="subTitle" idx="1"/>
          </p:nvPr>
        </p:nvSpPr>
        <p:spPr/>
        <p:txBody>
          <a:bodyPr/>
          <a:lstStyle/>
          <a:p>
            <a:endParaRPr lang="ru-RU"/>
          </a:p>
        </p:txBody>
      </p:sp>
      <p:pic>
        <p:nvPicPr>
          <p:cNvPr id="5" name="Рисунок 4">
            <a:extLst>
              <a:ext uri="{FF2B5EF4-FFF2-40B4-BE49-F238E27FC236}">
                <a16:creationId xmlns:a16="http://schemas.microsoft.com/office/drawing/2014/main" id="{E381112D-B932-4E3C-8B44-9F45526D2D00}"/>
              </a:ext>
            </a:extLst>
          </p:cNvPr>
          <p:cNvPicPr>
            <a:picLocks noChangeAspect="1"/>
          </p:cNvPicPr>
          <p:nvPr/>
        </p:nvPicPr>
        <p:blipFill>
          <a:blip r:embed="rId2"/>
          <a:stretch>
            <a:fillRect/>
          </a:stretch>
        </p:blipFill>
        <p:spPr>
          <a:xfrm>
            <a:off x="0" y="1"/>
            <a:ext cx="12192000" cy="6858000"/>
          </a:xfrm>
          <a:prstGeom prst="rect">
            <a:avLst/>
          </a:prstGeom>
        </p:spPr>
      </p:pic>
      <p:pic>
        <p:nvPicPr>
          <p:cNvPr id="1028" name="Picture 4">
            <a:extLst>
              <a:ext uri="{FF2B5EF4-FFF2-40B4-BE49-F238E27FC236}">
                <a16:creationId xmlns:a16="http://schemas.microsoft.com/office/drawing/2014/main" id="{ECBAE57C-80F4-43AB-8635-55D94715D68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61284" y="3027284"/>
            <a:ext cx="3830715" cy="3830715"/>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ADD4A014-A999-4481-B4A8-FCC41195722E}"/>
              </a:ext>
            </a:extLst>
          </p:cNvPr>
          <p:cNvSpPr txBox="1"/>
          <p:nvPr/>
        </p:nvSpPr>
        <p:spPr>
          <a:xfrm>
            <a:off x="597416" y="476032"/>
            <a:ext cx="10792634" cy="369332"/>
          </a:xfrm>
          <a:prstGeom prst="rect">
            <a:avLst/>
          </a:prstGeom>
          <a:noFill/>
        </p:spPr>
        <p:txBody>
          <a:bodyPr wrap="square" rtlCol="0">
            <a:spAutoFit/>
          </a:bodyPr>
          <a:lstStyle/>
          <a:p>
            <a:endParaRPr lang="ru-RU" dirty="0"/>
          </a:p>
        </p:txBody>
      </p:sp>
      <p:sp>
        <p:nvSpPr>
          <p:cNvPr id="2" name="Прямоугольник 1">
            <a:extLst>
              <a:ext uri="{FF2B5EF4-FFF2-40B4-BE49-F238E27FC236}">
                <a16:creationId xmlns:a16="http://schemas.microsoft.com/office/drawing/2014/main" id="{13925080-569B-4158-9044-2303159DFA6A}"/>
              </a:ext>
            </a:extLst>
          </p:cNvPr>
          <p:cNvSpPr/>
          <p:nvPr/>
        </p:nvSpPr>
        <p:spPr>
          <a:xfrm>
            <a:off x="597416" y="1536174"/>
            <a:ext cx="9620783" cy="3785652"/>
          </a:xfrm>
          <a:prstGeom prst="rect">
            <a:avLst/>
          </a:prstGeom>
          <a:noFill/>
        </p:spPr>
        <p:txBody>
          <a:bodyPr wrap="square" lIns="91440" tIns="45720" rIns="91440" bIns="45720">
            <a:spAutoFit/>
          </a:bodyPr>
          <a:lstStyle/>
          <a:p>
            <a:r>
              <a:rPr lang="ru-RU" sz="2400" b="0" cap="none" spc="0" dirty="0">
                <a:ln w="0"/>
                <a:solidFill>
                  <a:srgbClr val="373F54"/>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Инвестиции в основной капитал – совокупность затрат, направленных на строительство, реконструкцию (включая расширение и модернизацию) объектов, которые приводят к увеличению их первоначальной стоимости, приобретение машин, оборудования, транспортных средств, производственного и хозяйственного инвентаря, бухгалтерский учет которых осуществляется в порядке, установленном для учета вложений во внеоборотные активы, инвестиции в объекты интеллектуальной собственности (с 2013 г.); культивируемые биологические ресурсы.</a:t>
            </a:r>
          </a:p>
          <a:p>
            <a:pPr algn="ctr"/>
            <a:endParaRPr lang="ru-RU" sz="2400" b="0" cap="none" spc="0" dirty="0">
              <a:ln w="0"/>
              <a:solidFill>
                <a:srgbClr val="373F54"/>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01741654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TotalTime>
  <Words>572</Words>
  <Application>Microsoft Office PowerPoint</Application>
  <PresentationFormat>Широкоэкранный</PresentationFormat>
  <Paragraphs>35</Paragraphs>
  <Slides>11</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11</vt:i4>
      </vt:variant>
    </vt:vector>
  </HeadingPairs>
  <TitlesOfParts>
    <vt:vector size="16" baseType="lpstr">
      <vt:lpstr>Arial</vt:lpstr>
      <vt:lpstr>Calibri</vt:lpstr>
      <vt:lpstr>Calibri Light</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Никита Кожевников</dc:creator>
  <cp:lastModifiedBy>Никита Кожевников</cp:lastModifiedBy>
  <cp:revision>3</cp:revision>
  <dcterms:created xsi:type="dcterms:W3CDTF">2022-04-21T19:09:41Z</dcterms:created>
  <dcterms:modified xsi:type="dcterms:W3CDTF">2022-04-25T15:25:31Z</dcterms:modified>
</cp:coreProperties>
</file>