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E6F066D8-DB13-49B8-9C52-E967BF97E19D}">
  <a:tblStyle styleId="{E6F066D8-DB13-49B8-9C52-E967BF97E19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imes New Roman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  <a:defRPr sz="2800"/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lvl="4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 rot="5400000">
            <a:off x="2433637" y="-114300"/>
            <a:ext cx="4267200" cy="80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 rot="5400000">
            <a:off x="4717257" y="2161381"/>
            <a:ext cx="5715000" cy="200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body" idx="1"/>
          </p:nvPr>
        </p:nvSpPr>
        <p:spPr>
          <a:xfrm rot="5400000">
            <a:off x="636588" y="234950"/>
            <a:ext cx="5715000" cy="5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566738" y="1752600"/>
            <a:ext cx="39243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□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■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□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2"/>
          </p:nvPr>
        </p:nvSpPr>
        <p:spPr>
          <a:xfrm>
            <a:off x="4643438" y="1752600"/>
            <a:ext cx="39243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□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■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□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4pPr>
            <a:lvl5pPr marL="2286000" lvl="4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spcBef>
                <a:spcPts val="45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□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□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□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Char char="□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Char char="■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□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■"/>
              <a:defRPr sz="2000"/>
            </a:lvl4pPr>
            <a:lvl5pPr marL="2286000" lvl="4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spcBef>
                <a:spcPts val="5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225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685800" y="2393950"/>
            <a:ext cx="7772400" cy="109537"/>
          </a:xfrm>
          <a:custGeom>
            <a:avLst/>
            <a:gdLst/>
            <a:ahLst/>
            <a:cxnLst/>
            <a:rect l="l" t="t" r="r" b="b"/>
            <a:pathLst>
              <a:path w="1000" h="1000" extrusionOk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Char char="□"/>
              <a:defRPr sz="3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SzPts val="2300"/>
              <a:buFont typeface="Noto Sans Symbols"/>
              <a:buChar char="□"/>
              <a:defRPr sz="23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Char char="□"/>
              <a:defRPr sz="3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93700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74650" algn="l" rtl="0"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SzPts val="2300"/>
              <a:buFont typeface="Noto Sans Symbols"/>
              <a:buChar char="□"/>
              <a:defRPr sz="23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609600" y="1566862"/>
            <a:ext cx="7958137" cy="109537"/>
          </a:xfrm>
          <a:custGeom>
            <a:avLst/>
            <a:gdLst/>
            <a:ahLst/>
            <a:cxnLst/>
            <a:rect l="l" t="t" r="r" b="b"/>
            <a:pathLst>
              <a:path w="1000" h="1000" extrusionOk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6" name="Google Shape;26;p3"/>
          <p:cNvCxnSpPr/>
          <p:nvPr/>
        </p:nvCxnSpPr>
        <p:spPr>
          <a:xfrm>
            <a:off x="609600" y="6172200"/>
            <a:ext cx="7924800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  <a:defRPr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/>
          <p:nvPr/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</a:t>
            </a:fld>
            <a:endParaRPr/>
          </a:p>
        </p:txBody>
      </p:sp>
      <p:sp>
        <p:nvSpPr>
          <p:cNvPr id="103" name="Google Shape;103;p15"/>
          <p:cNvSpPr txBox="1"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бизнеса</a:t>
            </a:r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subTitle" idx="1"/>
          </p:nvPr>
        </p:nvSpPr>
        <p:spPr>
          <a:xfrm>
            <a:off x="539750" y="2997200"/>
            <a:ext cx="7847012" cy="1960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Расчет методом ликвидационной стоимости</a:t>
            </a:r>
            <a:r>
              <a:rPr lang="ru-RU" sz="1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lang="ru-RU" sz="1800" b="0" i="0" u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lang="ru-RU" sz="18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lang="ru-RU" sz="1800" b="0" i="0" u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lang="ru-RU" sz="18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rPr lang="ru-RU" sz="1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Выполнили: </a:t>
            </a:r>
            <a:r>
              <a:rPr lang="ru-RU" sz="1800" b="0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Фаритова</a:t>
            </a:r>
            <a:r>
              <a:rPr lang="ru-RU" sz="1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, </a:t>
            </a:r>
            <a:r>
              <a:rPr lang="ru-RU" sz="1800" b="0" i="0" u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Масалимова</a:t>
            </a:r>
            <a:endParaRPr lang="ru-RU" sz="1800" b="0" i="0" u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rPr lang="ru-RU" sz="1800" dirty="0" smtClean="0">
                <a:latin typeface="Times New Roman"/>
                <a:ea typeface="Times New Roman"/>
                <a:cs typeface="Times New Roman"/>
                <a:sym typeface="Times New Roman"/>
              </a:rPr>
              <a:t>ЭКП-1-18</a:t>
            </a:r>
            <a:endParaRPr sz="1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10</a:t>
            </a:fld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67" name="Google Shape;167;p24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4). Скорректированная стоимость оцениваемых активов с учетом графика их продажи дисконтируется на дату оценки по ставке дисконтирования с учетом риска, связанного с этой продажей.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5). Прибавляется (или вычитается) операционная прибыль (убытки) ликвидационного периода.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6). Рассчитывается  величина обязательств предприятия (преимущественные права на выходные пособия и выплаты работникам предприятия, требования кредиторов по обязательствам, обеспеченным залогом имущества ликвидируемого предприятия, задолженность по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11</a:t>
            </a:fld>
            <a:endParaRPr/>
          </a:p>
        </p:txBody>
      </p:sp>
      <p:sp>
        <p:nvSpPr>
          <p:cNvPr id="173" name="Google Shape;173;p25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74" name="Google Shape;174;p25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обязательным платежам в бюджет и во внебюджетные фонды, расчеты с другими кредиторами).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7). Определение стоимости предприятия в случае ликвидации: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п.4 +(-)п.5 – п.6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Обоснование выбора ликвидационной стоимости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В соответствии с законодательством при отказе от определения рыночной стоимости оценщик должен обосновать выбор другого, отличающегося вида стоимости.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12</a:t>
            </a:fld>
            <a:endParaRPr/>
          </a:p>
        </p:txBody>
      </p:sp>
      <p:sp>
        <p:nvSpPr>
          <p:cNvPr id="180" name="Google Shape;180;p26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800"/>
              <a:buFont typeface="Times New Roman"/>
              <a:buNone/>
            </a:pPr>
            <a:r>
              <a:rPr lang="en-US" sz="38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Пример</a:t>
            </a:r>
            <a:endParaRPr/>
          </a:p>
        </p:txBody>
      </p:sp>
      <p:sp>
        <p:nvSpPr>
          <p:cNvPr id="181" name="Google Shape;181;p26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US" sz="22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 оценки – определить стоимость предприятия, подлежащего ускоренной ликвидации по решению собственника. В соответствии с поставленной целью оценки базой оценки его имущества не может быть рыночная стоимость. Это объясняется тем, что реализация имущества предполагает крайне сжатые сроки реализации, что влечет незначительный объем рекламы, а также отсутствие какой-либо предпродажной подготовки объекта. Такие чрезвычайные обстоятельства обязательно отразятся на цене сделки, так как сжатые сроки и недостаток рекламы не способствуют созданию условий конкуренции и не позволяют сторонам сделки получить и проанализировать всю необходимую информацию.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13</a:t>
            </a:fld>
            <a:endParaRPr/>
          </a:p>
        </p:txBody>
      </p:sp>
      <p:sp>
        <p:nvSpPr>
          <p:cNvPr id="202" name="Google Shape;202;p29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этом случае ликвидационная стоимость предприятия определяется дисконтированием на дату оценки вырученных от продажи активов сумм, уменьшенных на сопутствующие затраты. В ставке дисконтирования должен учитываться связанный с этой продажей риск.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Расчет текущей стоимости активов </a:t>
            </a:r>
            <a:endParaRPr sz="2400" b="0" i="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Стоимость активов корректируется на величину накладных расходов по их реализации, а ставка дисконтирования повышается на величину риска продаж соответствующих активов при их ликвидации.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14</a:t>
            </a:fld>
            <a:endParaRPr/>
          </a:p>
        </p:txBody>
      </p:sp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ликвидационной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дебиторской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задолженности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конкретных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дебиторов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проводится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как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вероятной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выручки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продажи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их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задолженности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установленной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уровне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величины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соответствующего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долга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уменьшенной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принятый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вексельном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рынке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либо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рынке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конкретных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цессий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дисконт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который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зависит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того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чей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долг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продается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когда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наступает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срок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его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погашения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Дебиторскую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задолженность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должникам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чьи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обязательства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рынке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долгов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котируются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следует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учитывать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расчетах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определению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ликвидационной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стоимости</a:t>
            </a: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15</a:t>
            </a:fld>
            <a:endParaRPr/>
          </a:p>
        </p:txBody>
      </p:sp>
      <p:sp>
        <p:nvSpPr>
          <p:cNvPr id="216" name="Google Shape;216;p31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181975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случае ускоренной ликвидации продажа активов должна производиться</a:t>
            </a:r>
            <a:r>
              <a:rPr lang="en-US" sz="3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короткие сроки. Это обстоятельство приводит к потерям, поэтому соотношение между рыночной и ликвидационной стоимостью может быть выражено простейшей формулой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2400" b="0" i="0" u="none" baseline="-250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 </a:t>
            </a: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С</a:t>
            </a:r>
            <a:r>
              <a:rPr lang="en-US" sz="2400" b="0" i="0" u="none" baseline="-250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рын </a:t>
            </a: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× (1 – К</a:t>
            </a:r>
            <a:r>
              <a:rPr lang="en-US" sz="2400" b="0" i="0" u="none" baseline="-250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вын</a:t>
            </a: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где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2400" b="0" i="0" u="none" baseline="-250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ликвидационная стоимость недвижимости;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 baseline="-250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</a:t>
            </a:r>
            <a:r>
              <a:rPr lang="en-US" sz="2400" b="0" i="0" u="none" baseline="-250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рын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рыночная стоимость исследуемого объекта;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</a:t>
            </a:r>
            <a:r>
              <a:rPr lang="en-US" sz="2400" b="0" i="0" u="none" baseline="-250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вын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корректировка на вынужденность продажи, 0&lt;К</a:t>
            </a:r>
            <a:r>
              <a:rPr lang="en-US" sz="2400" b="0" i="0" u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вын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&lt; 1.</a:t>
            </a:r>
            <a:endParaRPr/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16</a:t>
            </a:fld>
            <a:endParaRPr/>
          </a:p>
        </p:txBody>
      </p:sp>
      <p:sp>
        <p:nvSpPr>
          <p:cNvPr id="223" name="Google Shape;223;p32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Корректировка пассивной части баланса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Такая корректировка проводится по долгосрочной и текущей задолженности. Особое внимание при этом уделяется расчетам по привилегированным акциям, налоговым платежам и условным обязательствам, которые могут возникнуть в результате будущих возможных судебных разбирательств.</a:t>
            </a:r>
            <a:endParaRPr/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3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17</a:t>
            </a:fld>
            <a:endParaRPr/>
          </a:p>
        </p:txBody>
      </p:sp>
      <p:sp>
        <p:nvSpPr>
          <p:cNvPr id="229" name="Google Shape;229;p3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80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0" name="Google Shape;230;p3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 затрат, связанных с ликвидацией предприятия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состав этих затрат входят затраты по налогообложению, страхованию и охране активов до их продажи, выходные пособия и выплаты работникам предприятия, управленческие расходы, а также выплаты юристам, оценщикам и др.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Если оценка проводилась на стадии проведения процедуры банкротства, конкурсный управляющий должен учитывать предоставленную оценщиком информацию о том, в какие сроки могут быть проданы разные активы предприятия.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4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18</a:t>
            </a:fld>
            <a:endParaRPr/>
          </a:p>
        </p:txBody>
      </p:sp>
      <p:sp>
        <p:nvSpPr>
          <p:cNvPr id="237" name="Google Shape;237;p34"/>
          <p:cNvSpPr txBox="1">
            <a:spLocks noGrp="1"/>
          </p:cNvSpPr>
          <p:nvPr>
            <p:ph type="body" idx="1"/>
          </p:nvPr>
        </p:nvSpPr>
        <p:spPr>
          <a:xfrm>
            <a:off x="539750" y="1628775"/>
            <a:ext cx="8353425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Эти сроки зависят от степени загрязнения земельного участка, состояния зданий и сооружений, инвестиционной активности отрасли или региона, от эффективности рекламной компании и действий риэлторов, занимающихся продажей недвижимости, от профиля предприятия (чем более универсален характер производства, тем легче его перепрофилировать и тем быстрее можно продать) и т.д.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После определения всех затрат, связанных с ликвидацией предприятия, производится уменьшение скорректированной стоимости всех активов баланса на сумму текущих затрат, связанных с ликвидацией предприятия, а также на величину всех обязательств предприятия.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19</a:t>
            </a:fld>
            <a:endParaRPr/>
          </a:p>
        </p:txBody>
      </p:sp>
      <p:sp>
        <p:nvSpPr>
          <p:cNvPr id="244" name="Google Shape;244;p35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Делая итоговый вывод о ликвидационной стоимости предприятия, оценщик должен проанализировать факторы, имеющие отношение к собственно имуществу, и факторы, которые обусловливают уровень управления предприятием. Если причины банкротства – высокая степень износа активной и пассивной частей активов предприятия, негативные особенности местоположения, то эти факторы существенно снизят уровень стоимости предприятия.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2</a:t>
            </a:fld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 основан на определении разноси между стоимостью имущества, которую собственник предприятия может получить при ликвидации предприятия и раздельной продаже его активов на рынке, и издержками на ликвидацию.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определении ликвидационной стоимости предприятия необходимо учитывать все расходы, связанные с ликвидацией предприятия: комиссионные и административные издержки по поддержанию работы предприятия до его ликвидации, расходы на юридические и бухгалтерские услуги. 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6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20</a:t>
            </a:fld>
            <a:endParaRPr/>
          </a:p>
        </p:txBody>
      </p:sp>
      <p:sp>
        <p:nvSpPr>
          <p:cNvPr id="250" name="Google Shape;250;p36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graphicFrame>
        <p:nvGraphicFramePr>
          <p:cNvPr id="251" name="Google Shape;251;p36"/>
          <p:cNvGraphicFramePr/>
          <p:nvPr/>
        </p:nvGraphicFramePr>
        <p:xfrm>
          <a:off x="566737" y="1752600"/>
          <a:ext cx="8001000" cy="4267175"/>
        </p:xfrm>
        <a:graphic>
          <a:graphicData uri="http://schemas.openxmlformats.org/drawingml/2006/table">
            <a:tbl>
              <a:tblPr>
                <a:noFill/>
                <a:tableStyleId>{E6F066D8-DB13-49B8-9C52-E967BF97E19D}</a:tableStyleId>
              </a:tblPr>
              <a:tblGrid>
                <a:gridCol w="1457325"/>
                <a:gridCol w="1435100"/>
                <a:gridCol w="1476375"/>
                <a:gridCol w="1816100"/>
                <a:gridCol w="1816100"/>
              </a:tblGrid>
              <a:tr h="1246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Условия, при которых рекомендуется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Результат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Достоинства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Недостатки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Сферы применения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02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Прекращение операций;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Распродажа активов;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Погашение обязательств</a:t>
                      </a:r>
                      <a:endParaRPr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Ликвидационная стоимость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Определение стоимости  предприятия и его активов при ускоренной ликвидации (в экстремальных условиях)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отражает потенциальной прибыли активов;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Verdana"/>
                        <a:buNone/>
                      </a:pPr>
                      <a:endParaRPr sz="1600" b="0" i="0" u="none" strike="noStrike" cap="non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Не дает оптимальной рыночной стоимости;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Залог;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Купля-продажа (нижняя граница цены);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en-US" sz="16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Оценка, предприятий, не приносящих доход </a:t>
                      </a:r>
                      <a:endParaRPr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3</a:t>
            </a:fld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Оценка методом ликвидационной стоимости</a:t>
            </a:r>
            <a:r>
              <a:rPr lang="en-US" sz="3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производится в следующих случаях: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прибыль предприятия от производственной деятельности невелика по сравнению со стоимостью его чистых активов;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предприятие убыточное, и стоимость компании при ликвидации может быть выше, чем при продолжении деятельности;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принято решение о ликвидации предприятия;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предприятие находится в стадии банкротства;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4</a:t>
            </a:fld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1524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требуется основа для принятия управленческих решений при финансировании предприятия-должника, финансировании реорганизации предприятия, при осуществляемой без судебного разбирательства санации предприятия; при выявлении и обосновании возможности выявления отдельных производственных мощностей предприятия в экономически самостоятельные организации и пр.</a:t>
            </a:r>
            <a:endParaRPr/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5</a:t>
            </a:fld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 определении ликвидационной стоимости различают три вида ликвидации: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упорядоченную ликвидацию;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принудительную ликвидацию;</a:t>
            </a:r>
            <a:endParaRPr/>
          </a:p>
          <a:p>
            <a:pPr marL="0" lvl="0" indent="-1524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□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ликвидацию с прекращением существования активов предприятия.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6</a:t>
            </a:fld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Упорядоченная ликвидация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это распродажа активов в течение разумного периода, чтобы можно было получить максимальные суммы от продажи активов. Для наименее ликвидной недвижимости предприятия этот период составляет около двух лет. Он включает время подготовки активов к продаже, время доведения информации о продаже до потенциальных покупателей, время на обдумывание решения о покупке и аккумулирование финансовых средств для покупки, саму покупку и т.п.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7</a:t>
            </a:fld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800"/>
              <a:buFont typeface="Times New Roman"/>
              <a:buNone/>
            </a:pPr>
            <a:r>
              <a:rPr lang="en-US" sz="38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 ликвидационной стоимости</a:t>
            </a:r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Принудительная (ускоренная) ликвидация</a:t>
            </a:r>
            <a:r>
              <a:rPr lang="en-US" sz="2400" b="1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означает, что активы распродаются настолько быстро, насколько это возможно, часто одновременно и на одном аукционе.</a:t>
            </a:r>
            <a:endParaRPr/>
          </a:p>
          <a:p>
            <a:pPr marL="0" lvl="0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 i="1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Ликвидация с прекращением существования активов предприятие  </a:t>
            </a: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рассчитывается в случае, когда активы предприятия не распродаются, а списываются и уничтожаются, а на данном месте строится новое предприятие, дающее значительный экономический либо социальный эффект. Стоимость предприятия в этом случае является отрицательной величиной, так как требуются определенные затраты на ликвидацию активов.</a:t>
            </a:r>
            <a:endParaRPr sz="2400" b="1" i="1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1" i="1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8</a:t>
            </a:fld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 работ по расчету методов ликвидационной стоимости предприятия при упорядоченной или ускоренной ликвидации одна и та же, изменяются лишь методы  оценки из-за различий в учете сроков продажи активов (среднерыночных или ускоренных сроков экспозиции объектов на рынке). Этапы оценки предприятия в этом случае следующие: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1). Обоснование выбора ликвидационной стоимости для оценки активов (в случае ускоренной ликвидации).</a:t>
            </a:r>
            <a:endParaRPr/>
          </a:p>
          <a:p>
            <a:pPr marL="0" lvl="0" indent="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2). Разработка календарного  графика продажи активов предприятия (время на реализацию активов: недвижимого имущества, запасов, машин и оборудования).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/>
          <p:nvPr/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Verdana"/>
              <a:buNone/>
            </a:pPr>
            <a:fld id="{00000000-1234-1234-1234-123412341234}" type="slidenum">
              <a:rPr lang="en-US" sz="12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Verdana"/>
                <a:buNone/>
              </a:pPr>
              <a:t>9</a:t>
            </a:fld>
            <a:endParaRPr/>
          </a:p>
        </p:txBody>
      </p:sp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Times New Roman"/>
              <a:buNone/>
            </a:pPr>
            <a:r>
              <a:rPr lang="en-US" sz="3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Алгоритм определения ликвидационной стоимости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3). Расчет скорректированной стоимости активов с учетом сопутствующих затрат, связанных с их продажей в связи с ликвидацией предприятия:</a:t>
            </a:r>
            <a:endParaRPr/>
          </a:p>
          <a:p>
            <a:pPr marL="0" lvl="0" indent="-1524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прямые затраты на ликвидацию (комиссионные оценочным и юридическим фирмам, налоги и сборы, которые платятся при продаже);</a:t>
            </a:r>
            <a:endParaRPr/>
          </a:p>
          <a:p>
            <a:pPr marL="0" lvl="0" indent="-1524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расходы, связанные с владением активами до их продажи, включая затраты на сохранение запасов готовой продукции и незавершенного производства, оборудования, машин, механизмов, объектов недвижимости, а также управленческие расходы по поддержанию работы предприятия вплоть до завершения его ликвидации.</a:t>
            </a:r>
            <a:endParaRPr/>
          </a:p>
          <a:p>
            <a:pPr marL="469900" lvl="0" indent="-31750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1309</Words>
  <PresentationFormat>Экран (4:3)</PresentationFormat>
  <Paragraphs>105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1_Профиль</vt:lpstr>
      <vt:lpstr>Профиль</vt:lpstr>
      <vt:lpstr>Оценка бизнеса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Метод ликвидационной стоимости</vt:lpstr>
      <vt:lpstr>Алгоритм определения ликвидационной стоимости</vt:lpstr>
      <vt:lpstr>Алгоритм определения ликвидационной стоимости</vt:lpstr>
      <vt:lpstr>Алгоритм определения ликвидационной стоимости</vt:lpstr>
      <vt:lpstr>Алгоритм определения ликвидационной стоимости</vt:lpstr>
      <vt:lpstr>Пример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Метод ликвидационной стоимости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бизнеса</dc:title>
  <dc:creator>Гузель</dc:creator>
  <cp:lastModifiedBy>Гузель</cp:lastModifiedBy>
  <cp:revision>1</cp:revision>
  <dcterms:modified xsi:type="dcterms:W3CDTF">2022-03-07T13:41:30Z</dcterms:modified>
</cp:coreProperties>
</file>