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geu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85750" y="285750"/>
            <a:ext cx="591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Century Schoolbook"/>
                <a:cs typeface="Arial" pitchFamily="34" charset="0"/>
              </a:rPr>
              <a:t>ФГБОУ ВПО «Казанский государственный энергетический университет»</a:t>
            </a:r>
          </a:p>
        </p:txBody>
      </p:sp>
      <p:grpSp>
        <p:nvGrpSpPr>
          <p:cNvPr id="2051" name="Группа 9"/>
          <p:cNvGrpSpPr>
            <a:grpSpLocks/>
          </p:cNvGrpSpPr>
          <p:nvPr/>
        </p:nvGrpSpPr>
        <p:grpSpPr bwMode="auto">
          <a:xfrm>
            <a:off x="7500938" y="144463"/>
            <a:ext cx="1403350" cy="1284287"/>
            <a:chOff x="7371658" y="144370"/>
            <a:chExt cx="1532654" cy="1895797"/>
          </a:xfrm>
        </p:grpSpPr>
        <p:pic>
          <p:nvPicPr>
            <p:cNvPr id="20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44370"/>
              <a:ext cx="1524000" cy="1524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71658" y="1669912"/>
              <a:ext cx="1523985" cy="3702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500" dirty="0">
                  <a:solidFill>
                    <a:srgbClr val="0066CC"/>
                  </a:solidFill>
                  <a:latin typeface="Times New Roman"/>
                  <a:cs typeface="Arial" charset="0"/>
                </a:rPr>
                <a:t>КГЭУ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516063"/>
            <a:ext cx="2309813" cy="424021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2541588" y="5240338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entury Schoolbook"/>
                <a:cs typeface="Arial" pitchFamily="34" charset="0"/>
              </a:rPr>
              <a:t>Институт теплоэнергетики (ИТЭ)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6096000" y="5240338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г. Казань, </a:t>
            </a:r>
          </a:p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Красносельская ул., 51</a:t>
            </a:r>
          </a:p>
          <a:p>
            <a:pPr eaLnBrk="1" hangingPunct="1"/>
            <a:r>
              <a:rPr lang="en-US" sz="1600">
                <a:solidFill>
                  <a:srgbClr val="002060"/>
                </a:solidFill>
                <a:latin typeface="Century Schoolbook"/>
                <a:cs typeface="Arial" pitchFamily="34" charset="0"/>
                <a:hlinkClick r:id="rId4"/>
              </a:rPr>
              <a:t>www.kgeu.ru</a:t>
            </a:r>
            <a:endParaRPr lang="en-US" sz="1600">
              <a:solidFill>
                <a:srgbClr val="002060"/>
              </a:solidFill>
              <a:latin typeface="Century Schoolbook"/>
              <a:cs typeface="Arial" pitchFamily="34" charset="0"/>
            </a:endParaRPr>
          </a:p>
          <a:p>
            <a:pPr eaLnBrk="1" hangingPunct="1"/>
            <a:r>
              <a:rPr lang="ru-RU" sz="1600">
                <a:solidFill>
                  <a:srgbClr val="000000"/>
                </a:solidFill>
                <a:latin typeface="Century Schoolbook"/>
                <a:cs typeface="Arial" pitchFamily="34" charset="0"/>
              </a:rPr>
              <a:t>Тел: (843) 519-43-53</a:t>
            </a:r>
          </a:p>
          <a:p>
            <a:pPr eaLnBrk="1" hangingPunct="1"/>
            <a:endParaRPr lang="ru-RU" sz="1600">
              <a:solidFill>
                <a:srgbClr val="FFFFFF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649093" y="2492896"/>
            <a:ext cx="6494907" cy="9233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Калайда</a:t>
            </a: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М.Л. Д.б.н., профессор</a:t>
            </a:r>
            <a:b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Зав.Кафедрой «Водные биоресурсы и </a:t>
            </a:r>
            <a:r>
              <a:rPr lang="ru-RU" sz="1800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аквакультура</a:t>
            </a:r>
            <a: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br>
              <a:rPr lang="ru-RU" sz="18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1800" b="1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kalayda</a:t>
            </a:r>
            <a:r>
              <a:rPr lang="ru-RU" sz="1800" b="1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en-US" sz="1800" b="1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@mail.ru</a:t>
            </a:r>
            <a:endParaRPr lang="ru-RU" sz="1800" b="1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3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Мидии, выращиваемые на коллекторах, растут в течение всего года. Мидии весенней генерации вырастают за год в среднем до 46 мм, мидии зимней генерации достигают в длину 60...80 мм за 15мес выращивания. Моллюски, обрастая коллектор по длине, распределяются по нему равномерно и мало различаются по размерам. В зимний период мидии с коллекторов не опадают, если на коллекторы собирают личинок моллюсков, обитающих на скалах. Средний выход мидий с 1 м коллектора за 12 </a:t>
            </a:r>
            <a:r>
              <a:rPr lang="ru-RU" dirty="0" err="1" smtClean="0"/>
              <a:t>мес</a:t>
            </a:r>
            <a:r>
              <a:rPr lang="ru-RU" dirty="0" smtClean="0"/>
              <a:t> выращивания составляет 6,3 кг, за 16 </a:t>
            </a:r>
            <a:r>
              <a:rPr lang="ru-RU" dirty="0" err="1" smtClean="0"/>
              <a:t>мес</a:t>
            </a:r>
            <a:r>
              <a:rPr lang="ru-RU" dirty="0" smtClean="0"/>
              <a:t> – 8,1 кг.</a:t>
            </a:r>
          </a:p>
          <a:p>
            <a:r>
              <a:rPr lang="ru-RU" dirty="0" smtClean="0"/>
              <a:t>Выход сырого и вареного мяса колеблется соответственно от 30 до 40 и от 14 до 18 % от общей массы мидии и зависит от сроков ее размножения.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60648"/>
            <a:ext cx="3960440" cy="64807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Рис. 3. Выращивание мидий на столбах (а), коллекторах (б) и уборка урожая товарных мидий с судов, оборудованных подъемником с металлическими корзинами (в):</a:t>
            </a:r>
            <a:endParaRPr lang="ru-RU" sz="2000" dirty="0" smtClean="0"/>
          </a:p>
          <a:p>
            <a:r>
              <a:rPr lang="ru-RU" sz="2000" dirty="0" smtClean="0"/>
              <a:t>1 – несущий канат окружностью 30 мм (хребтина); 2 – пенопластовые наплавы; 3 – боковая оттяжка; 4 – вспомогательная оттяжка; 5 – основная оттяжка; 6 – якорь; 7 – нижняя подбора; 8 – подвесной груз; 9 – коллектор; 10 – основной якорь.</a:t>
            </a:r>
          </a:p>
          <a:p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101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Мидийный</a:t>
            </a:r>
            <a:r>
              <a:rPr lang="ru-RU" dirty="0" smtClean="0"/>
              <a:t> носитель конструкции ВНИРО – ДВПИ</a:t>
            </a:r>
            <a:r>
              <a:rPr lang="ru-RU" b="1" dirty="0" smtClean="0"/>
              <a:t> </a:t>
            </a:r>
            <a:r>
              <a:rPr lang="ru-RU" dirty="0" smtClean="0"/>
              <a:t>для промышленного выращивания мидий представляет собой гребенчатое сооружение, состоящее из хребтины (капроновый горизонтальный канат окружностью 30 мм, длиной 50 м) с пятью капроновыми оттяжками, которые крепятся к бетонным якорям массой 250...750 кг, выполненным в виде усеченных четырехугольных пирамид. В толще воды носитель поддерживается равномерно размещенными по хребтине пенопластовыми наплавами, а также добавляемыми по мере роста мидий дополнительными пенопластовыми наплавами (кругами) или дрифтерными буями из прорезиненного брезента. На расстоянии 0,4 м один от другого на хребтине закреплены 125 коллекторов длиной 3,5 или 8,0 м (для разных районов побережья), нижние концы которых закреплены на коллекторной подборе (донной) с равномерно размещенными подвесными грузами массой 4...5 кг (рис. 4).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60648"/>
            <a:ext cx="4032448" cy="6336704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Рис. 4. Упрощенная схема размещения якорной системы </a:t>
            </a:r>
            <a:r>
              <a:rPr lang="ru-RU" sz="2600" b="1" dirty="0" err="1" smtClean="0"/>
              <a:t>одногектарной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штормо-устойчивой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мидийной</a:t>
            </a:r>
            <a:r>
              <a:rPr lang="ru-RU" sz="2600" b="1" dirty="0" smtClean="0"/>
              <a:t> установки конструкции ВНИРО — ДВПИ:</a:t>
            </a:r>
            <a:endParaRPr lang="ru-RU" sz="2600" dirty="0" smtClean="0"/>
          </a:p>
          <a:p>
            <a:r>
              <a:rPr lang="ru-RU" sz="2600" dirty="0" smtClean="0"/>
              <a:t>1 – балластные якоря; 2 – основные якоря; 3 – якоря-углубители (вспомогательные якоря); 4 – металлический трос.</a:t>
            </a:r>
          </a:p>
          <a:p>
            <a:endParaRPr lang="ru-RU" sz="3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686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4087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Сбор моллюсков не представляет особого труда. Мидии, выросшие на искусственных субстратах, отличаются одинаковыми размерами и чистотой. Они свободны как от механических загрязнений, так и от паразитов, поскольку за все время развития они не контактируют с грунтом. Кроме того, в результате ежегодных </a:t>
            </a:r>
            <a:r>
              <a:rPr lang="ru-RU" dirty="0" err="1" smtClean="0"/>
              <a:t>выдерживаний</a:t>
            </a:r>
            <a:r>
              <a:rPr lang="ru-RU" dirty="0" smtClean="0"/>
              <a:t> субстратов в </a:t>
            </a:r>
            <a:r>
              <a:rPr lang="ru-RU" dirty="0" err="1" smtClean="0"/>
              <a:t>распресненной</a:t>
            </a:r>
            <a:r>
              <a:rPr lang="ru-RU" dirty="0" smtClean="0"/>
              <a:t> воде </a:t>
            </a:r>
            <a:r>
              <a:rPr lang="ru-RU" dirty="0" err="1" smtClean="0"/>
              <a:t>мидиевый</a:t>
            </a:r>
            <a:r>
              <a:rPr lang="ru-RU" dirty="0" smtClean="0"/>
              <a:t> биоценоз представлен практически только мидией. Таким образом, продукция мидий при их культивировании по качеству намного лучше, чем при сборе моллюсков из естественных местообитаний. В количественном же выходе продукции различия еще значительнее.</a:t>
            </a:r>
          </a:p>
          <a:p>
            <a:r>
              <a:rPr lang="ru-RU" dirty="0" smtClean="0"/>
              <a:t>Таким образом, преимущество культивирования мидий по сравнению с их сбором в природе очевидно. Естественные поселе­ния мидий необходимо сохранять и содействовать их увеличению, а не уничтожать. В нашей стране уже есть первый морской запо­ведник на Дальнем Востоке.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4857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232248"/>
          </a:xfrm>
        </p:spPr>
        <p:txBody>
          <a:bodyPr>
            <a:noAutofit/>
          </a:bodyPr>
          <a:lstStyle/>
          <a:p>
            <a:r>
              <a:rPr lang="ru-RU" sz="3200" b="1" cap="all" dirty="0" smtClean="0"/>
              <a:t>Практическая работа 1. </a:t>
            </a:r>
            <a:br>
              <a:rPr lang="ru-RU" sz="3200" b="1" cap="all" dirty="0" smtClean="0"/>
            </a:br>
            <a:r>
              <a:rPr lang="ru-RU" sz="3200" b="1" cap="all" dirty="0"/>
              <a:t/>
            </a:r>
            <a:br>
              <a:rPr lang="ru-RU" sz="3200" b="1" cap="all" dirty="0"/>
            </a:br>
            <a:r>
              <a:rPr lang="ru-RU" sz="3200" b="1" cap="all" dirty="0" err="1" smtClean="0"/>
              <a:t>иСКУССТВЕННОЕ</a:t>
            </a:r>
            <a:r>
              <a:rPr lang="ru-RU" sz="3200" b="1" cap="all" dirty="0" smtClean="0"/>
              <a:t> </a:t>
            </a:r>
            <a:r>
              <a:rPr lang="ru-RU" sz="3200" b="1" cap="all" dirty="0" smtClean="0"/>
              <a:t>ВОСПРОИЗВОДСТВО МИДИЙ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151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Целью данной </a:t>
            </a:r>
            <a:r>
              <a:rPr lang="ru-RU" sz="3200" dirty="0" smtClean="0"/>
              <a:t>практической работы </a:t>
            </a:r>
            <a:r>
              <a:rPr lang="ru-RU" sz="3200" dirty="0" smtClean="0"/>
              <a:t>является знакомство с биотехникой искусственного воспроизводства мидий.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536504" cy="40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Раковина у мидии удлиненной и клиновидной формы, макушка сдвинута на передний заостренный конец. Окраска темная, часто почти черная с синим, оттенком. Внутренняя поверхность покрыта перламутровым слоем. Нога маленькая пальцеобразная, используется для передвижения только молодыми особями, а прикрепившиеся взрослые особи в благоприятных условиях остаются в течение всей жизни (6…14 лет) на одном месте.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Мидии – </a:t>
            </a:r>
            <a:r>
              <a:rPr lang="ru-RU" dirty="0" err="1" smtClean="0"/>
              <a:t>фильтраторы</a:t>
            </a:r>
            <a:r>
              <a:rPr lang="ru-RU" dirty="0" smtClean="0"/>
              <a:t>, при температуре около 20 °С одна мидия длиной 50...60 мм профильтровывает около 3 л воды в час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2311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2"/>
            <a:ext cx="8435280" cy="49971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Выживание и рост мидий (</a:t>
            </a:r>
            <a:r>
              <a:rPr lang="en-US" sz="2800" b="1" dirty="0" err="1" smtClean="0"/>
              <a:t>Mytilus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edulis</a:t>
            </a:r>
            <a:r>
              <a:rPr lang="ru-RU" sz="2800" b="1" dirty="0" smtClean="0"/>
              <a:t>) в разных климатических зонах. Температурные диапазоны существования популяций и максимальная длина трехлетков:</a:t>
            </a:r>
            <a:endParaRPr lang="ru-RU" sz="2800" dirty="0" smtClean="0"/>
          </a:p>
          <a:p>
            <a:r>
              <a:rPr lang="ru-RU" sz="2800" dirty="0" smtClean="0"/>
              <a:t>1 – мурманская (-1...+ 12 °С); 2 – среднеевропейская (-6...+20 °С);</a:t>
            </a:r>
          </a:p>
          <a:p>
            <a:r>
              <a:rPr lang="ru-RU" sz="2800" dirty="0" smtClean="0"/>
              <a:t>3</a:t>
            </a:r>
            <a:r>
              <a:rPr lang="ru-RU" sz="2800" i="1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южноевропейская</a:t>
            </a:r>
            <a:r>
              <a:rPr lang="ru-RU" sz="2800" dirty="0" smtClean="0"/>
              <a:t> (+10...+24 °</a:t>
            </a:r>
            <a:r>
              <a:rPr lang="en-US" sz="2800" dirty="0" smtClean="0"/>
              <a:t>C</a:t>
            </a:r>
            <a:r>
              <a:rPr lang="ru-RU" sz="2800" dirty="0" smtClean="0"/>
              <a:t>); </a:t>
            </a:r>
            <a:r>
              <a:rPr lang="ru-RU" sz="2800" i="1" dirty="0" smtClean="0"/>
              <a:t>А</a:t>
            </a:r>
            <a:r>
              <a:rPr lang="ru-RU" sz="2800" dirty="0" smtClean="0"/>
              <a:t>–</a:t>
            </a:r>
            <a:r>
              <a:rPr lang="ru-RU" sz="2800" i="1" dirty="0" smtClean="0"/>
              <a:t>А </a:t>
            </a:r>
            <a:r>
              <a:rPr lang="ru-RU" sz="2800" dirty="0" smtClean="0"/>
              <a:t>– выживание особи в диапазоне температур -</a:t>
            </a:r>
            <a:r>
              <a:rPr lang="en-US" sz="2800" dirty="0" smtClean="0"/>
              <a:t>l</a:t>
            </a:r>
            <a:r>
              <a:rPr lang="ru-RU" sz="2800" dirty="0" smtClean="0"/>
              <a:t>...+27 °</a:t>
            </a:r>
            <a:r>
              <a:rPr lang="en-US" sz="2800" dirty="0" smtClean="0"/>
              <a:t>C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3312368" cy="254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БИОТЕХНОЛОГИЯ ВЫРАЩИВАНИЯ МИДИЙ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основу биотехнологии процесса выращивания мидий положен принцип эксплуатации </a:t>
            </a:r>
            <a:r>
              <a:rPr lang="ru-RU" dirty="0" err="1" smtClean="0"/>
              <a:t>мидийных</a:t>
            </a:r>
            <a:r>
              <a:rPr lang="ru-RU" dirty="0" smtClean="0"/>
              <a:t> хозяйств, где сбор личинок мидий и </a:t>
            </a:r>
            <a:r>
              <a:rPr lang="ru-RU" dirty="0" err="1" smtClean="0"/>
              <a:t>подращивание</a:t>
            </a:r>
            <a:r>
              <a:rPr lang="ru-RU" dirty="0" smtClean="0"/>
              <a:t> молоди происходят в естественной среде.</a:t>
            </a:r>
          </a:p>
          <a:p>
            <a:r>
              <a:rPr lang="ru-RU" dirty="0" smtClean="0"/>
              <a:t>Биотехнический процесс выращивания мидий включает в себя следующие этапы (рис. 3): сбор личинок на искусственные субстраты (коллекторы), </a:t>
            </a:r>
            <a:r>
              <a:rPr lang="ru-RU" dirty="0" err="1" smtClean="0"/>
              <a:t>подращивание</a:t>
            </a:r>
            <a:r>
              <a:rPr lang="ru-RU" dirty="0" smtClean="0"/>
              <a:t> осевших личинок мидий на коллекторах до товарных размеров, снятие урожая, контроль и реализация товарной продукции.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075240" cy="38450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сбора личинок мидий в районах их оптимальной концентрации выставляют 50-метровые линейные ярусные носители, оснащенные 3,5- или 8-метровыми коллекторами. Для лучшего </a:t>
            </a:r>
            <a:r>
              <a:rPr lang="ru-RU" sz="2400" dirty="0" err="1" smtClean="0"/>
              <a:t>водообмена</a:t>
            </a:r>
            <a:r>
              <a:rPr lang="ru-RU" sz="2400" dirty="0" smtClean="0"/>
              <a:t> линии носителей располагают параллельно течению воды. Коллекторы выставляют так, чтобы верхняя хребтина (несущий канат) носителя находилась на поверхности воды.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152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837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Калайда М.Л. Д.б.н., профессор Зав.Кафедрой «Водные биоресурсы и аквакультура» kalayda4@mail.ru</vt:lpstr>
      <vt:lpstr>Практическая работа 1.   иСКУССТВЕННОЕ ВОСПРОИЗВОДСТВО МИДИЙ </vt:lpstr>
      <vt:lpstr>Целью данной практической работы является знакомство с биотехникой искусственного воспроизводства мидий. </vt:lpstr>
      <vt:lpstr>Презентация PowerPoint</vt:lpstr>
      <vt:lpstr>Презентация PowerPoint</vt:lpstr>
      <vt:lpstr>Презентация PowerPoint</vt:lpstr>
      <vt:lpstr>БИОТЕХНОЛОГИЯ ВЫРАЩИВАНИЯ МИДИЙ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иСКУССТВЕННОЕ ВОСПРОИЗВОДСТВО МИДИЙ </dc:title>
  <dc:creator>Артем</dc:creator>
  <cp:lastModifiedBy>130</cp:lastModifiedBy>
  <cp:revision>3</cp:revision>
  <dcterms:created xsi:type="dcterms:W3CDTF">2011-05-13T06:07:35Z</dcterms:created>
  <dcterms:modified xsi:type="dcterms:W3CDTF">2020-05-19T12:12:28Z</dcterms:modified>
</cp:coreProperties>
</file>