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5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7A20-206E-4AFB-8407-79D76A4A7275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2C672-08CB-4EB8-B091-9728068620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СуперЭВМ</a:t>
            </a:r>
            <a:r>
              <a:rPr lang="ru-RU" dirty="0"/>
              <a:t> </a:t>
            </a:r>
          </a:p>
          <a:p>
            <a:r>
              <a:rPr lang="ru-RU" i="1" dirty="0"/>
              <a:t>Большие ЭВМ</a:t>
            </a:r>
            <a:r>
              <a:rPr lang="ru-RU" dirty="0"/>
              <a:t> </a:t>
            </a:r>
          </a:p>
          <a:p>
            <a:r>
              <a:rPr lang="ru-RU" i="1" dirty="0"/>
              <a:t>Средние ЭВМ</a:t>
            </a:r>
            <a:r>
              <a:rPr lang="ru-RU" dirty="0"/>
              <a:t> </a:t>
            </a:r>
          </a:p>
          <a:p>
            <a:r>
              <a:rPr lang="ru-RU" i="1" dirty="0"/>
              <a:t>Мини и микро ЭВМ</a:t>
            </a:r>
            <a:r>
              <a:rPr lang="ru-RU" dirty="0"/>
              <a:t> </a:t>
            </a:r>
          </a:p>
          <a:p>
            <a:r>
              <a:rPr lang="ru-RU" i="1" dirty="0"/>
              <a:t>Персональные компьютеры (ПК).</a:t>
            </a:r>
            <a:r>
              <a:rPr lang="ru-RU" b="1" dirty="0"/>
              <a:t>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шин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Шина </a:t>
            </a:r>
            <a:r>
              <a:rPr lang="ru-RU" b="1" dirty="0"/>
              <a:t>данных:</a:t>
            </a:r>
            <a:endParaRPr lang="ru-RU" dirty="0"/>
          </a:p>
          <a:p>
            <a:pPr>
              <a:buNone/>
            </a:pPr>
            <a:r>
              <a:rPr lang="ru-RU" dirty="0" smtClean="0"/>
              <a:t>- по </a:t>
            </a:r>
            <a:r>
              <a:rPr lang="ru-RU" dirty="0"/>
              <a:t>ней данные передаются между различными устройствами в любом направлении.</a:t>
            </a:r>
          </a:p>
          <a:p>
            <a:pPr>
              <a:buNone/>
            </a:pPr>
            <a:r>
              <a:rPr lang="ru-RU" dirty="0" smtClean="0"/>
              <a:t>- разрядность </a:t>
            </a:r>
            <a:r>
              <a:rPr lang="ru-RU" dirty="0"/>
              <a:t>шины данных определяется разрядностью процессора, т.е. количеством двоичных </a:t>
            </a:r>
            <a:r>
              <a:rPr lang="ru-RU" dirty="0" smtClean="0"/>
              <a:t>разрядов, которые </a:t>
            </a:r>
            <a:r>
              <a:rPr lang="ru-RU" dirty="0"/>
              <a:t>могут обрабатываться и передаваться одновременно.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Шина </a:t>
            </a:r>
            <a:r>
              <a:rPr lang="ru-RU" b="1" dirty="0"/>
              <a:t>адреса:</a:t>
            </a:r>
            <a:endParaRPr lang="ru-RU" dirty="0"/>
          </a:p>
          <a:p>
            <a:pPr>
              <a:buNone/>
            </a:pPr>
            <a:r>
              <a:rPr lang="ru-RU" dirty="0"/>
              <a:t>- каждое устройство или ячейка оперативной памяти имеет свой адрес.</a:t>
            </a:r>
          </a:p>
          <a:p>
            <a:pPr>
              <a:buNone/>
            </a:pPr>
            <a:r>
              <a:rPr lang="ru-RU" dirty="0"/>
              <a:t>- адрес передается по шине адреса, причем сигналы по ней передаются в одном направлении – от процессора </a:t>
            </a:r>
            <a:r>
              <a:rPr lang="ru-RU" dirty="0" smtClean="0"/>
              <a:t>к оперативной </a:t>
            </a:r>
            <a:r>
              <a:rPr lang="ru-RU" dirty="0"/>
              <a:t>памяти и устройствам (однонаправленная шина).</a:t>
            </a:r>
          </a:p>
          <a:p>
            <a:pPr>
              <a:buNone/>
            </a:pPr>
            <a:r>
              <a:rPr lang="ru-RU" dirty="0" smtClean="0"/>
              <a:t>- разрядность </a:t>
            </a:r>
            <a:r>
              <a:rPr lang="ru-RU" dirty="0"/>
              <a:t>адресной шины определяет доступное адресное пространство, т.е. количество однобайтовых ячеек оперативной памяти, которые могут иметь уникальные адреса.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Шина </a:t>
            </a:r>
            <a:r>
              <a:rPr lang="ru-RU" b="1" dirty="0"/>
              <a:t>управления:</a:t>
            </a:r>
            <a:endParaRPr lang="ru-RU" dirty="0"/>
          </a:p>
          <a:p>
            <a:pPr>
              <a:buNone/>
            </a:pPr>
            <a:r>
              <a:rPr lang="ru-RU" dirty="0"/>
              <a:t>- по ней передаются сигналы, определяющие характер обмена информацией по магистрали.</a:t>
            </a:r>
          </a:p>
          <a:p>
            <a:pPr>
              <a:buFontTx/>
              <a:buChar char="-"/>
            </a:pPr>
            <a:r>
              <a:rPr lang="ru-RU" dirty="0" smtClean="0"/>
              <a:t>сигналы </a:t>
            </a:r>
            <a:r>
              <a:rPr lang="ru-RU" dirty="0"/>
              <a:t>управления показывают какую операцию – считывание или запись информации из памяти – нужно производить, синхронизируют обмен информацией между устройствами и т.д.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классификации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уровню специализации (универсальные, </a:t>
            </a:r>
            <a:r>
              <a:rPr lang="ru-RU" dirty="0" smtClean="0"/>
              <a:t>специализированные)</a:t>
            </a:r>
          </a:p>
          <a:p>
            <a:r>
              <a:rPr lang="ru-RU" dirty="0" smtClean="0"/>
              <a:t>по </a:t>
            </a:r>
            <a:r>
              <a:rPr lang="ru-RU" dirty="0"/>
              <a:t>типоразмерам (настольные, портативные, карманные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 совместимости</a:t>
            </a:r>
          </a:p>
          <a:p>
            <a:r>
              <a:rPr lang="ru-RU" dirty="0" smtClean="0"/>
              <a:t>по </a:t>
            </a:r>
            <a:r>
              <a:rPr lang="ru-RU" dirty="0"/>
              <a:t>типу используемого процессора.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Свойства архитектуры</a:t>
            </a:r>
            <a:r>
              <a:rPr lang="ru-RU" dirty="0"/>
              <a:t> и характеристики </a:t>
            </a:r>
            <a:r>
              <a:rPr lang="ru-RU" dirty="0" smtClean="0"/>
              <a:t>ЭВМ: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/>
              <a:t>Универсальность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/>
              <a:t>2) </a:t>
            </a:r>
            <a:r>
              <a:rPr lang="ru-RU" b="1" dirty="0"/>
              <a:t>Совместимость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3) </a:t>
            </a:r>
            <a:r>
              <a:rPr lang="ru-RU" b="1" dirty="0"/>
              <a:t>Развитие программного обеспечения </a:t>
            </a:r>
            <a:endParaRPr lang="ru-RU" dirty="0"/>
          </a:p>
          <a:p>
            <a:pPr>
              <a:buNone/>
            </a:pPr>
            <a:r>
              <a:rPr lang="ru-RU" dirty="0"/>
              <a:t>4) </a:t>
            </a:r>
            <a:r>
              <a:rPr lang="ru-RU" b="1" dirty="0"/>
              <a:t>Агрегатный принцип построения технических средств</a:t>
            </a:r>
            <a:endParaRPr lang="ru-RU" dirty="0"/>
          </a:p>
          <a:p>
            <a:pPr>
              <a:buNone/>
            </a:pPr>
            <a:r>
              <a:rPr lang="ru-RU" dirty="0"/>
              <a:t>5) </a:t>
            </a:r>
            <a:r>
              <a:rPr lang="ru-RU" b="1" dirty="0"/>
              <a:t>Высокая технологичность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6) </a:t>
            </a:r>
            <a:r>
              <a:rPr lang="ru-RU" b="1" dirty="0"/>
              <a:t>Соответствие стандартам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Классическая архитектура</a:t>
            </a:r>
            <a:r>
              <a:rPr lang="ru-RU" dirty="0"/>
              <a:t> (</a:t>
            </a:r>
            <a:r>
              <a:rPr lang="ru-RU" dirty="0" err="1"/>
              <a:t>архитектура</a:t>
            </a:r>
            <a:r>
              <a:rPr lang="ru-RU" dirty="0"/>
              <a:t> фон Неймана). Это </a:t>
            </a:r>
            <a:r>
              <a:rPr lang="ru-RU" i="1" dirty="0"/>
              <a:t>однопроцессорный компьютер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smtClean="0"/>
              <a:t>Многопроцессорная архитектура.</a:t>
            </a:r>
            <a:r>
              <a:rPr lang="ru-RU" dirty="0" smtClean="0"/>
              <a:t> </a:t>
            </a:r>
          </a:p>
          <a:p>
            <a:pPr lvl="0"/>
            <a:r>
              <a:rPr lang="ru-RU" i="1" dirty="0"/>
              <a:t> Многомашинная вычислительная система</a:t>
            </a:r>
            <a:r>
              <a:rPr lang="ru-RU" dirty="0"/>
              <a:t>. </a:t>
            </a:r>
          </a:p>
          <a:p>
            <a:pPr lvl="0"/>
            <a:r>
              <a:rPr lang="ru-RU" i="1" dirty="0"/>
              <a:t> Архитектура с параллельными процессорами</a:t>
            </a:r>
            <a:r>
              <a:rPr lang="ru-RU" dirty="0"/>
              <a:t>. </a:t>
            </a:r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Однопроцессорная архитектура</a:t>
            </a: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39815"/>
            <a:ext cx="8229600" cy="264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>Многопроцессорная архитектура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2701131"/>
            <a:ext cx="5953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Архитектура с параллельными </a:t>
            </a:r>
            <a:r>
              <a:rPr lang="ru-RU" dirty="0" smtClean="0"/>
              <a:t>процессорами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5925" y="2434431"/>
            <a:ext cx="57721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692696"/>
            <a:ext cx="6553200" cy="508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/>
              <a:t>Системная шина</a:t>
            </a:r>
          </a:p>
        </p:txBody>
      </p:sp>
      <p:pic>
        <p:nvPicPr>
          <p:cNvPr id="7171" name="Picture 3" descr="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4125" y="2325688"/>
            <a:ext cx="7270750" cy="3208337"/>
          </a:xfrm>
          <a:noFill/>
        </p:spPr>
      </p:pic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258888" y="5516563"/>
            <a:ext cx="7004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Системная шина</a:t>
            </a:r>
            <a:r>
              <a:rPr lang="ru-RU">
                <a:solidFill>
                  <a:schemeClr val="bg2"/>
                </a:solidFill>
                <a:latin typeface="Arial" charset="0"/>
                <a:cs typeface="Arial" charset="0"/>
              </a:rPr>
              <a:t> – информационная магистраль, которая связывает друг с другом все устройства компьютера </a:t>
            </a:r>
          </a:p>
          <a:p>
            <a:pPr algn="ctr">
              <a:defRPr/>
            </a:pPr>
            <a:r>
              <a:rPr lang="ru-RU">
                <a:solidFill>
                  <a:schemeClr val="bg2"/>
                </a:solidFill>
                <a:latin typeface="Arial" charset="0"/>
                <a:cs typeface="Arial" charset="0"/>
              </a:rPr>
              <a:t>(группа токопроводящих кабелей</a:t>
            </a:r>
          </a:p>
          <a:p>
            <a:pPr algn="ctr">
              <a:defRPr/>
            </a:pPr>
            <a:r>
              <a:rPr lang="ru-RU">
                <a:solidFill>
                  <a:schemeClr val="bg2"/>
                </a:solidFill>
                <a:latin typeface="Arial" charset="0"/>
                <a:cs typeface="Arial" charset="0"/>
              </a:rPr>
              <a:t>или линий на системной плате)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Системная шина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Основные электронные компоненты</a:t>
            </a:r>
          </a:p>
          <a:p>
            <a:pPr>
              <a:buNone/>
            </a:pPr>
            <a:r>
              <a:rPr lang="ru-RU" dirty="0"/>
              <a:t>- процессор</a:t>
            </a:r>
          </a:p>
          <a:p>
            <a:pPr>
              <a:buNone/>
            </a:pPr>
            <a:r>
              <a:rPr lang="ru-RU" dirty="0"/>
              <a:t>- микросхемы ОЗУ</a:t>
            </a:r>
          </a:p>
          <a:p>
            <a:pPr>
              <a:buNone/>
            </a:pPr>
            <a:r>
              <a:rPr lang="ru-RU" dirty="0"/>
              <a:t>- микросхемы кэш-памяти</a:t>
            </a:r>
          </a:p>
          <a:p>
            <a:pPr>
              <a:buNone/>
            </a:pPr>
            <a:r>
              <a:rPr lang="ru-RU" dirty="0"/>
              <a:t>- разъемы (слоты) для установки карт расширения</a:t>
            </a:r>
          </a:p>
          <a:p>
            <a:pPr>
              <a:buNone/>
            </a:pPr>
            <a:r>
              <a:rPr lang="ru-RU" dirty="0"/>
              <a:t>- микросхема ПЗУ</a:t>
            </a:r>
          </a:p>
          <a:p>
            <a:pPr>
              <a:buNone/>
            </a:pPr>
            <a:r>
              <a:rPr lang="ru-RU" dirty="0"/>
              <a:t>- разъемы для подключения накопителей</a:t>
            </a:r>
          </a:p>
          <a:p>
            <a:pPr>
              <a:buNone/>
            </a:pPr>
            <a:r>
              <a:rPr lang="ru-RU" dirty="0"/>
              <a:t>- набор микросхем </a:t>
            </a:r>
            <a:r>
              <a:rPr lang="ru-RU" dirty="0" err="1"/>
              <a:t>чипсет</a:t>
            </a:r>
            <a:r>
              <a:rPr lang="ru-RU" dirty="0"/>
              <a:t> (мосты северный и южный) для управления обменом данными между всеми компонентами компьютера.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306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Классификация ЭВМ</vt:lpstr>
      <vt:lpstr>Другие классификации ЭВМ</vt:lpstr>
      <vt:lpstr>Архитектура ЭВМ</vt:lpstr>
      <vt:lpstr>Архитектура ЭВМ</vt:lpstr>
      <vt:lpstr>Однопроцессорная архитектура</vt:lpstr>
      <vt:lpstr> Многопроцессорная архитектура </vt:lpstr>
      <vt:lpstr>Архитектура с параллельными процессорами</vt:lpstr>
      <vt:lpstr>Системная шина</vt:lpstr>
      <vt:lpstr>Системная шина</vt:lpstr>
      <vt:lpstr>Типы шин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19</cp:revision>
  <dcterms:created xsi:type="dcterms:W3CDTF">2013-07-05T11:37:05Z</dcterms:created>
  <dcterms:modified xsi:type="dcterms:W3CDTF">2013-07-05T14:41:06Z</dcterms:modified>
</cp:coreProperties>
</file>