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79" y="3242734"/>
            <a:ext cx="8865824" cy="3615267"/>
          </a:xfrm>
        </p:spPr>
        <p:txBody>
          <a:bodyPr>
            <a:normAutofit fontScale="55000" lnSpcReduction="20000"/>
          </a:bodyPr>
          <a:lstStyle/>
          <a:p>
            <a:pPr marL="0" indent="4508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южных регионах России </a:t>
            </a:r>
            <a:r>
              <a:rPr lang="ru-RU" b="1" dirty="0" smtClean="0">
                <a:solidFill>
                  <a:schemeClr val="tx1"/>
                </a:solidFill>
              </a:rPr>
              <a:t>выращивают гигантскую пресноводную креветку.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/>
              <a:t> </a:t>
            </a:r>
            <a:r>
              <a:rPr lang="ru-RU" b="1" dirty="0">
                <a:solidFill>
                  <a:schemeClr val="tx1"/>
                </a:solidFill>
              </a:rPr>
              <a:t>Одним из самых важных факторов для разведения креветок является температурный режим. Оптимальным для размножения и комфортного существования считаются 22-28 градусов тепла. Температура ниже данных значений приводит к замедлению жизнедеятельности ракообразных, а в более прохладных условия (меньше 13 градусов) креветка гибнет. В связи с этим, разведение креветок под открытым небом в условиях зимних холодов невозможно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pPr marL="0" indent="4508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Водоем </a:t>
            </a:r>
            <a:r>
              <a:rPr lang="ru-RU" b="1" dirty="0">
                <a:solidFill>
                  <a:schemeClr val="tx1"/>
                </a:solidFill>
              </a:rPr>
              <a:t>для </a:t>
            </a:r>
            <a:r>
              <a:rPr lang="ru-RU" b="1" dirty="0" smtClean="0">
                <a:solidFill>
                  <a:schemeClr val="tx1"/>
                </a:solidFill>
              </a:rPr>
              <a:t>культивирования креветки должен </a:t>
            </a:r>
            <a:r>
              <a:rPr lang="ru-RU" b="1" dirty="0">
                <a:solidFill>
                  <a:schemeClr val="tx1"/>
                </a:solidFill>
              </a:rPr>
              <a:t>располагаться вблизи реки, </a:t>
            </a:r>
            <a:r>
              <a:rPr lang="ru-RU" b="1" dirty="0" smtClean="0">
                <a:solidFill>
                  <a:schemeClr val="tx1"/>
                </a:solidFill>
              </a:rPr>
              <a:t>для постоянного забора воды. </a:t>
            </a:r>
            <a:r>
              <a:rPr lang="ru-RU" b="1" dirty="0">
                <a:solidFill>
                  <a:schemeClr val="tx1"/>
                </a:solidFill>
              </a:rPr>
              <a:t>Глубина такого </a:t>
            </a:r>
            <a:r>
              <a:rPr lang="ru-RU" b="1" dirty="0" smtClean="0">
                <a:solidFill>
                  <a:schemeClr val="tx1"/>
                </a:solidFill>
              </a:rPr>
              <a:t>водоема </a:t>
            </a:r>
            <a:r>
              <a:rPr lang="ru-RU" b="1" dirty="0">
                <a:solidFill>
                  <a:schemeClr val="tx1"/>
                </a:solidFill>
              </a:rPr>
              <a:t>может колебаться от 0,5 до 1,5 метров. </a:t>
            </a:r>
            <a:r>
              <a:rPr lang="ru-RU" b="1" dirty="0" smtClean="0">
                <a:solidFill>
                  <a:schemeClr val="tx1"/>
                </a:solidFill>
              </a:rPr>
              <a:t>Также необходимо </a:t>
            </a:r>
            <a:r>
              <a:rPr lang="ru-RU" b="1" dirty="0">
                <a:solidFill>
                  <a:schemeClr val="tx1"/>
                </a:solidFill>
              </a:rPr>
              <a:t>на дне водоема </a:t>
            </a:r>
            <a:r>
              <a:rPr lang="ru-RU" b="1" dirty="0" smtClean="0">
                <a:solidFill>
                  <a:schemeClr val="tx1"/>
                </a:solidFill>
              </a:rPr>
              <a:t>устроить  укрытие </a:t>
            </a:r>
            <a:r>
              <a:rPr lang="ru-RU" b="1" dirty="0">
                <a:solidFill>
                  <a:schemeClr val="tx1"/>
                </a:solidFill>
              </a:rPr>
              <a:t>для </a:t>
            </a:r>
            <a:r>
              <a:rPr lang="ru-RU" b="1" dirty="0" smtClean="0">
                <a:solidFill>
                  <a:schemeClr val="tx1"/>
                </a:solidFill>
              </a:rPr>
              <a:t>креветок (</a:t>
            </a:r>
            <a:r>
              <a:rPr lang="ru-RU" b="1" dirty="0">
                <a:solidFill>
                  <a:schemeClr val="tx1"/>
                </a:solidFill>
              </a:rPr>
              <a:t>плитки черепицы, листы шифера, обломки труб и прочее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  <a:endParaRPr lang="ru-RU" b="1" dirty="0">
              <a:solidFill>
                <a:schemeClr val="tx1"/>
              </a:solidFill>
            </a:endParaRPr>
          </a:p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Питаются креветки кормами животного и растительного происхождения. </a:t>
            </a:r>
            <a:r>
              <a:rPr lang="ru-RU" b="1" dirty="0" smtClean="0">
                <a:solidFill>
                  <a:schemeClr val="tx1"/>
                </a:solidFill>
              </a:rPr>
              <a:t>Перед </a:t>
            </a:r>
            <a:r>
              <a:rPr lang="ru-RU" b="1" dirty="0">
                <a:solidFill>
                  <a:schemeClr val="tx1"/>
                </a:solidFill>
              </a:rPr>
              <a:t>размножением </a:t>
            </a:r>
            <a:r>
              <a:rPr lang="ru-RU" b="1" dirty="0" smtClean="0">
                <a:solidFill>
                  <a:schemeClr val="tx1"/>
                </a:solidFill>
              </a:rPr>
              <a:t>креветок кормят </a:t>
            </a:r>
            <a:r>
              <a:rPr lang="ru-RU" b="1" dirty="0">
                <a:solidFill>
                  <a:schemeClr val="tx1"/>
                </a:solidFill>
              </a:rPr>
              <a:t>в избыточном режиме, используя в основном живые корма, чтобы </a:t>
            </a:r>
            <a:r>
              <a:rPr lang="ru-RU" b="1" dirty="0" smtClean="0">
                <a:solidFill>
                  <a:schemeClr val="tx1"/>
                </a:solidFill>
              </a:rPr>
              <a:t>они </a:t>
            </a:r>
            <a:r>
              <a:rPr lang="ru-RU" b="1" dirty="0">
                <a:solidFill>
                  <a:schemeClr val="tx1"/>
                </a:solidFill>
              </a:rPr>
              <a:t>получали не менее 30% протеина.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721" y="333261"/>
            <a:ext cx="3725939" cy="275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363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22" y="3518704"/>
            <a:ext cx="8344403" cy="3339296"/>
          </a:xfrm>
        </p:spPr>
        <p:txBody>
          <a:bodyPr>
            <a:normAutofit fontScale="55000" lnSpcReduction="20000"/>
          </a:bodyPr>
          <a:lstStyle/>
          <a:p>
            <a:pPr marL="0" indent="4508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Для размножения </a:t>
            </a:r>
            <a:r>
              <a:rPr lang="ru-RU" b="1" dirty="0">
                <a:solidFill>
                  <a:schemeClr val="tx1"/>
                </a:solidFill>
              </a:rPr>
              <a:t>самок в течение трех недель </a:t>
            </a:r>
            <a:r>
              <a:rPr lang="ru-RU" b="1" dirty="0" smtClean="0">
                <a:solidFill>
                  <a:schemeClr val="tx1"/>
                </a:solidFill>
              </a:rPr>
              <a:t>выдерживают </a:t>
            </a:r>
            <a:r>
              <a:rPr lang="ru-RU" b="1" dirty="0">
                <a:solidFill>
                  <a:schemeClr val="tx1"/>
                </a:solidFill>
              </a:rPr>
              <a:t>в лотках </a:t>
            </a:r>
            <a:r>
              <a:rPr lang="ru-RU" b="1" dirty="0" smtClean="0">
                <a:solidFill>
                  <a:schemeClr val="tx1"/>
                </a:solidFill>
              </a:rPr>
              <a:t>с </a:t>
            </a:r>
            <a:r>
              <a:rPr lang="ru-RU" b="1" dirty="0">
                <a:solidFill>
                  <a:schemeClr val="tx1"/>
                </a:solidFill>
              </a:rPr>
              <a:t>пониженной </a:t>
            </a:r>
            <a:r>
              <a:rPr lang="ru-RU" b="1" dirty="0" smtClean="0">
                <a:solidFill>
                  <a:schemeClr val="tx1"/>
                </a:solidFill>
              </a:rPr>
              <a:t>температурой </a:t>
            </a:r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dirty="0" smtClean="0">
                <a:solidFill>
                  <a:schemeClr val="tx1"/>
                </a:solidFill>
              </a:rPr>
              <a:t>20-22</a:t>
            </a:r>
            <a:r>
              <a:rPr lang="ru-RU" b="1" baseline="30000" dirty="0" smtClean="0">
                <a:solidFill>
                  <a:schemeClr val="tx1"/>
                </a:solidFill>
              </a:rPr>
              <a:t>0 </a:t>
            </a:r>
            <a:r>
              <a:rPr lang="ru-RU" b="1" dirty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 ), затем </a:t>
            </a:r>
            <a:r>
              <a:rPr lang="ru-RU" b="1" dirty="0">
                <a:solidFill>
                  <a:schemeClr val="tx1"/>
                </a:solidFill>
              </a:rPr>
              <a:t>в течение трех дней ее поднимают до </a:t>
            </a:r>
            <a:r>
              <a:rPr lang="ru-RU" b="1" dirty="0" smtClean="0">
                <a:solidFill>
                  <a:schemeClr val="tx1"/>
                </a:solidFill>
              </a:rPr>
              <a:t>28-29 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b="1" dirty="0" smtClean="0">
                <a:solidFill>
                  <a:schemeClr val="tx1"/>
                </a:solidFill>
              </a:rPr>
              <a:t>С. </a:t>
            </a:r>
            <a:r>
              <a:rPr lang="ru-RU" b="1" dirty="0">
                <a:solidFill>
                  <a:schemeClr val="tx1"/>
                </a:solidFill>
              </a:rPr>
              <a:t>Таким образом, можно добиться синхронности нереста.</a:t>
            </a:r>
          </a:p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Спаривание, икрометание и начальные стадии инкубации икры происходят в лотках первой установки питомника, где постоянно содержатся производители. Инкубация икры на </a:t>
            </a:r>
            <a:r>
              <a:rPr lang="ru-RU" b="1" dirty="0" err="1">
                <a:solidFill>
                  <a:schemeClr val="tx1"/>
                </a:solidFill>
              </a:rPr>
              <a:t>плеоподах</a:t>
            </a:r>
            <a:r>
              <a:rPr lang="ru-RU" b="1" dirty="0">
                <a:solidFill>
                  <a:schemeClr val="tx1"/>
                </a:solidFill>
              </a:rPr>
              <a:t> самок в наших опытах продолжалась 16-19 суток. Все это время самки ухаживали за икрой: отбирали мертвые яйца, вентилировали кладки движениями плавательных ножек. Каждую особь при этом необходимо содержать в отдельном сетчатом садке. Через сутки после начала выклева личинок, самок снова переводят в лотки первой установки с пресной водой, где содержится маточное стадо. За это время успевает выйти около 70 - 80% наиболее полноценных личинок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7886" y="0"/>
            <a:ext cx="3588228" cy="337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629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Радмир</dc:creator>
  <cp:lastModifiedBy>Радмир</cp:lastModifiedBy>
  <cp:revision>3</cp:revision>
  <dcterms:created xsi:type="dcterms:W3CDTF">2020-05-24T18:48:54Z</dcterms:created>
  <dcterms:modified xsi:type="dcterms:W3CDTF">2020-05-25T06:42:58Z</dcterms:modified>
</cp:coreProperties>
</file>