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p:sldMasterIdLst>
    <p:sldMasterId id="2147483648" r:id="rId1"/>
  </p:sldMasterIdLst>
  <p:sldIdLst>
    <p:sldId id="256" r:id="rId2"/>
    <p:sldId id="257" r:id="rId3"/>
    <p:sldId id="263" r:id="rId4"/>
    <p:sldId id="260" r:id="rId5"/>
    <p:sldId id="259" r:id="rId6"/>
    <p:sldId id="272" r:id="rId7"/>
    <p:sldId id="261" r:id="rId8"/>
    <p:sldId id="262" r:id="rId9"/>
    <p:sldId id="264" r:id="rId10"/>
    <p:sldId id="265" r:id="rId11"/>
    <p:sldId id="266" r:id="rId12"/>
    <p:sldId id="267" r:id="rId13"/>
    <p:sldId id="268" r:id="rId14"/>
    <p:sldId id="269" r:id="rId15"/>
    <p:sldId id="270" r:id="rId16"/>
    <p:sldId id="271" r:id="rId17"/>
    <p:sldId id="275" r:id="rId18"/>
    <p:sldId id="273" r:id="rId19"/>
    <p:sldId id="274" r:id="rId20"/>
  </p:sldIdLst>
  <p:sldSz cx="12192000" cy="6858000"/>
  <p:notesSz cx="6858000" cy="9144000"/>
  <p:custDataLst>
    <p:tags r:id="rId21"/>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7" d="100"/>
          <a:sy n="67" d="100"/>
        </p:scale>
        <p:origin x="642" y="60"/>
      </p:cViewPr>
      <p:guideLst/>
    </p:cSldViewPr>
  </p:slideViewPr>
  <p:notesTextViewPr>
    <p:cViewPr>
      <p:scale>
        <a:sx n="1" d="1"/>
        <a:sy n="1" d="1"/>
      </p:scale>
      <p:origin x="0" y="0"/>
    </p:cViewPr>
  </p:notesTextViewPr>
  <p:notesViewPr>
    <p:cSldViewPr>
      <p:cViewPr>
        <p:scale>
          <a:sx n="0" d="100"/>
          <a:sy n="0"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tags" Target="tags/tag1.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xfrm>
      </p:grpSpPr>
      <p:pic>
        <p:nvPicPr>
          <p:cNvPr id="2050" name="Picture 2"/>
          <p:cNvPicPr>
            <a:picLocks noChangeAspect="1"/>
          </p:cNvPicPr>
          <p:nvPr/>
        </p:nvPicPr>
        <p:blipFill>
          <a:blip r:embed="rId1"/>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C2673DCD-2704-49D8-8FC1-3810D347C3F5}" type="datetimeFigureOut">
              <a:rPr lang="ru-RU" smtClean="0"/>
              <a:t/>
            </a:fld>
            <a:endParaRPr lang="ru-RU"/>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ru-RU"/>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CA4F013-E0A2-4A1A-883F-2A77275DA5F8}" type="slidenum">
              <a:rPr lang="ru-RU" smtClean="0"/>
              <a:t/>
            </a:fld>
            <a:endParaRPr lang="ru-RU"/>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Замещающая дата 3"/>
          <p:cNvSpPr>
            <a:spLocks noGrp="1"/>
          </p:cNvSpPr>
          <p:nvPr>
            <p:ph type="dt" sz="half" idx="10"/>
          </p:nvPr>
        </p:nvSpPr>
        <p:spPr/>
        <p:txBody>
          <a:bodyPr/>
          <a:lstStyle/>
          <a:p>
            <a:fld id="{C2673DCD-2704-49D8-8FC1-3810D347C3F5}" type="datetimeFigureOut">
              <a:rPr lang="ru-RU" smtClean="0"/>
              <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Замещающая дата 3"/>
          <p:cNvSpPr>
            <a:spLocks noGrp="1"/>
          </p:cNvSpPr>
          <p:nvPr>
            <p:ph type="dt" sz="half" idx="10"/>
          </p:nvPr>
        </p:nvSpPr>
        <p:spPr/>
        <p:txBody>
          <a:bodyPr/>
          <a:lstStyle/>
          <a:p>
            <a:fld id="{C2673DCD-2704-49D8-8FC1-3810D347C3F5}" type="datetimeFigureOut">
              <a:rPr lang="ru-RU" smtClean="0"/>
              <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Замещающая дата 3"/>
          <p:cNvSpPr>
            <a:spLocks noGrp="1"/>
          </p:cNvSpPr>
          <p:nvPr>
            <p:ph type="dt" sz="half" idx="10"/>
          </p:nvPr>
        </p:nvSpPr>
        <p:spPr/>
        <p:txBody>
          <a:bodyPr/>
          <a:lstStyle/>
          <a:p>
            <a:fld id="{C2673DCD-2704-49D8-8FC1-3810D347C3F5}" type="datetimeFigureOut">
              <a:rPr lang="ru-RU" smtClean="0"/>
              <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Замещающая дата 3"/>
          <p:cNvSpPr>
            <a:spLocks noGrp="1"/>
          </p:cNvSpPr>
          <p:nvPr>
            <p:ph type="dt" sz="half" idx="10"/>
          </p:nvPr>
        </p:nvSpPr>
        <p:spPr/>
        <p:txBody>
          <a:bodyPr/>
          <a:lstStyle/>
          <a:p>
            <a:fld id="{C2673DCD-2704-49D8-8FC1-3810D347C3F5}" type="datetimeFigureOut">
              <a:rPr lang="ru-RU" smtClean="0"/>
              <a:t/>
            </a:fld>
            <a:endParaRPr lang="ru-RU"/>
          </a:p>
        </p:txBody>
      </p:sp>
      <p:sp>
        <p:nvSpPr>
          <p:cNvPr id="5" name="Замещающий нижний колонтитул 4"/>
          <p:cNvSpPr>
            <a:spLocks noGrp="1"/>
          </p:cNvSpPr>
          <p:nvPr>
            <p:ph type="ftr" sz="quarter" idx="11"/>
          </p:nvPr>
        </p:nvSpPr>
        <p:spPr/>
        <p:txBody>
          <a:bodyPr/>
          <a:lstStyle/>
          <a:p>
            <a:endParaRPr lang="ru-RU"/>
          </a:p>
        </p:txBody>
      </p:sp>
      <p:sp>
        <p:nvSpPr>
          <p:cNvPr id="6" name="Замещающий номер слайда 5"/>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Замещающая дата 4"/>
          <p:cNvSpPr>
            <a:spLocks noGrp="1"/>
          </p:cNvSpPr>
          <p:nvPr>
            <p:ph type="dt" sz="half" idx="10"/>
          </p:nvPr>
        </p:nvSpPr>
        <p:spPr/>
        <p:txBody>
          <a:bodyPr/>
          <a:lstStyle/>
          <a:p>
            <a:fld id="{C2673DCD-2704-49D8-8FC1-3810D347C3F5}" type="datetimeFigureOut">
              <a:rPr lang="ru-RU" smtClean="0"/>
              <a:t/>
            </a:fld>
            <a:endParaRPr lang="ru-RU"/>
          </a:p>
        </p:txBody>
      </p:sp>
      <p:sp>
        <p:nvSpPr>
          <p:cNvPr id="6" name="Замещающий нижний колонтитул 5"/>
          <p:cNvSpPr>
            <a:spLocks noGrp="1"/>
          </p:cNvSpPr>
          <p:nvPr>
            <p:ph type="ftr" sz="quarter" idx="11"/>
          </p:nvPr>
        </p:nvSpPr>
        <p:spPr/>
        <p:txBody>
          <a:bodyPr/>
          <a:lstStyle/>
          <a:p>
            <a:endParaRPr lang="ru-RU"/>
          </a:p>
        </p:txBody>
      </p:sp>
      <p:sp>
        <p:nvSpPr>
          <p:cNvPr id="7" name="Замещающий номер слайда 6"/>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Замещающая дата 6"/>
          <p:cNvSpPr>
            <a:spLocks noGrp="1"/>
          </p:cNvSpPr>
          <p:nvPr>
            <p:ph type="dt" sz="half" idx="10"/>
          </p:nvPr>
        </p:nvSpPr>
        <p:spPr/>
        <p:txBody>
          <a:bodyPr/>
          <a:lstStyle/>
          <a:p>
            <a:fld id="{C2673DCD-2704-49D8-8FC1-3810D347C3F5}" type="datetimeFigureOut">
              <a:rPr lang="ru-RU" smtClean="0"/>
              <a:t/>
            </a:fld>
            <a:endParaRPr lang="ru-RU"/>
          </a:p>
        </p:txBody>
      </p:sp>
      <p:sp>
        <p:nvSpPr>
          <p:cNvPr id="8" name="Замещающий нижний колонтитул 7"/>
          <p:cNvSpPr>
            <a:spLocks noGrp="1"/>
          </p:cNvSpPr>
          <p:nvPr>
            <p:ph type="ftr" sz="quarter" idx="11"/>
          </p:nvPr>
        </p:nvSpPr>
        <p:spPr/>
        <p:txBody>
          <a:bodyPr/>
          <a:lstStyle/>
          <a:p>
            <a:endParaRPr lang="ru-RU"/>
          </a:p>
        </p:txBody>
      </p:sp>
      <p:sp>
        <p:nvSpPr>
          <p:cNvPr id="9" name="Замещающий номер слайда 8"/>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Замещающая дата 2"/>
          <p:cNvSpPr>
            <a:spLocks noGrp="1"/>
          </p:cNvSpPr>
          <p:nvPr>
            <p:ph type="dt" sz="half" idx="10"/>
          </p:nvPr>
        </p:nvSpPr>
        <p:spPr/>
        <p:txBody>
          <a:bodyPr/>
          <a:lstStyle/>
          <a:p>
            <a:fld id="{C2673DCD-2704-49D8-8FC1-3810D347C3F5}" type="datetimeFigureOut">
              <a:rPr lang="ru-RU" smtClean="0"/>
              <a:t/>
            </a:fld>
            <a:endParaRPr lang="ru-RU"/>
          </a:p>
        </p:txBody>
      </p:sp>
      <p:sp>
        <p:nvSpPr>
          <p:cNvPr id="4" name="Замещающий нижний колонтитул 3"/>
          <p:cNvSpPr>
            <a:spLocks noGrp="1"/>
          </p:cNvSpPr>
          <p:nvPr>
            <p:ph type="ftr" sz="quarter" idx="11"/>
          </p:nvPr>
        </p:nvSpPr>
        <p:spPr/>
        <p:txBody>
          <a:bodyPr/>
          <a:lstStyle/>
          <a:p>
            <a:endParaRPr lang="ru-RU"/>
          </a:p>
        </p:txBody>
      </p:sp>
      <p:sp>
        <p:nvSpPr>
          <p:cNvPr id="5" name="Замещающий номер слайда 4"/>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Замещающая дата 1"/>
          <p:cNvSpPr>
            <a:spLocks noGrp="1"/>
          </p:cNvSpPr>
          <p:nvPr>
            <p:ph type="dt" sz="half" idx="10"/>
          </p:nvPr>
        </p:nvSpPr>
        <p:spPr/>
        <p:txBody>
          <a:bodyPr/>
          <a:lstStyle/>
          <a:p>
            <a:fld id="{C2673DCD-2704-49D8-8FC1-3810D347C3F5}" type="datetimeFigureOut">
              <a:rPr lang="ru-RU" smtClean="0"/>
              <a:t/>
            </a:fld>
            <a:endParaRPr lang="ru-RU"/>
          </a:p>
        </p:txBody>
      </p:sp>
      <p:sp>
        <p:nvSpPr>
          <p:cNvPr id="3" name="Замещающий нижний колонтитул 2"/>
          <p:cNvSpPr>
            <a:spLocks noGrp="1"/>
          </p:cNvSpPr>
          <p:nvPr>
            <p:ph type="ftr" sz="quarter" idx="11"/>
          </p:nvPr>
        </p:nvSpPr>
        <p:spPr/>
        <p:txBody>
          <a:bodyPr/>
          <a:lstStyle/>
          <a:p>
            <a:endParaRPr lang="ru-RU"/>
          </a:p>
        </p:txBody>
      </p:sp>
      <p:sp>
        <p:nvSpPr>
          <p:cNvPr id="4" name="Замещающий номер слайда 3"/>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Замещающая дата 4"/>
          <p:cNvSpPr>
            <a:spLocks noGrp="1"/>
          </p:cNvSpPr>
          <p:nvPr>
            <p:ph type="dt" sz="half" idx="10"/>
          </p:nvPr>
        </p:nvSpPr>
        <p:spPr/>
        <p:txBody>
          <a:bodyPr/>
          <a:lstStyle/>
          <a:p>
            <a:fld id="{C2673DCD-2704-49D8-8FC1-3810D347C3F5}" type="datetimeFigureOut">
              <a:rPr lang="ru-RU" smtClean="0"/>
              <a:t/>
            </a:fld>
            <a:endParaRPr lang="ru-RU"/>
          </a:p>
        </p:txBody>
      </p:sp>
      <p:sp>
        <p:nvSpPr>
          <p:cNvPr id="6" name="Замещающий нижний колонтитул 5"/>
          <p:cNvSpPr>
            <a:spLocks noGrp="1"/>
          </p:cNvSpPr>
          <p:nvPr>
            <p:ph type="ftr" sz="quarter" idx="11"/>
          </p:nvPr>
        </p:nvSpPr>
        <p:spPr/>
        <p:txBody>
          <a:bodyPr/>
          <a:lstStyle/>
          <a:p>
            <a:endParaRPr lang="ru-RU"/>
          </a:p>
        </p:txBody>
      </p:sp>
      <p:sp>
        <p:nvSpPr>
          <p:cNvPr id="7" name="Замещающий номер слайда 6"/>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Замещающая дата 4"/>
          <p:cNvSpPr>
            <a:spLocks noGrp="1"/>
          </p:cNvSpPr>
          <p:nvPr>
            <p:ph type="dt" sz="half" idx="10"/>
          </p:nvPr>
        </p:nvSpPr>
        <p:spPr/>
        <p:txBody>
          <a:bodyPr/>
          <a:lstStyle/>
          <a:p>
            <a:fld id="{C2673DCD-2704-49D8-8FC1-3810D347C3F5}" type="datetimeFigureOut">
              <a:rPr lang="ru-RU" smtClean="0"/>
              <a:t/>
            </a:fld>
            <a:endParaRPr lang="ru-RU"/>
          </a:p>
        </p:txBody>
      </p:sp>
      <p:sp>
        <p:nvSpPr>
          <p:cNvPr id="6" name="Замещающий нижний колонтитул 5"/>
          <p:cNvSpPr>
            <a:spLocks noGrp="1"/>
          </p:cNvSpPr>
          <p:nvPr>
            <p:ph type="ftr" sz="quarter" idx="11"/>
          </p:nvPr>
        </p:nvSpPr>
        <p:spPr/>
        <p:txBody>
          <a:bodyPr/>
          <a:lstStyle/>
          <a:p>
            <a:endParaRPr lang="ru-RU"/>
          </a:p>
        </p:txBody>
      </p:sp>
      <p:sp>
        <p:nvSpPr>
          <p:cNvPr id="7" name="Замещающий номер слайда 6"/>
          <p:cNvSpPr>
            <a:spLocks noGrp="1"/>
          </p:cNvSpPr>
          <p:nvPr>
            <p:ph type="sldNum" sz="quarter" idx="12"/>
          </p:nvPr>
        </p:nvSpPr>
        <p:spPr/>
        <p:txBody>
          <a:bodyPr/>
          <a:lstStyle/>
          <a:p>
            <a:fld id="{5CA4F013-E0A2-4A1A-883F-2A77275DA5F8}" type="slidenum">
              <a:rPr lang="ru-RU" smtClean="0"/>
              <a:t/>
            </a:fld>
            <a:endParaRPr lang="ru-RU"/>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2.jpe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lstStyle/>
          <a:p>
            <a:pPr lvl="0"/>
            <a:r>
              <a:rPr lang="en-US" altLang="zh-CN"/>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C2673DCD-2704-49D8-8FC1-3810D347C3F5}" type="datetimeFigureOut">
              <a:rPr lang="ru-RU" smtClean="0"/>
              <a:t/>
            </a:fld>
            <a:endParaRPr lang="ru-RU"/>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ru-RU"/>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5CA4F013-E0A2-4A1A-883F-2A77275DA5F8}" type="slidenum">
              <a:rPr lang="ru-RU" smtClean="0"/>
              <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4.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5.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6.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7.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8.jpeg"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ctrTitle"/>
          </p:nvPr>
        </p:nvSpPr>
        <p:spPr>
          <a:xfrm>
            <a:off x="625052" y="1555115"/>
            <a:ext cx="10943167" cy="1082675"/>
          </a:xfrm>
        </p:spPr>
        <p:txBody>
          <a:bodyPr>
            <a:scene3d>
              <a:camera prst="orthographicFront"/>
              <a:lightRig rig="threePt" dir="t"/>
            </a:scene3d>
          </a:bodyPr>
          <a:lstStyle/>
          <a:p>
            <a:r>
              <a:rPr lang="ru-RU" sz="4800">
                <a:solidFill>
                  <a:schemeClr val="tx1"/>
                </a:solidFill>
                <a:effectLst>
                  <a:outerShdw blurRad="38100" dist="19050" dir="2700000" algn="tl" rotWithShape="0">
                    <a:schemeClr val="dk1">
                      <a:alpha val="40000"/>
                    </a:schemeClr>
                  </a:outerShdw>
                </a:effectLst>
              </a:rPr>
              <a:t>Alternative energy sources</a:t>
            </a:r>
            <a:endParaRPr lang="ru-RU" sz="4800">
              <a:solidFill>
                <a:schemeClr val="tx1"/>
              </a:solidFill>
              <a:effectLst>
                <a:outerShdw blurRad="38100" dist="19050" dir="2700000" algn="tl" rotWithShape="0">
                  <a:schemeClr val="dk1">
                    <a:alpha val="40000"/>
                  </a:schemeClr>
                </a:outerShdw>
              </a:effectLst>
            </a:endParaRPr>
          </a:p>
        </p:txBody>
      </p:sp>
      <p:sp>
        <p:nvSpPr>
          <p:cNvPr id="3" name="Подзаголовок 2"/>
          <p:cNvSpPr>
            <a:spLocks noGrp="1"/>
          </p:cNvSpPr>
          <p:nvPr>
            <p:ph type="subTitle" idx="1"/>
          </p:nvPr>
        </p:nvSpPr>
        <p:spPr>
          <a:xfrm>
            <a:off x="617643" y="4897755"/>
            <a:ext cx="10949517" cy="1752600"/>
          </a:xfrm>
        </p:spPr>
        <p:txBody>
          <a:bodyPr>
            <a:scene3d>
              <a:camera prst="orthographicFront"/>
              <a:lightRig rig="threePt" dir="t"/>
            </a:scene3d>
          </a:bodyPr>
          <a:lstStyle/>
          <a:p>
            <a:pPr algn="r"/>
            <a:r>
              <a:rPr lang="en-US" sz="2400">
                <a:solidFill>
                  <a:schemeClr val="tx1"/>
                </a:solidFill>
                <a:effectLst>
                  <a:outerShdw blurRad="38100" dist="19050" dir="2700000" algn="tl" rotWithShape="0">
                    <a:schemeClr val="dk1">
                      <a:alpha val="40000"/>
                    </a:schemeClr>
                  </a:outerShdw>
                </a:effectLst>
              </a:rPr>
              <a:t>R</a:t>
            </a:r>
            <a:r>
              <a:rPr lang="ru-RU" sz="2400">
                <a:solidFill>
                  <a:schemeClr val="tx1"/>
                </a:solidFill>
                <a:effectLst>
                  <a:outerShdw blurRad="38100" dist="19050" dir="2700000" algn="tl" rotWithShape="0">
                    <a:schemeClr val="dk1">
                      <a:alpha val="40000"/>
                    </a:schemeClr>
                  </a:outerShdw>
                </a:effectLst>
              </a:rPr>
              <a:t>ealized </a:t>
            </a:r>
            <a:r>
              <a:rPr lang="en-US" altLang="ru-RU" sz="2400">
                <a:solidFill>
                  <a:schemeClr val="tx1"/>
                </a:solidFill>
                <a:effectLst>
                  <a:outerShdw blurRad="38100" dist="19050" dir="2700000" algn="tl" rotWithShape="0">
                    <a:schemeClr val="dk1">
                      <a:alpha val="40000"/>
                    </a:schemeClr>
                  </a:outerShdw>
                </a:effectLst>
              </a:rPr>
              <a:t>by Zhdanov Vladimir </a:t>
            </a:r>
            <a:endParaRPr lang="en-US" altLang="ru-RU" sz="2400">
              <a:solidFill>
                <a:schemeClr val="tx1"/>
              </a:solidFill>
              <a:effectLst>
                <a:outerShdw blurRad="38100" dist="19050" dir="2700000" algn="tl" rotWithShape="0">
                  <a:schemeClr val="dk1">
                    <a:alpha val="40000"/>
                  </a:schemeClr>
                </a:outerShdw>
              </a:effectLst>
            </a:endParaRPr>
          </a:p>
          <a:p>
            <a:pPr algn="r"/>
            <a:r>
              <a:rPr lang="en-US" altLang="ru-RU" sz="2400">
                <a:solidFill>
                  <a:schemeClr val="tx1"/>
                </a:solidFill>
                <a:effectLst>
                  <a:outerShdw blurRad="38100" dist="19050" dir="2700000" algn="tl" rotWithShape="0">
                    <a:schemeClr val="dk1">
                      <a:alpha val="40000"/>
                    </a:schemeClr>
                  </a:outerShdw>
                </a:effectLst>
              </a:rPr>
              <a:t>from group </a:t>
            </a:r>
            <a:r>
              <a:rPr lang="ru-RU" altLang="ru-RU" sz="2400">
                <a:solidFill>
                  <a:schemeClr val="tx1"/>
                </a:solidFill>
                <a:effectLst>
                  <a:outerShdw blurRad="38100" dist="19050" dir="2700000" algn="tl" rotWithShape="0">
                    <a:schemeClr val="dk1">
                      <a:alpha val="40000"/>
                    </a:schemeClr>
                  </a:outerShdw>
                </a:effectLst>
              </a:rPr>
              <a:t>ЭЭ-6-19</a:t>
            </a:r>
            <a:endParaRPr lang="ru-RU" altLang="ru-RU" sz="2400">
              <a:solidFill>
                <a:schemeClr val="tx1"/>
              </a:solidFill>
              <a:effectLst>
                <a:outerShdw blurRad="38100" dist="19050" dir="2700000" algn="tl" rotWithShape="0">
                  <a:schemeClr val="dk1">
                    <a:alpha val="40000"/>
                  </a:schemeClr>
                </a:outerShdw>
              </a:effectLst>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7" name="Заголовок 6"/>
          <p:cNvSpPr>
            <a:spLocks noGrp="1"/>
          </p:cNvSpPr>
          <p:nvPr>
            <p:ph type="title"/>
          </p:nvPr>
        </p:nvSpPr>
        <p:spPr/>
        <p:txBody>
          <a:bodyPr/>
          <a:lstStyle/>
          <a:p>
            <a:endParaRPr lang="ru-RU" altLang="en-US"/>
          </a:p>
        </p:txBody>
      </p:sp>
      <p:sp>
        <p:nvSpPr>
          <p:cNvPr id="8" name="Замещающее содержимое 7"/>
          <p:cNvSpPr>
            <a:spLocks noGrp="1"/>
          </p:cNvSpPr>
          <p:nvPr>
            <p:ph idx="1"/>
          </p:nvPr>
        </p:nvSpPr>
        <p:spPr/>
        <p:txBody>
          <a:bodyPr/>
          <a:lstStyle/>
          <a:p>
            <a:pPr marL="0" indent="0" algn="ctr">
              <a:buNone/>
            </a:pPr>
            <a:endParaRPr lang="ru-RU" altLang="en-US">
              <a:solidFill>
                <a:schemeClr val="tx1"/>
              </a:solidFill>
              <a:effectLst>
                <a:outerShdw blurRad="38100" dist="19050" dir="2700000" algn="tl" rotWithShape="0">
                  <a:schemeClr val="dk1">
                    <a:alpha val="40000"/>
                  </a:schemeClr>
                </a:outerShdw>
              </a:effectLst>
              <a:sym typeface="+mn-ea"/>
            </a:endParaRPr>
          </a:p>
          <a:p>
            <a:pPr marL="0" indent="0" algn="ctr">
              <a:buNone/>
            </a:pPr>
            <a:endParaRPr lang="ru-RU" altLang="en-US">
              <a:solidFill>
                <a:schemeClr val="tx1"/>
              </a:solidFill>
              <a:effectLst>
                <a:outerShdw blurRad="38100" dist="19050" dir="2700000" algn="tl" rotWithShape="0">
                  <a:schemeClr val="dk1">
                    <a:alpha val="40000"/>
                  </a:schemeClr>
                </a:outerShdw>
              </a:effectLst>
              <a:sym typeface="+mn-ea"/>
            </a:endParaRPr>
          </a:p>
          <a:p>
            <a:pPr marL="0" indent="0" algn="ctr">
              <a:buNone/>
            </a:pPr>
            <a:endParaRPr lang="ru-RU" altLang="en-US">
              <a:solidFill>
                <a:schemeClr val="tx1"/>
              </a:solidFill>
              <a:effectLst>
                <a:outerShdw blurRad="38100" dist="19050" dir="2700000" algn="tl" rotWithShape="0">
                  <a:schemeClr val="dk1">
                    <a:alpha val="40000"/>
                  </a:schemeClr>
                </a:outerShdw>
              </a:effectLst>
              <a:sym typeface="+mn-ea"/>
            </a:endParaRPr>
          </a:p>
          <a:p>
            <a:pPr marL="0" indent="0" algn="ctr">
              <a:buNone/>
            </a:pPr>
            <a:r>
              <a:rPr lang="ru-RU" altLang="en-US" sz="3600">
                <a:solidFill>
                  <a:schemeClr val="tx1"/>
                </a:solidFill>
                <a:effectLst>
                  <a:outerShdw blurRad="38100" dist="19050" dir="2700000" algn="tl" rotWithShape="0">
                    <a:schemeClr val="dk1">
                      <a:alpha val="40000"/>
                    </a:schemeClr>
                  </a:outerShdw>
                </a:effectLst>
                <a:sym typeface="+mn-ea"/>
              </a:rPr>
              <a:t>Advantages</a:t>
            </a:r>
            <a:r>
              <a:rPr lang="ru-RU" altLang="en-US" sz="3600">
                <a:solidFill>
                  <a:schemeClr val="tx1"/>
                </a:solidFill>
                <a:effectLst>
                  <a:outerShdw blurRad="38100" dist="19050" dir="2700000" algn="tl" rotWithShape="0">
                    <a:schemeClr val="dk1">
                      <a:alpha val="40000"/>
                    </a:schemeClr>
                  </a:outerShdw>
                </a:effectLst>
              </a:rPr>
              <a:t> and </a:t>
            </a:r>
            <a:r>
              <a:rPr lang="ru-RU" altLang="en-US" sz="3600">
                <a:solidFill>
                  <a:schemeClr val="tx1"/>
                </a:solidFill>
                <a:effectLst>
                  <a:outerShdw blurRad="38100" dist="19050" dir="2700000" algn="tl" rotWithShape="0">
                    <a:schemeClr val="dk1">
                      <a:alpha val="40000"/>
                    </a:schemeClr>
                  </a:outerShdw>
                </a:effectLst>
                <a:sym typeface="+mn-ea"/>
              </a:rPr>
              <a:t>Disadvantages</a:t>
            </a:r>
            <a:r>
              <a:rPr lang="ru-RU" altLang="en-US" sz="3600">
                <a:solidFill>
                  <a:schemeClr val="tx1"/>
                </a:solidFill>
                <a:effectLst>
                  <a:outerShdw blurRad="38100" dist="19050" dir="2700000" algn="tl" rotWithShape="0">
                    <a:schemeClr val="dk1">
                      <a:alpha val="40000"/>
                    </a:schemeClr>
                  </a:outerShdw>
                </a:effectLst>
              </a:rPr>
              <a:t> of alternative energy</a:t>
            </a:r>
            <a:endParaRPr lang="ru-RU" altLang="en-US" sz="3600">
              <a:solidFill>
                <a:schemeClr val="tx1"/>
              </a:solidFill>
              <a:effectLst>
                <a:outerShdw blurRad="38100" dist="19050" dir="2700000" algn="tl" rotWithShape="0">
                  <a:schemeClr val="dk1">
                    <a:alpha val="40000"/>
                  </a:schemeClr>
                </a:outerShdw>
              </a:effectLst>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buNone/>
            </a:pPr>
            <a:r>
              <a:rPr lang="ru-RU" altLang="en-US" sz="2400"/>
              <a:t>Advantages:</a:t>
            </a:r>
          </a:p>
          <a:p>
            <a:pPr marL="457200" indent="-457200">
              <a:buFont typeface="Wingdings"/>
              <a:buAutoNum type="arabicPeriod"/>
            </a:pPr>
            <a:r>
              <a:rPr lang="ru-RU" altLang="en-US" sz="2400"/>
              <a:t>Availability – no need to own oil or gas fields. However, this does not apply to all species. Land-locked countries will not be able to receive wave energy, and geothermal energy can only be converted in volcanic areas.</a:t>
            </a:r>
          </a:p>
          <a:p>
            <a:pPr marL="457200" indent="-457200">
              <a:buFont typeface="Wingdings"/>
              <a:buAutoNum type="arabicPeriod"/>
            </a:pPr>
            <a:r>
              <a:rPr lang="ru-RU" altLang="en-US" sz="2400"/>
              <a:t>Environmental friendliness - when heat and electricity are generated, there are no harmful emissions to the environment.</a:t>
            </a:r>
          </a:p>
          <a:p>
            <a:pPr marL="457200" indent="-457200">
              <a:buFont typeface="Wingdings"/>
              <a:buAutoNum type="arabicPeriod"/>
            </a:pPr>
            <a:r>
              <a:rPr lang="ru-RU" altLang="en-US" sz="2400"/>
              <a:t>Economy – the resulting energy has a low cost.</a:t>
            </a: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buNone/>
            </a:pPr>
            <a:r>
              <a:rPr lang="ru-RU" altLang="en-US" sz="2400"/>
              <a:t>Disadvantages:</a:t>
            </a:r>
          </a:p>
          <a:p>
            <a:pPr marL="457200" indent="-457200">
              <a:buAutoNum type="arabicPeriod"/>
            </a:pPr>
            <a:r>
              <a:rPr lang="ru-RU" altLang="en-US" sz="2400"/>
              <a:t>Construction and maintenance costs – equipment and supplies are expensive. This increases the final price of electricity, so it is not always justified economically. Now the main task of developers is to reduce the cost of installations.</a:t>
            </a:r>
          </a:p>
          <a:p>
            <a:pPr marL="457200" indent="-457200">
              <a:buAutoNum type="arabicPeriod"/>
            </a:pPr>
            <a:r>
              <a:rPr lang="ru-RU" altLang="en-US" sz="2400"/>
              <a:t>Dependence on external factors: it is impossible to control the strength of the wind, the level of tides, the result of solar energy processing depends on the geography of the country.</a:t>
            </a:r>
          </a:p>
          <a:p>
            <a:pPr marL="457200" indent="-457200">
              <a:buAutoNum type="arabicPeriod"/>
            </a:pPr>
            <a:r>
              <a:rPr lang="ru-RU" altLang="en-US" sz="2400"/>
              <a:t>Low efficiency and low power plants (except hydroelectric power plants). The power generated does not always correspond to the level of consumption.</a:t>
            </a:r>
          </a:p>
          <a:p>
            <a:pPr marL="457200" indent="-457200">
              <a:buAutoNum type="arabicPeriod"/>
            </a:pPr>
            <a:r>
              <a:rPr lang="ru-RU" altLang="en-US" sz="2400"/>
              <a:t>Climate impact. For example, the demand for biofuels has reduced acreage for food crops, and dams for hydroelectric power stations have changed the nature of fisheries.</a:t>
            </a: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lgn="ctr">
              <a:buNone/>
            </a:pPr>
            <a:endParaRPr lang="en-US" altLang="ru-RU" sz="3600">
              <a:solidFill>
                <a:schemeClr val="tx1"/>
              </a:solidFill>
              <a:effectLst>
                <a:outerShdw blurRad="38100" dist="19050" dir="2700000" algn="tl" rotWithShape="0">
                  <a:schemeClr val="dk1">
                    <a:alpha val="40000"/>
                  </a:schemeClr>
                </a:outerShdw>
              </a:effectLst>
            </a:endParaRPr>
          </a:p>
          <a:p>
            <a:pPr marL="0" indent="0" algn="ctr">
              <a:buNone/>
            </a:pPr>
            <a:endParaRPr lang="en-US" altLang="ru-RU" sz="3600">
              <a:solidFill>
                <a:schemeClr val="tx1"/>
              </a:solidFill>
              <a:effectLst>
                <a:outerShdw blurRad="38100" dist="19050" dir="2700000" algn="tl" rotWithShape="0">
                  <a:schemeClr val="dk1">
                    <a:alpha val="40000"/>
                  </a:schemeClr>
                </a:outerShdw>
              </a:effectLst>
            </a:endParaRPr>
          </a:p>
          <a:p>
            <a:pPr marL="0" indent="0" algn="ctr">
              <a:buNone/>
            </a:pPr>
            <a:endParaRPr lang="en-US" altLang="ru-RU" sz="3600">
              <a:solidFill>
                <a:schemeClr val="tx1"/>
              </a:solidFill>
              <a:effectLst>
                <a:outerShdw blurRad="38100" dist="19050" dir="2700000" algn="tl" rotWithShape="0">
                  <a:schemeClr val="dk1">
                    <a:alpha val="40000"/>
                  </a:schemeClr>
                </a:outerShdw>
              </a:effectLst>
            </a:endParaRPr>
          </a:p>
          <a:p>
            <a:pPr marL="0" indent="0" algn="ctr">
              <a:buNone/>
            </a:pPr>
            <a:r>
              <a:rPr lang="en-US" altLang="ru-RU" sz="3600">
                <a:solidFill>
                  <a:schemeClr val="tx1"/>
                </a:solidFill>
                <a:effectLst>
                  <a:outerShdw blurRad="38100" dist="19050" dir="2700000" algn="tl" rotWithShape="0">
                    <a:schemeClr val="dk1">
                      <a:alpha val="40000"/>
                    </a:schemeClr>
                  </a:outerShdw>
                </a:effectLst>
              </a:rPr>
              <a:t>What about the </a:t>
            </a:r>
            <a:r>
              <a:rPr lang="ru-RU" altLang="en-US" sz="3600">
                <a:solidFill>
                  <a:schemeClr val="tx1"/>
                </a:solidFill>
                <a:effectLst>
                  <a:outerShdw blurRad="38100" dist="19050" dir="2700000" algn="tl" rotWithShape="0">
                    <a:schemeClr val="dk1">
                      <a:alpha val="40000"/>
                    </a:schemeClr>
                  </a:outerShdw>
                </a:effectLst>
              </a:rPr>
              <a:t>Alternative energy in Russia</a:t>
            </a:r>
            <a:r>
              <a:rPr lang="en-US" altLang="ru-RU" sz="3600">
                <a:solidFill>
                  <a:schemeClr val="tx1"/>
                </a:solidFill>
                <a:effectLst>
                  <a:outerShdw blurRad="38100" dist="19050" dir="2700000" algn="tl" rotWithShape="0">
                    <a:schemeClr val="dk1">
                      <a:alpha val="40000"/>
                    </a:schemeClr>
                  </a:outerShdw>
                </a:effectLst>
              </a:rPr>
              <a:t>?</a:t>
            </a:r>
            <a:endParaRPr lang="en-US" altLang="ru-RU" sz="3600">
              <a:solidFill>
                <a:schemeClr val="tx1"/>
              </a:solidFill>
              <a:effectLst>
                <a:outerShdw blurRad="38100" dist="19050" dir="2700000" algn="tl" rotWithShape="0">
                  <a:schemeClr val="dk1">
                    <a:alpha val="40000"/>
                  </a:schemeClr>
                </a:outerShdw>
              </a:effectLst>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buNone/>
            </a:pPr>
            <a:r>
              <a:rPr lang="ru-RU" altLang="en-US"/>
              <a:t>Solar energy</a:t>
            </a:r>
          </a:p>
          <a:p>
            <a:pPr>
              <a:buFont typeface="Wingdings"/>
              <a:buChar char="Ø"/>
            </a:pPr>
            <a:r>
              <a:rPr lang="ru-RU" altLang="en-US"/>
              <a:t>It is used both on an industrial scale and by the local population as a backup or main source of heat and electricity. The capacity of all solar installations is 400 MW, of which the largest are in the Samara, Astrakhan, Orenburg regions and Crimea. The most powerful SES is Vladislavovka (Crimea). Projects are also being developed for Siberia and the Far East</a:t>
            </a: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buNone/>
            </a:pPr>
            <a:r>
              <a:rPr lang="ru-RU" altLang="en-US"/>
              <a:t>Wind power</a:t>
            </a:r>
          </a:p>
          <a:p>
            <a:pPr>
              <a:buFont typeface="Wingdings"/>
              <a:buChar char="Ø"/>
            </a:pPr>
            <a:r>
              <a:rPr lang="ru-RU" altLang="en-US"/>
              <a:t>Wind renewable energy in Russia is represented slightly worse than solar, although there are industrial installations here as well. The total capacity of wind generators in our country is 183.9 MW (0.08 % of the entire power system). Most of the installations are in Crimea, and the most powerful is located in Adygea – "Adygea wind farm".</a:t>
            </a: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buNone/>
            </a:pPr>
            <a:r>
              <a:rPr lang="ru-RU" altLang="en-US"/>
              <a:t>Hydropower</a:t>
            </a:r>
          </a:p>
          <a:p>
            <a:pPr>
              <a:buFont typeface="Wingdings"/>
              <a:buChar char="Ø"/>
            </a:pPr>
            <a:r>
              <a:rPr lang="ru-RU" altLang="en-US"/>
              <a:t>This is the most popular alternative energy source in Russia. About 200 river HPPs generate up to 20% of the total energy in the country. In the Bay of Kislaya Guba in the Murmansk region since 1968, there is a tidal power station - "Kislogubskaya PES". The largest HPP is located on the Yenisei river – "Sayano-Shushenskaya".</a:t>
            </a: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lgn="ctr">
              <a:buNone/>
            </a:pPr>
            <a:endParaRPr lang="ru-RU" altLang="en-US">
              <a:sym typeface="+mn-ea"/>
            </a:endParaRPr>
          </a:p>
          <a:p>
            <a:pPr marL="0" indent="0" algn="ctr">
              <a:buNone/>
            </a:pPr>
            <a:endParaRPr lang="ru-RU" altLang="en-US">
              <a:sym typeface="+mn-ea"/>
            </a:endParaRPr>
          </a:p>
          <a:p>
            <a:pPr marL="0" indent="0" algn="ctr">
              <a:buNone/>
            </a:pPr>
            <a:endParaRPr lang="ru-RU" altLang="en-US">
              <a:sym typeface="+mn-ea"/>
            </a:endParaRPr>
          </a:p>
          <a:p>
            <a:pPr marL="0" indent="0" algn="ctr">
              <a:buNone/>
            </a:pPr>
            <a:r>
              <a:rPr lang="ru-RU" altLang="en-US">
                <a:sym typeface="+mn-ea"/>
              </a:rPr>
              <a:t>Date in the calendar</a:t>
            </a:r>
            <a:endParaRPr lang="ru-RU" altLang="en-US"/>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buNone/>
            </a:pPr>
            <a:r>
              <a:rPr lang="ru-RU" altLang="en-US" sz="2800"/>
              <a:t>28</a:t>
            </a:r>
            <a:r>
              <a:rPr lang="en-US" altLang="en-US" sz="2800"/>
              <a:t>th March - </a:t>
            </a:r>
            <a:r>
              <a:rPr lang="ru-RU" altLang="en-US" sz="2800"/>
              <a:t>«</a:t>
            </a:r>
            <a:r>
              <a:rPr lang="en-US" altLang="ru-RU" sz="2800"/>
              <a:t>E</a:t>
            </a:r>
            <a:r>
              <a:rPr lang="ru-RU" altLang="en-US" sz="2800"/>
              <a:t>arth hour»— this is a global annual international event organized by the World Wide Fund for Nature (WWF), which is held annually on one of the last Saturdays in March. It consists in the fact that on this day, at the appointed time, people in different countries of the world turn off lights and other electrical appliances for one hour.</a:t>
            </a:r>
          </a:p>
          <a:p>
            <a:pPr marL="0" indent="0">
              <a:buNone/>
            </a:pPr>
            <a:endParaRPr lang="ru-RU" altLang="en-US" sz="2800"/>
          </a:p>
          <a:p>
            <a:pPr marL="0" indent="0">
              <a:buNone/>
            </a:pPr>
            <a:r>
              <a:rPr lang="ru-RU" altLang="en-US" sz="2800"/>
              <a:t>The purpose of this action is to attract the widest possible attention of the entire world community to the problem of climate change on our planet, to show their support for the idea of the need for joint action in solving this environmental problem.</a:t>
            </a: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endParaRPr lang="ru-RU" altLang="en-US"/>
          </a:p>
        </p:txBody>
      </p:sp>
      <p:sp>
        <p:nvSpPr>
          <p:cNvPr id="3" name="Замещающее содержимое 2"/>
          <p:cNvSpPr>
            <a:spLocks noGrp="1"/>
          </p:cNvSpPr>
          <p:nvPr>
            <p:ph idx="1"/>
          </p:nvPr>
        </p:nvSpPr>
        <p:spPr/>
        <p:txBody>
          <a:bodyPr/>
          <a:lstStyle/>
          <a:p>
            <a:pPr marL="0" indent="0" algn="ctr">
              <a:buNone/>
            </a:pPr>
            <a:endParaRPr lang="en-US" altLang="ru-RU" sz="3600">
              <a:solidFill>
                <a:schemeClr val="tx1"/>
              </a:solidFill>
              <a:effectLst>
                <a:outerShdw blurRad="38100" dist="19050" dir="2700000" algn="tl" rotWithShape="0">
                  <a:schemeClr val="dk1">
                    <a:alpha val="40000"/>
                  </a:schemeClr>
                </a:outerShdw>
              </a:effectLst>
            </a:endParaRPr>
          </a:p>
          <a:p>
            <a:pPr marL="0" indent="0" algn="ctr">
              <a:buNone/>
            </a:pPr>
            <a:endParaRPr lang="en-US" altLang="ru-RU" sz="3600">
              <a:solidFill>
                <a:schemeClr val="tx1"/>
              </a:solidFill>
              <a:effectLst>
                <a:outerShdw blurRad="38100" dist="19050" dir="2700000" algn="tl" rotWithShape="0">
                  <a:schemeClr val="dk1">
                    <a:alpha val="40000"/>
                  </a:schemeClr>
                </a:outerShdw>
              </a:effectLst>
            </a:endParaRPr>
          </a:p>
          <a:p>
            <a:pPr marL="0" indent="0" algn="ctr">
              <a:buNone/>
            </a:pPr>
            <a:endParaRPr lang="en-US" altLang="ru-RU" sz="3600">
              <a:solidFill>
                <a:schemeClr val="tx1"/>
              </a:solidFill>
              <a:effectLst>
                <a:outerShdw blurRad="38100" dist="19050" dir="2700000" algn="tl" rotWithShape="0">
                  <a:schemeClr val="dk1">
                    <a:alpha val="40000"/>
                  </a:schemeClr>
                </a:outerShdw>
              </a:effectLst>
            </a:endParaRPr>
          </a:p>
          <a:p>
            <a:pPr marL="0" indent="0" algn="ctr">
              <a:buNone/>
            </a:pPr>
            <a:r>
              <a:rPr lang="en-US" altLang="ru-RU" sz="3600">
                <a:solidFill>
                  <a:schemeClr val="tx1"/>
                </a:solidFill>
                <a:effectLst>
                  <a:outerShdw blurRad="38100" dist="19050" dir="2700000" algn="tl" rotWithShape="0">
                    <a:schemeClr val="dk1">
                      <a:alpha val="40000"/>
                    </a:schemeClr>
                  </a:outerShdw>
                </a:effectLst>
              </a:rPr>
              <a:t>T</a:t>
            </a:r>
            <a:r>
              <a:rPr lang="ru-RU" altLang="en-US" sz="3600">
                <a:solidFill>
                  <a:schemeClr val="tx1"/>
                </a:solidFill>
                <a:effectLst>
                  <a:outerShdw blurRad="38100" dist="19050" dir="2700000" algn="tl" rotWithShape="0">
                    <a:schemeClr val="dk1">
                      <a:alpha val="40000"/>
                    </a:schemeClr>
                  </a:outerShdw>
                </a:effectLst>
              </a:rPr>
              <a:t>hank you for your attention</a:t>
            </a:r>
            <a:r>
              <a:rPr lang="en-US" altLang="ru-RU" sz="3600">
                <a:solidFill>
                  <a:schemeClr val="tx1"/>
                </a:solidFill>
                <a:effectLst>
                  <a:outerShdw blurRad="38100" dist="19050" dir="2700000" algn="tl" rotWithShape="0">
                    <a:schemeClr val="dk1">
                      <a:alpha val="40000"/>
                    </a:schemeClr>
                  </a:outerShdw>
                </a:effectLst>
              </a:rPr>
              <a:t>!!!</a:t>
            </a:r>
            <a:endParaRPr lang="en-US" altLang="ru-RU" sz="3600">
              <a:solidFill>
                <a:schemeClr val="tx1"/>
              </a:solidFill>
              <a:effectLst>
                <a:outerShdw blurRad="38100" dist="19050" dir="2700000" algn="tl" rotWithShape="0">
                  <a:schemeClr val="dk1">
                    <a:alpha val="40000"/>
                  </a:schemeClr>
                </a:outerShdw>
              </a:effectLst>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ltLang="en-US"/>
              <a:t>What is alternative energy?</a:t>
            </a:r>
          </a:p>
        </p:txBody>
      </p:sp>
      <p:pic>
        <p:nvPicPr>
          <p:cNvPr id="7" name="Замещающее содержимое 6" descr="alternativnye-istochniki-energii-2"/>
          <p:cNvPicPr>
            <a:picLocks noChangeAspect="1"/>
          </p:cNvPicPr>
          <p:nvPr>
            <p:ph idx="1"/>
          </p:nvPr>
        </p:nvPicPr>
        <p:blipFill>
          <a:blip r:embed="rId2"/>
          <a:stretch>
            <a:fillRect/>
          </a:stretch>
        </p:blipFill>
        <p:spPr>
          <a:xfrm>
            <a:off x="5183505" y="1909445"/>
            <a:ext cx="6172200" cy="3028950"/>
          </a:xfrm>
          <a:prstGeom prst="rect">
            <a:avLst/>
          </a:prstGeom>
        </p:spPr>
      </p:pic>
      <p:sp>
        <p:nvSpPr>
          <p:cNvPr id="6" name="Замещающий текст 5"/>
          <p:cNvSpPr>
            <a:spLocks noGrp="1"/>
          </p:cNvSpPr>
          <p:nvPr>
            <p:ph type="body" sz="half" idx="2"/>
          </p:nvPr>
        </p:nvSpPr>
        <p:spPr/>
        <p:txBody>
          <a:bodyPr/>
          <a:lstStyle/>
          <a:p>
            <a:r>
              <a:rPr lang="ru-RU" altLang="en-US"/>
              <a:t>Energy can be renewable (alternative) and non-renewable (traditional).</a:t>
            </a:r>
          </a:p>
          <a:p>
            <a:endParaRPr lang="ru-RU" altLang="en-US"/>
          </a:p>
          <a:p>
            <a:pPr marL="285750" indent="-285750">
              <a:buFont typeface="Wingdings"/>
              <a:buChar char="Ø"/>
            </a:pPr>
            <a:r>
              <a:rPr lang="ru-RU" altLang="en-US"/>
              <a:t>Alternative energy sources are ordinary natural phenomena, inexhaustible resources that are produced naturally. This energy is also called regenerative or "green".</a:t>
            </a:r>
          </a:p>
          <a:p>
            <a:pPr marL="285750" indent="-285750">
              <a:buFont typeface="Wingdings"/>
              <a:buChar char="Ø"/>
            </a:pPr>
            <a:endParaRPr lang="ru-RU" altLang="en-US"/>
          </a:p>
          <a:p>
            <a:pPr marL="285750" indent="-285750">
              <a:buFont typeface="Wingdings"/>
              <a:buChar char="Ø"/>
            </a:pPr>
            <a:r>
              <a:rPr lang="ru-RU" altLang="en-US"/>
              <a:t>Non-renewable sources are oil, natural gas, and coal. They are looking for a replacement, because they may run out. Their use is also associated with carbon dioxide emissions, the greenhouse effect and global warming.</a:t>
            </a: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 name="Заголовок 4"/>
          <p:cNvSpPr>
            <a:spLocks noGrp="1"/>
          </p:cNvSpPr>
          <p:nvPr>
            <p:ph type="title"/>
          </p:nvPr>
        </p:nvSpPr>
        <p:spPr/>
        <p:txBody>
          <a:bodyPr/>
          <a:lstStyle/>
          <a:p>
            <a:endParaRPr lang="ru-RU" altLang="en-US"/>
          </a:p>
        </p:txBody>
      </p:sp>
      <p:sp>
        <p:nvSpPr>
          <p:cNvPr id="6" name="Замещающее содержимое 5"/>
          <p:cNvSpPr>
            <a:spLocks noGrp="1"/>
          </p:cNvSpPr>
          <p:nvPr>
            <p:ph idx="1"/>
          </p:nvPr>
        </p:nvSpPr>
        <p:spPr/>
        <p:txBody>
          <a:bodyPr/>
          <a:lstStyle/>
          <a:p>
            <a:pPr marL="0" indent="0" algn="ctr">
              <a:buNone/>
            </a:pPr>
            <a:endParaRPr lang="ru-RU" altLang="en-US">
              <a:solidFill>
                <a:schemeClr val="tx1"/>
              </a:solidFill>
              <a:effectLst>
                <a:outerShdw blurRad="38100" dist="19050" dir="2700000" algn="tl" rotWithShape="0">
                  <a:schemeClr val="dk1">
                    <a:alpha val="40000"/>
                  </a:schemeClr>
                </a:outerShdw>
              </a:effectLst>
            </a:endParaRPr>
          </a:p>
          <a:p>
            <a:pPr marL="0" indent="0" algn="ctr">
              <a:buNone/>
            </a:pPr>
            <a:endParaRPr lang="ru-RU" altLang="en-US">
              <a:solidFill>
                <a:schemeClr val="tx1"/>
              </a:solidFill>
              <a:effectLst>
                <a:outerShdw blurRad="38100" dist="19050" dir="2700000" algn="tl" rotWithShape="0">
                  <a:schemeClr val="dk1">
                    <a:alpha val="40000"/>
                  </a:schemeClr>
                </a:outerShdw>
              </a:effectLst>
            </a:endParaRPr>
          </a:p>
          <a:p>
            <a:pPr marL="0" indent="0" algn="ctr">
              <a:buNone/>
            </a:pPr>
            <a:endParaRPr lang="ru-RU" altLang="en-US">
              <a:solidFill>
                <a:schemeClr val="tx1"/>
              </a:solidFill>
              <a:effectLst>
                <a:outerShdw blurRad="38100" dist="19050" dir="2700000" algn="tl" rotWithShape="0">
                  <a:schemeClr val="dk1">
                    <a:alpha val="40000"/>
                  </a:schemeClr>
                </a:outerShdw>
              </a:effectLst>
            </a:endParaRPr>
          </a:p>
          <a:p>
            <a:pPr marL="0" indent="0" algn="ctr">
              <a:buNone/>
            </a:pPr>
            <a:r>
              <a:rPr lang="ru-RU" altLang="en-US" sz="4800">
                <a:solidFill>
                  <a:schemeClr val="tx1"/>
                </a:solidFill>
                <a:effectLst>
                  <a:outerShdw blurRad="38100" dist="19050" dir="2700000" algn="tl" rotWithShape="0">
                    <a:schemeClr val="dk1">
                      <a:alpha val="40000"/>
                    </a:schemeClr>
                  </a:outerShdw>
                </a:effectLst>
              </a:rPr>
              <a:t>Alternative energy sources</a:t>
            </a:r>
            <a:endParaRPr lang="ru-RU" altLang="en-US" sz="4800">
              <a:solidFill>
                <a:schemeClr val="tx1"/>
              </a:solidFill>
              <a:effectLst>
                <a:outerShdw blurRad="38100" dist="19050" dir="2700000" algn="tl" rotWithShape="0">
                  <a:schemeClr val="dk1">
                    <a:alpha val="40000"/>
                  </a:schemeClr>
                </a:outerShdw>
              </a:effectLst>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ltLang="en-US"/>
              <a:t>1. Solar energy</a:t>
            </a:r>
          </a:p>
        </p:txBody>
      </p:sp>
      <p:pic>
        <p:nvPicPr>
          <p:cNvPr id="5" name="Замещающее содержимое 4" descr="2"/>
          <p:cNvPicPr>
            <a:picLocks noChangeAspect="1"/>
          </p:cNvPicPr>
          <p:nvPr>
            <p:ph idx="1"/>
          </p:nvPr>
        </p:nvPicPr>
        <p:blipFill>
          <a:blip r:embed="rId2"/>
          <a:stretch>
            <a:fillRect/>
          </a:stretch>
        </p:blipFill>
        <p:spPr>
          <a:xfrm>
            <a:off x="5183505" y="1909445"/>
            <a:ext cx="6172200" cy="3028950"/>
          </a:xfrm>
          <a:prstGeom prst="rect">
            <a:avLst/>
          </a:prstGeom>
        </p:spPr>
      </p:pic>
      <p:sp>
        <p:nvSpPr>
          <p:cNvPr id="4" name="Замещающий текст 3"/>
          <p:cNvSpPr>
            <a:spLocks noGrp="1"/>
          </p:cNvSpPr>
          <p:nvPr>
            <p:ph type="body" sz="half" idx="2"/>
          </p:nvPr>
        </p:nvSpPr>
        <p:spPr/>
        <p:txBody>
          <a:bodyPr/>
          <a:lstStyle/>
          <a:p>
            <a:r>
              <a:rPr lang="ru-RU" altLang="en-US"/>
              <a:t>One of the most powerful types of alternative energy sources. Most often, it is converted to electricity by solar panels. The entire planet will have enough energy for a whole year, which the sun sends to the Earth in a day. However, the annual electricity generation from solar power plants does not exceed 2% of the total volume.</a:t>
            </a: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ltLang="en-US"/>
              <a:t>2. Wind energy</a:t>
            </a:r>
          </a:p>
        </p:txBody>
      </p:sp>
      <p:pic>
        <p:nvPicPr>
          <p:cNvPr id="5" name="Замещающее содержимое 4" descr="3"/>
          <p:cNvPicPr>
            <a:picLocks noChangeAspect="1"/>
          </p:cNvPicPr>
          <p:nvPr>
            <p:ph idx="1"/>
          </p:nvPr>
        </p:nvPicPr>
        <p:blipFill>
          <a:blip r:embed="rId2"/>
          <a:stretch>
            <a:fillRect/>
          </a:stretch>
        </p:blipFill>
        <p:spPr>
          <a:xfrm>
            <a:off x="5183505" y="1909445"/>
            <a:ext cx="6172200" cy="3028950"/>
          </a:xfrm>
          <a:prstGeom prst="rect">
            <a:avLst/>
          </a:prstGeom>
        </p:spPr>
      </p:pic>
      <p:sp>
        <p:nvSpPr>
          <p:cNvPr id="4" name="Замещающий текст 3"/>
          <p:cNvSpPr>
            <a:spLocks noGrp="1"/>
          </p:cNvSpPr>
          <p:nvPr>
            <p:ph type="body" sz="half" idx="2"/>
          </p:nvPr>
        </p:nvSpPr>
        <p:spPr/>
        <p:txBody>
          <a:bodyPr/>
          <a:lstStyle/>
          <a:p>
            <a:r>
              <a:rPr lang="ru-RU" altLang="en-US"/>
              <a:t>Wind energy reserves are 100 times more than the energy reserves of all rivers on the planet. Wind farms help convert wind into electrical, thermal, and mechanical energy. The main equipment is wind generators (for generating electricity) and windmills (for mechanical energy).</a:t>
            </a:r>
          </a:p>
          <a:p>
            <a:endParaRPr lang="ru-RU" altLang="en-US"/>
          </a:p>
          <a:p>
            <a:r>
              <a:rPr lang="ru-RU" altLang="en-US"/>
              <a:t>This type of renewable energy is well developed-especially in Denmark, Portugal, Spain, Ireland and Germany. By the beginning of 2016, the capacity of all wind generators had surpassed the total installed capacity of nuclear power.</a:t>
            </a: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 name="Заголовок 4"/>
          <p:cNvSpPr>
            <a:spLocks noGrp="1"/>
          </p:cNvSpPr>
          <p:nvPr>
            <p:ph type="title"/>
          </p:nvPr>
        </p:nvSpPr>
        <p:spPr/>
        <p:txBody>
          <a:bodyPr/>
          <a:lstStyle/>
          <a:p>
            <a:endParaRPr lang="ru-RU" altLang="en-US"/>
          </a:p>
        </p:txBody>
      </p:sp>
      <p:sp>
        <p:nvSpPr>
          <p:cNvPr id="6" name="Замещающее содержимое 5"/>
          <p:cNvSpPr>
            <a:spLocks noGrp="1"/>
          </p:cNvSpPr>
          <p:nvPr>
            <p:ph idx="1"/>
          </p:nvPr>
        </p:nvSpPr>
        <p:spPr/>
        <p:txBody>
          <a:bodyPr>
            <a:scene3d>
              <a:camera prst="orthographicFront"/>
              <a:lightRig rig="threePt" dir="t"/>
            </a:scene3d>
          </a:bodyPr>
          <a:lstStyle/>
          <a:p>
            <a:pPr marL="0" indent="0" algn="ctr">
              <a:buNone/>
            </a:pPr>
            <a:endParaRPr lang="en-US" altLang="en-US">
              <a:solidFill>
                <a:schemeClr val="tx1"/>
              </a:solidFill>
              <a:effectLst>
                <a:outerShdw blurRad="38100" dist="19050" dir="2700000" algn="tl" rotWithShape="0">
                  <a:schemeClr val="dk1">
                    <a:alpha val="40000"/>
                  </a:schemeClr>
                </a:outerShdw>
              </a:effectLst>
            </a:endParaRPr>
          </a:p>
          <a:p>
            <a:pPr marL="0" indent="0" algn="ctr">
              <a:buNone/>
            </a:pPr>
            <a:endParaRPr lang="en-US" altLang="en-US">
              <a:solidFill>
                <a:schemeClr val="tx1"/>
              </a:solidFill>
              <a:effectLst>
                <a:outerShdw blurRad="38100" dist="19050" dir="2700000" algn="tl" rotWithShape="0">
                  <a:schemeClr val="dk1">
                    <a:alpha val="40000"/>
                  </a:schemeClr>
                </a:outerShdw>
              </a:effectLst>
            </a:endParaRPr>
          </a:p>
          <a:p>
            <a:pPr marL="0" indent="0" algn="ctr">
              <a:buNone/>
            </a:pPr>
            <a:endParaRPr lang="en-US" altLang="en-US">
              <a:solidFill>
                <a:schemeClr val="tx1"/>
              </a:solidFill>
              <a:effectLst>
                <a:outerShdw blurRad="38100" dist="19050" dir="2700000" algn="tl" rotWithShape="0">
                  <a:schemeClr val="dk1">
                    <a:alpha val="40000"/>
                  </a:schemeClr>
                </a:outerShdw>
              </a:effectLst>
            </a:endParaRPr>
          </a:p>
          <a:p>
            <a:pPr marL="0" indent="0" algn="ctr">
              <a:buNone/>
            </a:pPr>
            <a:r>
              <a:rPr lang="en-US" altLang="en-US" sz="4000">
                <a:solidFill>
                  <a:schemeClr val="tx1"/>
                </a:solidFill>
                <a:effectLst>
                  <a:outerShdw blurRad="38100" dist="19050" dir="2700000" algn="tl" rotWithShape="0">
                    <a:schemeClr val="dk1">
                      <a:alpha val="40000"/>
                    </a:schemeClr>
                  </a:outerShdw>
                </a:effectLst>
              </a:rPr>
              <a:t>T</a:t>
            </a:r>
            <a:r>
              <a:rPr lang="ru-RU" altLang="en-US" sz="4000">
                <a:solidFill>
                  <a:schemeClr val="tx1"/>
                </a:solidFill>
                <a:effectLst>
                  <a:outerShdw blurRad="38100" dist="19050" dir="2700000" algn="tl" rotWithShape="0">
                    <a:schemeClr val="dk1">
                      <a:alpha val="40000"/>
                    </a:schemeClr>
                  </a:outerShdw>
                </a:effectLst>
              </a:rPr>
              <a:t>hank you for your attention</a:t>
            </a:r>
            <a:r>
              <a:rPr lang="en-US" altLang="ru-RU" sz="4000">
                <a:solidFill>
                  <a:schemeClr val="tx1"/>
                </a:solidFill>
                <a:effectLst>
                  <a:outerShdw blurRad="38100" dist="19050" dir="2700000" algn="tl" rotWithShape="0">
                    <a:schemeClr val="dk1">
                      <a:alpha val="40000"/>
                    </a:schemeClr>
                  </a:outerShdw>
                </a:effectLst>
              </a:rPr>
              <a:t>!!!</a:t>
            </a:r>
            <a:endParaRPr lang="en-US" altLang="ru-RU" sz="4000">
              <a:solidFill>
                <a:schemeClr val="tx1"/>
              </a:solidFill>
              <a:effectLst>
                <a:outerShdw blurRad="38100" dist="19050" dir="2700000" algn="tl" rotWithShape="0">
                  <a:schemeClr val="dk1">
                    <a:alpha val="40000"/>
                  </a:schemeClr>
                </a:outerShdw>
              </a:effectLst>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ltLang="en-US"/>
              <a:t>3. Hydro energy</a:t>
            </a:r>
          </a:p>
        </p:txBody>
      </p:sp>
      <p:pic>
        <p:nvPicPr>
          <p:cNvPr id="5" name="Замещающее содержимое 4" descr="3"/>
          <p:cNvPicPr>
            <a:picLocks noChangeAspect="1"/>
          </p:cNvPicPr>
          <p:nvPr>
            <p:ph idx="1"/>
          </p:nvPr>
        </p:nvPicPr>
        <p:blipFill>
          <a:blip r:embed="rId2"/>
          <a:stretch>
            <a:fillRect/>
          </a:stretch>
        </p:blipFill>
        <p:spPr>
          <a:xfrm>
            <a:off x="5183505" y="1905635"/>
            <a:ext cx="6172200" cy="3036570"/>
          </a:xfrm>
          <a:prstGeom prst="rect">
            <a:avLst/>
          </a:prstGeom>
        </p:spPr>
      </p:pic>
      <p:sp>
        <p:nvSpPr>
          <p:cNvPr id="4" name="Замещающий текст 3"/>
          <p:cNvSpPr>
            <a:spLocks noGrp="1"/>
          </p:cNvSpPr>
          <p:nvPr>
            <p:ph type="body" sz="half" idx="2"/>
          </p:nvPr>
        </p:nvSpPr>
        <p:spPr/>
        <p:txBody>
          <a:bodyPr/>
          <a:lstStyle/>
          <a:p>
            <a:r>
              <a:rPr lang="ru-RU" altLang="en-US"/>
              <a:t>To convert the movement of water into electricity, hydroelectric power stations (HPPs) with dams and reservoirs are needed. They are placed on rivers with a strong flow, which do not dry up. Dams are built in order to achieve a certain water pressure – it forces the blades of a hydro turbine to move, and it drives electric generators.</a:t>
            </a:r>
          </a:p>
          <a:p>
            <a:endParaRPr lang="ru-RU" altLang="en-US"/>
          </a:p>
          <a:p>
            <a:r>
              <a:rPr lang="ru-RU" altLang="en-US"/>
              <a:t>It is more expensive and more difficult to build hydroelectric power stations than conventional power plants, but the price of electricity (at Russian HPPs) is twice as low. Turbines can operate in different power modes and control electricity generation.</a:t>
            </a:r>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840105" y="229235"/>
            <a:ext cx="3932555" cy="837565"/>
          </a:xfrm>
        </p:spPr>
        <p:txBody>
          <a:bodyPr/>
          <a:lstStyle/>
          <a:p>
            <a:r>
              <a:rPr lang="ru-RU" altLang="en-US"/>
              <a:t>4. Wave energy</a:t>
            </a:r>
          </a:p>
        </p:txBody>
      </p:sp>
      <p:pic>
        <p:nvPicPr>
          <p:cNvPr id="5" name="Замещающее содержимое 4" descr="4"/>
          <p:cNvPicPr>
            <a:picLocks noChangeAspect="1"/>
          </p:cNvPicPr>
          <p:nvPr>
            <p:ph idx="1"/>
          </p:nvPr>
        </p:nvPicPr>
        <p:blipFill>
          <a:blip r:embed="rId2"/>
          <a:stretch>
            <a:fillRect/>
          </a:stretch>
        </p:blipFill>
        <p:spPr>
          <a:xfrm>
            <a:off x="5183505" y="1909445"/>
            <a:ext cx="6172200" cy="3028950"/>
          </a:xfrm>
          <a:prstGeom prst="rect">
            <a:avLst/>
          </a:prstGeom>
        </p:spPr>
      </p:pic>
      <p:sp>
        <p:nvSpPr>
          <p:cNvPr id="4" name="Замещающий текст 3"/>
          <p:cNvSpPr>
            <a:spLocks noGrp="1"/>
          </p:cNvSpPr>
          <p:nvPr>
            <p:ph type="body" sz="half" idx="2"/>
          </p:nvPr>
        </p:nvSpPr>
        <p:spPr>
          <a:xfrm>
            <a:off x="840317" y="1417955"/>
            <a:ext cx="3932767" cy="3811588"/>
          </a:xfrm>
        </p:spPr>
        <p:txBody>
          <a:bodyPr/>
          <a:lstStyle/>
          <a:p>
            <a:r>
              <a:rPr lang="ru-RU" altLang="en-US"/>
              <a:t>There are many ways to generate electricity from waves, but only three work effectively. They differ in the type of installations on water. These are chambers, the lower part of which is submerged in water, floats or installations with an artificial Atoll.</a:t>
            </a:r>
          </a:p>
          <a:p>
            <a:endParaRPr lang="ru-RU" altLang="en-US"/>
          </a:p>
          <a:p>
            <a:r>
              <a:rPr lang="ru-RU" altLang="en-US"/>
              <a:t>Such wave power plants transmit the kinetic energy of sea or ocean waves via cable to land, where it is converted into electricity at special stations.</a:t>
            </a:r>
          </a:p>
          <a:p>
            <a:endParaRPr lang="ru-RU" altLang="en-US"/>
          </a:p>
          <a:p>
            <a:r>
              <a:rPr lang="ru-RU" altLang="en-US"/>
              <a:t>This type is used little – 1% of all electricity production in the world. The systems are also expensive and require convenient access to water, which is not available in every country.</a:t>
            </a:r>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ltLang="en-US"/>
              <a:t>5. The energy of the tides</a:t>
            </a:r>
          </a:p>
        </p:txBody>
      </p:sp>
      <p:pic>
        <p:nvPicPr>
          <p:cNvPr id="5" name="Замещающее содержимое 4" descr="5"/>
          <p:cNvPicPr>
            <a:picLocks noChangeAspect="1"/>
          </p:cNvPicPr>
          <p:nvPr>
            <p:ph idx="1"/>
          </p:nvPr>
        </p:nvPicPr>
        <p:blipFill>
          <a:blip r:embed="rId2"/>
          <a:stretch>
            <a:fillRect/>
          </a:stretch>
        </p:blipFill>
        <p:spPr>
          <a:xfrm>
            <a:off x="5183505" y="1909445"/>
            <a:ext cx="6172200" cy="3028950"/>
          </a:xfrm>
          <a:prstGeom prst="rect">
            <a:avLst/>
          </a:prstGeom>
        </p:spPr>
      </p:pic>
      <p:sp>
        <p:nvSpPr>
          <p:cNvPr id="4" name="Замещающий текст 3"/>
          <p:cNvSpPr>
            <a:spLocks noGrp="1"/>
          </p:cNvSpPr>
          <p:nvPr>
            <p:ph type="body" sz="half" idx="2"/>
          </p:nvPr>
        </p:nvSpPr>
        <p:spPr/>
        <p:txBody>
          <a:bodyPr/>
          <a:lstStyle/>
          <a:p>
            <a:r>
              <a:rPr lang="ru-RU" altLang="en-US"/>
              <a:t>This energy is taken from the natural rise and fall of the water level. Power plants are installed only along the coast, and the water drop should be at least 5 meters. Tidal stations, dams, and turbines are being built to generate electricity.</a:t>
            </a:r>
          </a:p>
          <a:p>
            <a:endParaRPr lang="ru-RU" altLang="en-US"/>
          </a:p>
          <a:p>
            <a:r>
              <a:rPr lang="ru-RU" altLang="en-US"/>
              <a:t>The tides are well understood, so this source is more predictable relative to others. But technology adoption has been slow and their share in global production is small. In addition, tidal cycles do not always correspond to the norm of electricity consumption.</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Широкоэкранный</PresentationFormat>
  <Paragraphs>45</Paragraphs>
  <Slides>19</Slides>
  <Notes>0</Notes>
  <HiddenSlides>0</HiddenSlides>
  <MMClips>0</MMClips>
  <ScaleCrop>0</ScaleCrop>
  <HeadingPairs>
    <vt:vector baseType="variant" size="4">
      <vt:variant>
        <vt:lpstr>Theme</vt:lpstr>
      </vt:variant>
      <vt:variant>
        <vt:i4>1</vt:i4>
      </vt:variant>
      <vt:variant>
        <vt:lpstr>Slide Titles</vt:lpstr>
      </vt:variant>
      <vt:variant>
        <vt:i4>19</vt:i4>
      </vt:variant>
    </vt:vector>
  </HeadingPairs>
  <TitlesOfParts>
    <vt:vector baseType="lpstr" size="20">
      <vt:lpstr>Blue Waves</vt:lpstr>
      <vt:lpstr>Alternative energy sources</vt:lpstr>
      <vt:lpstr>What is alternative energy?</vt:lpstr>
      <vt:lpstr>Slide 3</vt:lpstr>
      <vt:lpstr>1. Solar energy</vt:lpstr>
      <vt:lpstr>2. Wind energy</vt:lpstr>
      <vt:lpstr>Slide 6</vt:lpstr>
      <vt:lpstr>3. Hydro energy</vt:lpstr>
      <vt:lpstr>4. Wave energy</vt:lpstr>
      <vt:lpstr>5. The energy of the tides</vt:lpstr>
      <vt:lpstr>Slide 10</vt:lpstr>
      <vt:lpstr>Slide 11</vt:lpstr>
      <vt:lpstr>Slide 12</vt:lpstr>
      <vt:lpstr>Slide 13</vt:lpstr>
      <vt:lpstr>Slide 14</vt:lpstr>
      <vt:lpstr>Slide 15</vt:lpstr>
      <vt:lpstr>Slide 16</vt:lpstr>
      <vt:lpstr>Slide 17</vt:lpstr>
      <vt:lpstr>Slide 18</vt:lpstr>
      <vt:lpstr>Slide 19</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Alternative energy sources</dc:title>
  <dc:creator>lenovo</dc:creator>
  <cp:lastModifiedBy>lenovo</cp:lastModifiedBy>
  <cp:revision>1</cp:revision>
  <dcterms:created xsi:type="dcterms:W3CDTF">2020-03-27T00:05:29Z</dcterms:created>
  <dcterms:modified xsi:type="dcterms:W3CDTF">2020-03-27T00:12:13Z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1049-11.2.0.8970</vt:lpwstr>
  </property>
</Properties>
</file>