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10.04.2020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10.04.2020</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ru.wikipedia.org/wiki/&#1052;&#1077;&#1085;&#1076;&#1077;&#1083;&#1077;&#1077;&#1074;,_&#1044;&#1084;&#1080;&#1090;&#1088;&#1080;&#1081;_&#1048;&#1074;&#1072;&#1085;&#1086;&#1074;&#1080;&#1095;"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57224" y="1428736"/>
            <a:ext cx="7772400" cy="1470025"/>
          </a:xfrm>
        </p:spPr>
        <p:txBody>
          <a:bodyPr>
            <a:normAutofit fontScale="90000"/>
          </a:bodyPr>
          <a:lstStyle/>
          <a:p>
            <a:r>
              <a:rPr lang="ru-RU" dirty="0" smtClean="0">
                <a:latin typeface="Times New Roman" pitchFamily="18" charset="0"/>
                <a:cs typeface="Times New Roman" pitchFamily="18" charset="0"/>
              </a:rPr>
              <a:t>ФГБОУ ВО КГЭУ</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кафедра</a:t>
            </a:r>
            <a:r>
              <a:rPr lang="en-US"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Иностранный язык</a:t>
            </a:r>
            <a:r>
              <a:rPr lang="en-US"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Подзаголовок 2"/>
          <p:cNvSpPr>
            <a:spLocks noGrp="1"/>
          </p:cNvSpPr>
          <p:nvPr>
            <p:ph type="subTitle" idx="1"/>
          </p:nvPr>
        </p:nvSpPr>
        <p:spPr>
          <a:xfrm>
            <a:off x="1285852" y="2500306"/>
            <a:ext cx="6400800" cy="1752600"/>
          </a:xfrm>
        </p:spPr>
        <p:txBody>
          <a:bodyPr/>
          <a:lstStyle/>
          <a:p>
            <a:r>
              <a:rPr lang="ru-RU" dirty="0" smtClean="0">
                <a:latin typeface="Times New Roman" pitchFamily="18" charset="0"/>
                <a:cs typeface="Times New Roman" pitchFamily="18" charset="0"/>
              </a:rPr>
              <a:t>Презентация по дисциплине</a:t>
            </a:r>
            <a:r>
              <a:rPr lang="en-US" dirty="0" smtClean="0">
                <a:latin typeface="Times New Roman" pitchFamily="18" charset="0"/>
                <a:cs typeface="Times New Roman" pitchFamily="18" charset="0"/>
              </a:rPr>
              <a:t>:”</a:t>
            </a:r>
            <a:r>
              <a:rPr lang="ru-RU" dirty="0" smtClean="0">
                <a:latin typeface="Times New Roman" pitchFamily="18" charset="0"/>
                <a:cs typeface="Times New Roman" pitchFamily="18" charset="0"/>
              </a:rPr>
              <a:t>Немецкий язык</a:t>
            </a:r>
            <a:r>
              <a:rPr lang="en-US" dirty="0" smtClean="0">
                <a:latin typeface="Times New Roman" pitchFamily="18" charset="0"/>
                <a:cs typeface="Times New Roman" pitchFamily="18" charset="0"/>
              </a:rPr>
              <a:t>”</a:t>
            </a:r>
            <a:endParaRPr lang="ru-RU" dirty="0"/>
          </a:p>
        </p:txBody>
      </p:sp>
      <p:sp>
        <p:nvSpPr>
          <p:cNvPr id="4" name="TextBox 3"/>
          <p:cNvSpPr txBox="1"/>
          <p:nvPr/>
        </p:nvSpPr>
        <p:spPr>
          <a:xfrm>
            <a:off x="6000760" y="4429132"/>
            <a:ext cx="2786082" cy="1477328"/>
          </a:xfrm>
          <a:prstGeom prst="rect">
            <a:avLst/>
          </a:prstGeom>
          <a:noFill/>
        </p:spPr>
        <p:txBody>
          <a:bodyPr wrap="square" rtlCol="0">
            <a:spAutoFit/>
          </a:bodyPr>
          <a:lstStyle/>
          <a:p>
            <a:r>
              <a:rPr lang="ru-RU" dirty="0" smtClean="0"/>
              <a:t>Выполнил </a:t>
            </a:r>
            <a:r>
              <a:rPr lang="ru-RU" dirty="0" err="1" smtClean="0"/>
              <a:t>студент:Хасанов</a:t>
            </a:r>
            <a:r>
              <a:rPr lang="ru-RU" dirty="0" smtClean="0"/>
              <a:t> Р.А.</a:t>
            </a:r>
          </a:p>
          <a:p>
            <a:r>
              <a:rPr lang="ru-RU" dirty="0" smtClean="0"/>
              <a:t>Гр. ЭЭ-10-19.</a:t>
            </a:r>
          </a:p>
          <a:p>
            <a:r>
              <a:rPr lang="ru-RU" dirty="0" smtClean="0"/>
              <a:t>Проверила </a:t>
            </a:r>
            <a:r>
              <a:rPr lang="ru-RU" dirty="0" err="1" smtClean="0"/>
              <a:t>доцент:Максимова</a:t>
            </a:r>
            <a:r>
              <a:rPr lang="ru-RU" dirty="0" smtClean="0"/>
              <a:t> А.Б.</a:t>
            </a:r>
            <a:endParaRPr lang="ru-RU" dirty="0"/>
          </a:p>
        </p:txBody>
      </p:sp>
      <p:sp>
        <p:nvSpPr>
          <p:cNvPr id="5" name="TextBox 4"/>
          <p:cNvSpPr txBox="1"/>
          <p:nvPr/>
        </p:nvSpPr>
        <p:spPr>
          <a:xfrm>
            <a:off x="2928926" y="6286520"/>
            <a:ext cx="2428892" cy="369332"/>
          </a:xfrm>
          <a:prstGeom prst="rect">
            <a:avLst/>
          </a:prstGeom>
          <a:noFill/>
        </p:spPr>
        <p:txBody>
          <a:bodyPr wrap="square" rtlCol="0">
            <a:spAutoFit/>
          </a:bodyPr>
          <a:lstStyle/>
          <a:p>
            <a:pPr algn="ctr"/>
            <a:r>
              <a:rPr lang="ru-RU" smtClean="0"/>
              <a:t>Казань </a:t>
            </a:r>
            <a:r>
              <a:rPr lang="ru-RU" smtClean="0"/>
              <a:t>2020</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285728"/>
            <a:ext cx="5486400" cy="566738"/>
          </a:xfrm>
        </p:spPr>
        <p:txBody>
          <a:bodyPr>
            <a:normAutofit/>
          </a:bodyPr>
          <a:lstStyle/>
          <a:p>
            <a:pPr algn="ctr"/>
            <a:r>
              <a:rPr lang="en-US" sz="2800" dirty="0" smtClean="0">
                <a:latin typeface="Times New Roman" pitchFamily="18" charset="0"/>
                <a:cs typeface="Times New Roman" pitchFamily="18" charset="0"/>
              </a:rPr>
              <a:t>Dmitri </a:t>
            </a:r>
            <a:r>
              <a:rPr lang="en-US" sz="2800" dirty="0" err="1" smtClean="0">
                <a:latin typeface="Times New Roman" pitchFamily="18" charset="0"/>
                <a:cs typeface="Times New Roman" pitchFamily="18" charset="0"/>
              </a:rPr>
              <a:t>Iwanowitsch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Mendelejew</a:t>
            </a:r>
            <a:endParaRPr lang="ru-RU" sz="2800" dirty="0"/>
          </a:p>
        </p:txBody>
      </p:sp>
      <p:pic>
        <p:nvPicPr>
          <p:cNvPr id="5" name="Рисунок 4" descr="s1200.jpg"/>
          <p:cNvPicPr>
            <a:picLocks noGrp="1" noChangeAspect="1"/>
          </p:cNvPicPr>
          <p:nvPr>
            <p:ph type="pic" idx="1"/>
          </p:nvPr>
        </p:nvPicPr>
        <p:blipFill>
          <a:blip r:embed="rId2"/>
          <a:srcRect t="25612" b="25612"/>
          <a:stretch>
            <a:fillRect/>
          </a:stretch>
        </p:blip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785794"/>
            <a:ext cx="8072494" cy="4401205"/>
          </a:xfrm>
          <a:prstGeom prst="rect">
            <a:avLst/>
          </a:prstGeom>
          <a:noFill/>
        </p:spPr>
        <p:txBody>
          <a:bodyPr wrap="square" rtlCol="0">
            <a:spAutoFit/>
          </a:bodyPr>
          <a:lstStyle/>
          <a:p>
            <a:r>
              <a:rPr lang="en-US" sz="2800" dirty="0" smtClean="0">
                <a:latin typeface="Times New Roman" pitchFamily="18" charset="0"/>
                <a:cs typeface="Times New Roman" pitchFamily="18" charset="0"/>
              </a:rPr>
              <a:t>Dmitri </a:t>
            </a:r>
            <a:r>
              <a:rPr lang="en-US" sz="2800" dirty="0" err="1" smtClean="0">
                <a:latin typeface="Times New Roman" pitchFamily="18" charset="0"/>
                <a:cs typeface="Times New Roman" pitchFamily="18" charset="0"/>
              </a:rPr>
              <a:t>Iwanowitsch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Mendelejew</a:t>
            </a:r>
            <a:r>
              <a:rPr lang="ru-RU"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Januar</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1834, </a:t>
            </a:r>
            <a:r>
              <a:rPr lang="en-US" sz="2800" dirty="0" err="1" smtClean="0">
                <a:latin typeface="Times New Roman" pitchFamily="18" charset="0"/>
                <a:cs typeface="Times New Roman" pitchFamily="18" charset="0"/>
              </a:rPr>
              <a:t>Tobolsk</a:t>
            </a:r>
            <a:r>
              <a:rPr lang="en-US" sz="2800" dirty="0" smtClean="0">
                <a:latin typeface="Times New Roman" pitchFamily="18" charset="0"/>
                <a:cs typeface="Times New Roman" pitchFamily="18" charset="0"/>
              </a:rPr>
              <a:t> — 20. </a:t>
            </a:r>
            <a:r>
              <a:rPr lang="en-US" sz="2800" dirty="0" err="1" smtClean="0">
                <a:latin typeface="Times New Roman" pitchFamily="18" charset="0"/>
                <a:cs typeface="Times New Roman" pitchFamily="18" charset="0"/>
              </a:rPr>
              <a:t>Januar</a:t>
            </a:r>
            <a:r>
              <a:rPr lang="en-US" sz="2800" dirty="0" smtClean="0">
                <a:latin typeface="Times New Roman" pitchFamily="18" charset="0"/>
                <a:cs typeface="Times New Roman" pitchFamily="18" charset="0"/>
              </a:rPr>
              <a:t> 1907, St. Petersburg) — </a:t>
            </a:r>
            <a:r>
              <a:rPr lang="en-US" sz="2800" dirty="0" err="1" smtClean="0">
                <a:latin typeface="Times New Roman" pitchFamily="18" charset="0"/>
                <a:cs typeface="Times New Roman" pitchFamily="18" charset="0"/>
              </a:rPr>
              <a:t>russischer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Wissenschaftler-Enzyklopädie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Chemiker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Physiker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Physiker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metrologe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ökonom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Technologe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Geologe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Meteorologe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ölmann</a:t>
            </a:r>
            <a:r>
              <a:rPr lang="en-US" sz="2800" dirty="0" smtClean="0">
                <a:latin typeface="Times New Roman" pitchFamily="18" charset="0"/>
                <a:cs typeface="Times New Roman" pitchFamily="18" charset="0"/>
              </a:rPr>
              <a:t>, Lehrer, Lehrer, </a:t>
            </a:r>
            <a:r>
              <a:rPr lang="en-US" sz="2800" dirty="0" err="1" smtClean="0">
                <a:latin typeface="Times New Roman" pitchFamily="18" charset="0"/>
                <a:cs typeface="Times New Roman" pitchFamily="18" charset="0"/>
              </a:rPr>
              <a:t>luftflotter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Instrumentenbauer</a:t>
            </a:r>
            <a:r>
              <a:rPr lang="en-US" sz="2800" dirty="0" smtClean="0">
                <a:latin typeface="Times New Roman" pitchFamily="18" charset="0"/>
                <a:cs typeface="Times New Roman" pitchFamily="18" charset="0"/>
              </a:rPr>
              <a:t>. Professor </a:t>
            </a:r>
            <a:r>
              <a:rPr lang="en-US" sz="2800" dirty="0" err="1" smtClean="0">
                <a:latin typeface="Times New Roman" pitchFamily="18" charset="0"/>
                <a:cs typeface="Times New Roman" pitchFamily="18" charset="0"/>
              </a:rPr>
              <a:t>der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kaiserlichen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Universität</a:t>
            </a:r>
            <a:r>
              <a:rPr lang="en-US" sz="2800" dirty="0" smtClean="0">
                <a:latin typeface="Times New Roman" pitchFamily="18" charset="0"/>
                <a:cs typeface="Times New Roman" pitchFamily="18" charset="0"/>
              </a:rPr>
              <a:t> St. Petersburg; </a:t>
            </a:r>
            <a:r>
              <a:rPr lang="en-US" sz="2800" dirty="0" err="1" smtClean="0">
                <a:latin typeface="Times New Roman" pitchFamily="18" charset="0"/>
                <a:cs typeface="Times New Roman" pitchFamily="18" charset="0"/>
              </a:rPr>
              <a:t>korrespondierendes</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Mitglied</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nach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Kategorie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physisch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Kaiserlichen</a:t>
            </a:r>
            <a:r>
              <a:rPr lang="en-US" sz="2800" dirty="0" smtClean="0">
                <a:latin typeface="Times New Roman" pitchFamily="18" charset="0"/>
                <a:cs typeface="Times New Roman" pitchFamily="18" charset="0"/>
              </a:rPr>
              <a:t> Sankt-</a:t>
            </a:r>
            <a:r>
              <a:rPr lang="en-US" sz="2800" dirty="0" err="1" smtClean="0">
                <a:latin typeface="Times New Roman" pitchFamily="18" charset="0"/>
                <a:cs typeface="Times New Roman" pitchFamily="18" charset="0"/>
              </a:rPr>
              <a:t>Petersburger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Akademie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Wissenschaften</a:t>
            </a:r>
            <a:r>
              <a:rPr lang="en-US"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
        <p:nvSpPr>
          <p:cNvPr id="3" name="Прямоугольник 2"/>
          <p:cNvSpPr/>
          <p:nvPr/>
        </p:nvSpPr>
        <p:spPr>
          <a:xfrm>
            <a:off x="2924754" y="3244334"/>
            <a:ext cx="3294492" cy="369332"/>
          </a:xfrm>
          <a:prstGeom prst="rect">
            <a:avLst/>
          </a:prstGeom>
        </p:spPr>
        <p:txBody>
          <a:bodyPr wrap="none">
            <a:spAutoFit/>
          </a:bodyPr>
          <a:lstStyle/>
          <a:p>
            <a:r>
              <a:rPr lang="en-US" dirty="0" smtClean="0">
                <a:latin typeface="Times New Roman" pitchFamily="18" charset="0"/>
                <a:cs typeface="Times New Roman" pitchFamily="18" charset="0"/>
              </a:rPr>
              <a:t>Dmitri </a:t>
            </a:r>
            <a:r>
              <a:rPr lang="en-US" dirty="0" err="1" smtClean="0">
                <a:latin typeface="Times New Roman" pitchFamily="18" charset="0"/>
                <a:cs typeface="Times New Roman" pitchFamily="18" charset="0"/>
              </a:rPr>
              <a:t>Iwanowitsch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Mendelejew</a:t>
            </a:r>
            <a:r>
              <a:rPr lang="ru-RU" dirty="0" smtClean="0">
                <a:latin typeface="Times New Roman" pitchFamily="18" charset="0"/>
                <a:cs typeface="Times New Roman" pitchFamily="18" charset="0"/>
              </a:rPr>
              <a:t>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0034" y="857232"/>
            <a:ext cx="7500990" cy="3046988"/>
          </a:xfrm>
          <a:prstGeom prst="rect">
            <a:avLst/>
          </a:prstGeom>
          <a:noFill/>
        </p:spPr>
        <p:txBody>
          <a:bodyPr wrap="square" rtlCol="0">
            <a:spAutoFit/>
          </a:bodyPr>
          <a:lstStyle/>
          <a:p>
            <a:r>
              <a:rPr lang="de-DE" sz="3200" dirty="0" smtClean="0">
                <a:latin typeface="Times New Roman" pitchFamily="18" charset="0"/>
                <a:cs typeface="Times New Roman" pitchFamily="18" charset="0"/>
              </a:rPr>
              <a:t>geboren 27 </a:t>
            </a:r>
            <a:r>
              <a:rPr lang="en-US" sz="3200" dirty="0" err="1" smtClean="0">
                <a:latin typeface="Times New Roman" pitchFamily="18" charset="0"/>
                <a:cs typeface="Times New Roman" pitchFamily="18" charset="0"/>
              </a:rPr>
              <a:t>Januar</a:t>
            </a:r>
            <a:r>
              <a:rPr lang="en-US" sz="3200"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(8 </a:t>
            </a:r>
            <a:r>
              <a:rPr lang="en-US" sz="3200" dirty="0" err="1" smtClean="0">
                <a:latin typeface="Times New Roman" pitchFamily="18" charset="0"/>
                <a:cs typeface="Times New Roman" pitchFamily="18" charset="0"/>
              </a:rPr>
              <a:t>Februar</a:t>
            </a:r>
            <a:r>
              <a:rPr lang="en-US" sz="3200" dirty="0" smtClean="0">
                <a:latin typeface="Times New Roman" pitchFamily="18" charset="0"/>
                <a:cs typeface="Times New Roman" pitchFamily="18" charset="0"/>
              </a:rPr>
              <a:t>) 1834 </a:t>
            </a:r>
            <a:r>
              <a:rPr lang="en-US" sz="3200" dirty="0" err="1" smtClean="0">
                <a:latin typeface="Times New Roman" pitchFamily="18" charset="0"/>
                <a:cs typeface="Times New Roman" pitchFamily="18" charset="0"/>
              </a:rPr>
              <a:t>Jahr</a:t>
            </a:r>
            <a:r>
              <a:rPr lang="en-US" sz="3200" dirty="0" smtClean="0">
                <a:latin typeface="Times New Roman" pitchFamily="18" charset="0"/>
                <a:cs typeface="Times New Roman" pitchFamily="18" charset="0"/>
              </a:rPr>
              <a:t> in </a:t>
            </a:r>
            <a:r>
              <a:rPr lang="en-US" sz="3200" dirty="0" err="1" smtClean="0">
                <a:latin typeface="Times New Roman" pitchFamily="18" charset="0"/>
                <a:cs typeface="Times New Roman" pitchFamily="18" charset="0"/>
              </a:rPr>
              <a:t>Tobolsk</a:t>
            </a:r>
            <a:r>
              <a:rPr lang="en-US" sz="3200" dirty="0" smtClean="0">
                <a:latin typeface="Times New Roman" pitchFamily="18" charset="0"/>
                <a:cs typeface="Times New Roman" pitchFamily="18" charset="0"/>
              </a:rPr>
              <a:t> in </a:t>
            </a:r>
            <a:r>
              <a:rPr lang="en-US" sz="3200" dirty="0" err="1" smtClean="0">
                <a:latin typeface="Times New Roman" pitchFamily="18" charset="0"/>
                <a:cs typeface="Times New Roman" pitchFamily="18" charset="0"/>
              </a:rPr>
              <a:t>der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Familie</a:t>
            </a:r>
            <a:r>
              <a:rPr lang="en-US" sz="3200" dirty="0" smtClean="0">
                <a:latin typeface="Times New Roman" pitchFamily="18" charset="0"/>
                <a:cs typeface="Times New Roman" pitchFamily="18" charset="0"/>
              </a:rPr>
              <a:t> von Ivan </a:t>
            </a:r>
            <a:r>
              <a:rPr lang="en-US" sz="3200" dirty="0" err="1" smtClean="0">
                <a:latin typeface="Times New Roman" pitchFamily="18" charset="0"/>
                <a:cs typeface="Times New Roman" pitchFamily="18" charset="0"/>
              </a:rPr>
              <a:t>Pawlowitsch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Mendelejew</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der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damals</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als</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Direktor</a:t>
            </a:r>
            <a:r>
              <a:rPr lang="en-US" sz="3200" dirty="0" smtClean="0">
                <a:latin typeface="Times New Roman" pitchFamily="18" charset="0"/>
                <a:cs typeface="Times New Roman" pitchFamily="18" charset="0"/>
              </a:rPr>
              <a:t> des </a:t>
            </a:r>
            <a:r>
              <a:rPr lang="en-US" sz="3200" dirty="0" err="1" smtClean="0">
                <a:latin typeface="Times New Roman" pitchFamily="18" charset="0"/>
                <a:cs typeface="Times New Roman" pitchFamily="18" charset="0"/>
              </a:rPr>
              <a:t>Tobolsker</a:t>
            </a:r>
            <a:r>
              <a:rPr lang="en-US" sz="3200" dirty="0" smtClean="0">
                <a:latin typeface="Times New Roman" pitchFamily="18" charset="0"/>
                <a:cs typeface="Times New Roman" pitchFamily="18" charset="0"/>
              </a:rPr>
              <a:t> Gymnasiums und </a:t>
            </a:r>
            <a:r>
              <a:rPr lang="en-US" sz="3200" dirty="0" err="1" smtClean="0">
                <a:latin typeface="Times New Roman" pitchFamily="18" charset="0"/>
                <a:cs typeface="Times New Roman" pitchFamily="18" charset="0"/>
              </a:rPr>
              <a:t>der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Schulen</a:t>
            </a:r>
            <a:r>
              <a:rPr lang="en-US" sz="3200" dirty="0" smtClean="0">
                <a:latin typeface="Times New Roman" pitchFamily="18" charset="0"/>
                <a:cs typeface="Times New Roman" pitchFamily="18" charset="0"/>
              </a:rPr>
              <a:t> des </a:t>
            </a:r>
            <a:r>
              <a:rPr lang="en-US" sz="3200" dirty="0" err="1" smtClean="0">
                <a:latin typeface="Times New Roman" pitchFamily="18" charset="0"/>
                <a:cs typeface="Times New Roman" pitchFamily="18" charset="0"/>
              </a:rPr>
              <a:t>Tobolsker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Kreises</a:t>
            </a:r>
            <a:r>
              <a:rPr lang="en-US" sz="3200" dirty="0" smtClean="0">
                <a:latin typeface="Times New Roman" pitchFamily="18" charset="0"/>
                <a:cs typeface="Times New Roman" pitchFamily="18" charset="0"/>
              </a:rPr>
              <a:t>, und Maria DMITRIEVNA </a:t>
            </a:r>
            <a:r>
              <a:rPr lang="en-US" sz="3200" dirty="0" err="1" smtClean="0">
                <a:latin typeface="Times New Roman" pitchFamily="18" charset="0"/>
                <a:cs typeface="Times New Roman" pitchFamily="18" charset="0"/>
              </a:rPr>
              <a:t>Mendelejewa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Kornilewa</a:t>
            </a:r>
            <a:r>
              <a:rPr lang="en-US" sz="3200" dirty="0" smtClean="0">
                <a:latin typeface="Times New Roman" pitchFamily="18" charset="0"/>
                <a:cs typeface="Times New Roman" pitchFamily="18" charset="0"/>
              </a:rPr>
              <a:t>).</a:t>
            </a:r>
            <a:endParaRPr lang="ru-RU" sz="32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348" y="928670"/>
            <a:ext cx="7215238" cy="5016758"/>
          </a:xfrm>
          <a:prstGeom prst="rect">
            <a:avLst/>
          </a:prstGeom>
          <a:noFill/>
        </p:spPr>
        <p:txBody>
          <a:bodyPr wrap="square" rtlCol="0">
            <a:spAutoFit/>
          </a:bodyPr>
          <a:lstStyle/>
          <a:p>
            <a:r>
              <a:rPr lang="de-DE" sz="3200" dirty="0" smtClean="0">
                <a:solidFill>
                  <a:schemeClr val="tx2">
                    <a:lumMod val="20000"/>
                    <a:lumOff val="80000"/>
                  </a:schemeClr>
                </a:solidFill>
                <a:latin typeface="Times New Roman" pitchFamily="18" charset="0"/>
                <a:cs typeface="Times New Roman" pitchFamily="18" charset="0"/>
              </a:rPr>
              <a:t>Nach seinem Abschluss in 1804 trat Ivan </a:t>
            </a:r>
            <a:r>
              <a:rPr lang="de-DE" sz="3200" dirty="0" err="1" smtClean="0">
                <a:solidFill>
                  <a:schemeClr val="tx2">
                    <a:lumMod val="20000"/>
                    <a:lumOff val="80000"/>
                  </a:schemeClr>
                </a:solidFill>
                <a:latin typeface="Times New Roman" pitchFamily="18" charset="0"/>
                <a:cs typeface="Times New Roman" pitchFamily="18" charset="0"/>
              </a:rPr>
              <a:t>Mendelejew</a:t>
            </a:r>
            <a:r>
              <a:rPr lang="de-DE" sz="3200" dirty="0" smtClean="0">
                <a:solidFill>
                  <a:schemeClr val="tx2">
                    <a:lumMod val="20000"/>
                    <a:lumOff val="80000"/>
                  </a:schemeClr>
                </a:solidFill>
                <a:latin typeface="Times New Roman" pitchFamily="18" charset="0"/>
                <a:cs typeface="Times New Roman" pitchFamily="18" charset="0"/>
              </a:rPr>
              <a:t> in die Philologische Abteilung des Hauptpädagogischen Instituts ein. Nach Abschluss des Instituts unter den besten Studenten im Jahr 1807 wurde Ivan zum «Lehrer der Philosophie, der schönen Künste und der politischen Wirtschaft» in </a:t>
            </a:r>
            <a:r>
              <a:rPr lang="de-DE" sz="3200" dirty="0" err="1" smtClean="0">
                <a:solidFill>
                  <a:schemeClr val="tx2">
                    <a:lumMod val="20000"/>
                    <a:lumOff val="80000"/>
                  </a:schemeClr>
                </a:solidFill>
                <a:latin typeface="Times New Roman" pitchFamily="18" charset="0"/>
                <a:cs typeface="Times New Roman" pitchFamily="18" charset="0"/>
              </a:rPr>
              <a:t>Tobolsk</a:t>
            </a:r>
            <a:r>
              <a:rPr lang="de-DE" sz="3200" dirty="0" smtClean="0">
                <a:solidFill>
                  <a:schemeClr val="tx2">
                    <a:lumMod val="20000"/>
                    <a:lumOff val="80000"/>
                  </a:schemeClr>
                </a:solidFill>
                <a:latin typeface="Times New Roman" pitchFamily="18" charset="0"/>
                <a:cs typeface="Times New Roman" pitchFamily="18" charset="0"/>
              </a:rPr>
              <a:t>, wo im Jahr 1809 heiratete Maria </a:t>
            </a:r>
            <a:r>
              <a:rPr lang="de-DE" sz="3200" dirty="0" err="1" smtClean="0">
                <a:solidFill>
                  <a:schemeClr val="tx2">
                    <a:lumMod val="20000"/>
                    <a:lumOff val="80000"/>
                  </a:schemeClr>
                </a:solidFill>
                <a:latin typeface="Times New Roman" pitchFamily="18" charset="0"/>
                <a:cs typeface="Times New Roman" pitchFamily="18" charset="0"/>
              </a:rPr>
              <a:t>Kornileva</a:t>
            </a:r>
            <a:r>
              <a:rPr lang="de-DE" sz="3200" dirty="0" smtClean="0">
                <a:solidFill>
                  <a:schemeClr val="tx2">
                    <a:lumMod val="20000"/>
                    <a:lumOff val="80000"/>
                  </a:schemeClr>
                </a:solidFill>
                <a:latin typeface="Times New Roman" pitchFamily="18" charset="0"/>
                <a:cs typeface="Times New Roman" pitchFamily="18" charset="0"/>
              </a:rPr>
              <a:t> (stammt aus der alten Art der sibirischen Kaufleute</a:t>
            </a:r>
            <a:endParaRPr lang="ru-RU" sz="3200" dirty="0">
              <a:solidFill>
                <a:schemeClr val="tx2">
                  <a:lumMod val="20000"/>
                  <a:lumOff val="80000"/>
                </a:schemeClr>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857232"/>
            <a:ext cx="7572428" cy="4524315"/>
          </a:xfrm>
          <a:prstGeom prst="rect">
            <a:avLst/>
          </a:prstGeom>
          <a:noFill/>
        </p:spPr>
        <p:txBody>
          <a:bodyPr wrap="square" rtlCol="0">
            <a:spAutoFit/>
          </a:bodyPr>
          <a:lstStyle/>
          <a:p>
            <a:r>
              <a:rPr lang="de-DE" sz="3200" dirty="0" smtClean="0">
                <a:latin typeface="Times New Roman" pitchFamily="18" charset="0"/>
                <a:cs typeface="Times New Roman" pitchFamily="18" charset="0"/>
              </a:rPr>
              <a:t>D. I. </a:t>
            </a:r>
            <a:r>
              <a:rPr lang="de-DE" sz="3200" dirty="0" err="1" smtClean="0">
                <a:latin typeface="Times New Roman" pitchFamily="18" charset="0"/>
                <a:cs typeface="Times New Roman" pitchFamily="18" charset="0"/>
              </a:rPr>
              <a:t>Mendelejew</a:t>
            </a:r>
            <a:r>
              <a:rPr lang="de-DE" sz="3200" dirty="0" smtClean="0">
                <a:latin typeface="Times New Roman" pitchFamily="18" charset="0"/>
                <a:cs typeface="Times New Roman" pitchFamily="18" charset="0"/>
              </a:rPr>
              <a:t> ist Autor der Grundlagenforschung in Chemie, Physik, Metrologie, Meteorologie, Wirtschaft, grundlegenden arbeiten in der Luftfahrt, Landwirtschaft, Chemische Technologie, Volksaufklärung und anderen arbeiten, die eng mit den Bedürfnissen der Entwicklung der produktiven Kräfte Russlands verbunden sind.</a:t>
            </a:r>
            <a:endParaRPr lang="ru-RU" sz="32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785794"/>
            <a:ext cx="7929618" cy="5016758"/>
          </a:xfrm>
          <a:prstGeom prst="rect">
            <a:avLst/>
          </a:prstGeom>
          <a:noFill/>
        </p:spPr>
        <p:txBody>
          <a:bodyPr wrap="square" rtlCol="0">
            <a:spAutoFit/>
          </a:bodyPr>
          <a:lstStyle/>
          <a:p>
            <a:r>
              <a:rPr lang="en-US" sz="3200" dirty="0" smtClean="0">
                <a:latin typeface="Times New Roman" pitchFamily="18" charset="0"/>
                <a:cs typeface="Times New Roman" pitchFamily="18" charset="0"/>
              </a:rPr>
              <a:t>Dmitry IVANOVICH war </a:t>
            </a:r>
            <a:r>
              <a:rPr lang="en-US" sz="3200" dirty="0" err="1" smtClean="0">
                <a:latin typeface="Times New Roman" pitchFamily="18" charset="0"/>
                <a:cs typeface="Times New Roman" pitchFamily="18" charset="0"/>
              </a:rPr>
              <a:t>zweimal</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verheiratet</a:t>
            </a:r>
            <a:r>
              <a:rPr lang="en-US" sz="3200" dirty="0" smtClean="0">
                <a:latin typeface="Times New Roman" pitchFamily="18" charset="0"/>
                <a:cs typeface="Times New Roman" pitchFamily="18" charset="0"/>
              </a:rPr>
              <a:t>. In 1862 </a:t>
            </a:r>
            <a:r>
              <a:rPr lang="en-US" sz="3200" dirty="0" err="1" smtClean="0">
                <a:latin typeface="Times New Roman" pitchFamily="18" charset="0"/>
                <a:cs typeface="Times New Roman" pitchFamily="18" charset="0"/>
              </a:rPr>
              <a:t>wurde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mit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Feozva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Nikitichnaya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Leschtscheva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einer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gebürtigen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tobolskerin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verheiratet</a:t>
            </a:r>
            <a:r>
              <a:rPr lang="en-US" sz="3200" dirty="0" smtClean="0">
                <a:latin typeface="Times New Roman" pitchFamily="18" charset="0"/>
                <a:cs typeface="Times New Roman" pitchFamily="18" charset="0"/>
              </a:rPr>
              <a:t>. Am </a:t>
            </a:r>
            <a:r>
              <a:rPr lang="en-US" sz="3200" dirty="0" err="1" smtClean="0">
                <a:latin typeface="Times New Roman" pitchFamily="18" charset="0"/>
                <a:cs typeface="Times New Roman" pitchFamily="18" charset="0"/>
              </a:rPr>
              <a:t>Ende</a:t>
            </a:r>
            <a:r>
              <a:rPr lang="en-US" sz="3200" dirty="0" smtClean="0">
                <a:latin typeface="Times New Roman" pitchFamily="18" charset="0"/>
                <a:cs typeface="Times New Roman" pitchFamily="18" charset="0"/>
              </a:rPr>
              <a:t> von </a:t>
            </a:r>
            <a:r>
              <a:rPr lang="en-US" sz="3200" dirty="0" smtClean="0">
                <a:latin typeface="Times New Roman" pitchFamily="18" charset="0"/>
                <a:cs typeface="Times New Roman" pitchFamily="18" charset="0"/>
              </a:rPr>
              <a:t>1876 </a:t>
            </a:r>
            <a:r>
              <a:rPr lang="en-US" sz="3200" dirty="0" err="1" smtClean="0">
                <a:latin typeface="Times New Roman" pitchFamily="18" charset="0"/>
                <a:cs typeface="Times New Roman" pitchFamily="18" charset="0"/>
              </a:rPr>
              <a:t>trifft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der</a:t>
            </a:r>
            <a:r>
              <a:rPr lang="en-US" sz="3200" dirty="0" smtClean="0">
                <a:latin typeface="Times New Roman" pitchFamily="18" charset="0"/>
                <a:cs typeface="Times New Roman" pitchFamily="18" charset="0"/>
              </a:rPr>
              <a:t> 42-jährige Dmitry Mendeleev und </a:t>
            </a:r>
            <a:r>
              <a:rPr lang="en-US" sz="3200" dirty="0" err="1" smtClean="0">
                <a:latin typeface="Times New Roman" pitchFamily="18" charset="0"/>
                <a:cs typeface="Times New Roman" pitchFamily="18" charset="0"/>
              </a:rPr>
              <a:t>verliebt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leidenschaftlich</a:t>
            </a:r>
            <a:r>
              <a:rPr lang="en-US" sz="3200" dirty="0" smtClean="0">
                <a:latin typeface="Times New Roman" pitchFamily="18" charset="0"/>
                <a:cs typeface="Times New Roman" pitchFamily="18" charset="0"/>
              </a:rPr>
              <a:t> in die 16-jährige Anna IVANOVNA </a:t>
            </a:r>
            <a:r>
              <a:rPr lang="en-US" sz="3200" dirty="0" err="1" smtClean="0">
                <a:latin typeface="Times New Roman" pitchFamily="18" charset="0"/>
                <a:cs typeface="Times New Roman" pitchFamily="18" charset="0"/>
              </a:rPr>
              <a:t>Popova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Zu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Beginn</a:t>
            </a:r>
            <a:r>
              <a:rPr lang="en-US" sz="3200" dirty="0" smtClean="0">
                <a:latin typeface="Times New Roman" pitchFamily="18" charset="0"/>
                <a:cs typeface="Times New Roman" pitchFamily="18" charset="0"/>
              </a:rPr>
              <a:t> des XXI </a:t>
            </a:r>
            <a:r>
              <a:rPr lang="en-US" sz="3200" dirty="0" err="1" smtClean="0">
                <a:latin typeface="Times New Roman" pitchFamily="18" charset="0"/>
                <a:cs typeface="Times New Roman" pitchFamily="18" charset="0"/>
              </a:rPr>
              <a:t>Jahrhunderts</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lebte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nur</a:t>
            </a:r>
            <a:r>
              <a:rPr lang="en-US" sz="3200" dirty="0" smtClean="0">
                <a:latin typeface="Times New Roman" pitchFamily="18" charset="0"/>
                <a:cs typeface="Times New Roman" pitchFamily="18" charset="0"/>
              </a:rPr>
              <a:t> Alexander </a:t>
            </a:r>
            <a:r>
              <a:rPr lang="en-US" sz="3200" dirty="0" err="1" smtClean="0">
                <a:latin typeface="Times New Roman" pitchFamily="18" charset="0"/>
                <a:cs typeface="Times New Roman" pitchFamily="18" charset="0"/>
              </a:rPr>
              <a:t>Kamensky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der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Enkel</a:t>
            </a:r>
            <a:r>
              <a:rPr lang="en-US" sz="3200" dirty="0" smtClean="0">
                <a:latin typeface="Times New Roman" pitchFamily="18" charset="0"/>
                <a:cs typeface="Times New Roman" pitchFamily="18" charset="0"/>
              </a:rPr>
              <a:t> seiner </a:t>
            </a:r>
            <a:r>
              <a:rPr lang="en-US" sz="3200" dirty="0" err="1" smtClean="0">
                <a:latin typeface="Times New Roman" pitchFamily="18" charset="0"/>
                <a:cs typeface="Times New Roman" pitchFamily="18" charset="0"/>
              </a:rPr>
              <a:t>Tochter</a:t>
            </a:r>
            <a:r>
              <a:rPr lang="en-US" sz="3200" dirty="0" smtClean="0">
                <a:latin typeface="Times New Roman" pitchFamily="18" charset="0"/>
                <a:cs typeface="Times New Roman" pitchFamily="18" charset="0"/>
              </a:rPr>
              <a:t> Maria, </a:t>
            </a:r>
            <a:r>
              <a:rPr lang="en-US" sz="3200" dirty="0" err="1" smtClean="0">
                <a:latin typeface="Times New Roman" pitchFamily="18" charset="0"/>
                <a:cs typeface="Times New Roman" pitchFamily="18" charset="0"/>
              </a:rPr>
              <a:t>aus</a:t>
            </a:r>
            <a:r>
              <a:rPr lang="en-US" sz="3200" dirty="0" smtClean="0">
                <a:latin typeface="Times New Roman" pitchFamily="18" charset="0"/>
                <a:cs typeface="Times New Roman" pitchFamily="18" charset="0"/>
              </a:rPr>
              <a:t> den </a:t>
            </a:r>
            <a:r>
              <a:rPr lang="en-US" sz="3200" dirty="0" err="1" smtClean="0">
                <a:latin typeface="Times New Roman" pitchFamily="18" charset="0"/>
                <a:cs typeface="Times New Roman" pitchFamily="18" charset="0"/>
              </a:rPr>
              <a:t>Nachkommen</a:t>
            </a:r>
            <a:r>
              <a:rPr lang="en-US" sz="3200" dirty="0" smtClean="0">
                <a:latin typeface="Times New Roman" pitchFamily="18" charset="0"/>
                <a:cs typeface="Times New Roman" pitchFamily="18" charset="0"/>
              </a:rPr>
              <a:t> von </a:t>
            </a:r>
            <a:r>
              <a:rPr lang="en-US" sz="3200" dirty="0" err="1" smtClean="0">
                <a:latin typeface="Times New Roman" pitchFamily="18" charset="0"/>
                <a:cs typeface="Times New Roman" pitchFamily="18" charset="0"/>
              </a:rPr>
              <a:t>Mendelejew</a:t>
            </a:r>
            <a:endParaRPr lang="ru-RU" sz="3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2214554"/>
            <a:ext cx="7500990" cy="646331"/>
          </a:xfrm>
          <a:prstGeom prst="rect">
            <a:avLst/>
          </a:prstGeom>
          <a:noFill/>
        </p:spPr>
        <p:txBody>
          <a:bodyPr wrap="square" rtlCol="0">
            <a:spAutoFit/>
          </a:bodyPr>
          <a:lstStyle/>
          <a:p>
            <a:r>
              <a:rPr lang="en-US" dirty="0" smtClean="0">
                <a:hlinkClick r:id="rId2"/>
              </a:rPr>
              <a:t>https://ru.wikipedia.org/wiki/</a:t>
            </a:r>
            <a:r>
              <a:rPr lang="ru-RU" dirty="0" err="1" smtClean="0">
                <a:hlinkClick r:id="rId2"/>
              </a:rPr>
              <a:t>Менделеев,_</a:t>
            </a:r>
            <a:r>
              <a:rPr lang="ru-RU" dirty="0" err="1" smtClean="0">
                <a:hlinkClick r:id="rId2"/>
              </a:rPr>
              <a:t>Дмитрий_Иванович</a:t>
            </a:r>
            <a:endParaRPr lang="ru-RU" dirty="0" smtClean="0"/>
          </a:p>
          <a:p>
            <a:endParaRPr lang="ru-RU" dirty="0"/>
          </a:p>
        </p:txBody>
      </p:sp>
      <p:sp>
        <p:nvSpPr>
          <p:cNvPr id="3" name="TextBox 2"/>
          <p:cNvSpPr txBox="1"/>
          <p:nvPr/>
        </p:nvSpPr>
        <p:spPr>
          <a:xfrm>
            <a:off x="2285984" y="571480"/>
            <a:ext cx="4572032" cy="369332"/>
          </a:xfrm>
          <a:prstGeom prst="rect">
            <a:avLst/>
          </a:prstGeom>
          <a:noFill/>
        </p:spPr>
        <p:txBody>
          <a:bodyPr wrap="square" rtlCol="0">
            <a:spAutoFit/>
          </a:bodyPr>
          <a:lstStyle/>
          <a:p>
            <a:pPr algn="ctr"/>
            <a:r>
              <a:rPr lang="ru-RU" dirty="0" smtClean="0"/>
              <a:t>Литература</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TotalTime>
  <Words>324</Words>
  <PresentationFormat>Экран (4:3)</PresentationFormat>
  <Paragraphs>15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Апекс</vt:lpstr>
      <vt:lpstr>ФГБОУ ВО КГЭУ кафедра:”Иностранный язык”. </vt:lpstr>
      <vt:lpstr>Dmitri Iwanowitsch Mendelejew</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Zver</dc:creator>
  <cp:lastModifiedBy>Zver</cp:lastModifiedBy>
  <cp:revision>4</cp:revision>
  <dcterms:created xsi:type="dcterms:W3CDTF">2020-04-10T09:02:06Z</dcterms:created>
  <dcterms:modified xsi:type="dcterms:W3CDTF">2020-04-10T09:31:25Z</dcterms:modified>
</cp:coreProperties>
</file>