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2127-E8ED-4EFF-8C26-24FB74B224B3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AB57-6D95-4391-9E30-1BD8105BA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1ACFF-767B-47FD-B7D5-AB2D715CB6C3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3F9C3-4F4A-4793-85B7-4E7EEEAEC9A9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883D3-3B25-4418-9D1D-0F66D571C991}" type="slidenum">
              <a:rPr lang="ru-RU" smtClean="0">
                <a:latin typeface="Arial" pitchFamily="34" charset="0"/>
              </a:rPr>
              <a:pPr/>
              <a:t>28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3608F-7E92-4908-962E-80C9F9046C76}" type="slidenum">
              <a:rPr lang="ru-RU" smtClean="0">
                <a:latin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E02E9-F324-4DE2-8ECD-FFDE6F4DA6DC}" type="slidenum">
              <a:rPr lang="ru-RU" smtClean="0">
                <a:latin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A4CE0-B89D-46C5-B649-B339D1CBA27D}" type="slidenum">
              <a:rPr lang="ru-RU" smtClean="0">
                <a:latin typeface="Arial" pitchFamily="34" charset="0"/>
              </a:rPr>
              <a:pPr/>
              <a:t>34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FE311-CD2B-4351-99E7-4E269048821C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9EAD5-6618-4352-83BF-057A52ACE13C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E45DE-59E5-439B-A810-486764840894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49510-5CB5-4569-9315-0A3F06FE60B4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B008C-A366-4988-BA6E-08E4AA4BC806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C255B-54E1-46BB-A5B9-A3073DBAF853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5991-86F8-4601-A34B-961BC80EEFBF}" type="slidenum">
              <a:rPr lang="ru-RU" smtClean="0">
                <a:latin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913C8-FAE3-4D3F-A77E-E67C67A72AA8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EF32-CBE7-4B60-A6D5-6085AA02711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0AD9-8D7C-4CB1-8260-128CC781EA4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07E8-9DF7-4981-A069-BFBE4E66C68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640C-CBAF-4DC5-8CA7-01EE3C7C71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8F2DD-09BE-4BEF-AC11-3576C66D53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51AA-98A7-4F68-BC50-FEC0D2F58D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&#1055;&#1089;&#1080;&#1093;&#1080;&#1095;&#1077;&#1089;&#1082;&#1080;&#1077;%20&#1087;&#1088;&#1086;&#1094;&#1077;&#1089;&#1089;&#1099;/&#1069;&#1092;&#1092;&#1077;&#1082;&#1090;%20&#1087;&#1086;&#1089;&#1083;&#1077;&#1076;&#1077;&#1081;&#1089;&#1090;&#1074;&#1080;&#1103;.files/bulb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&#1087;&#1086;&#1079;&#1085;_&#1087;&#1088;&#1086;&#1094;&#1077;&#1089;&#1089;&#1099;/neo4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929618" cy="600079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800" i="1" dirty="0" smtClean="0">
                <a:solidFill>
                  <a:srgbClr val="FF0000"/>
                </a:solidFill>
              </a:rPr>
              <a:t>лекция </a:t>
            </a:r>
            <a:r>
              <a:rPr lang="ru-RU" sz="4800" i="1" dirty="0" smtClean="0">
                <a:solidFill>
                  <a:srgbClr val="FF0000"/>
                </a:solidFill>
              </a:rPr>
              <a:t>№</a:t>
            </a:r>
            <a:r>
              <a:rPr lang="ru-RU" sz="4800" i="1" dirty="0" smtClean="0">
                <a:solidFill>
                  <a:srgbClr val="FF0000"/>
                </a:solidFill>
              </a:rPr>
              <a:t>2 </a:t>
            </a:r>
            <a:r>
              <a:rPr sz="4800" i="1" dirty="0" err="1" smtClean="0">
                <a:solidFill>
                  <a:srgbClr val="FF0000"/>
                </a:solidFill>
              </a:rPr>
              <a:t>Психологическая</a:t>
            </a:r>
            <a:r>
              <a:rPr sz="4800" i="1" dirty="0" smtClean="0">
                <a:solidFill>
                  <a:srgbClr val="FF0000"/>
                </a:solidFill>
              </a:rPr>
              <a:t> </a:t>
            </a:r>
            <a:r>
              <a:rPr sz="4800" i="1" dirty="0" err="1" smtClean="0">
                <a:solidFill>
                  <a:srgbClr val="FF0000"/>
                </a:solidFill>
              </a:rPr>
              <a:t>подструктура</a:t>
            </a:r>
            <a:r>
              <a:rPr lang="ru-RU" sz="4800" i="1" dirty="0" smtClean="0">
                <a:solidFill>
                  <a:srgbClr val="FF0000"/>
                </a:solidFill>
              </a:rPr>
              <a:t>  ЛИЧНОСТИ</a:t>
            </a:r>
            <a:r>
              <a:rPr lang="ru-RU" sz="4000" i="1" dirty="0" smtClean="0">
                <a:solidFill>
                  <a:srgbClr val="FF0000"/>
                </a:solidFill>
              </a:rPr>
              <a:t/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1.</a:t>
            </a:r>
            <a:r>
              <a:rPr lang="ru-RU" sz="3200" i="1" dirty="0" smtClean="0">
                <a:solidFill>
                  <a:srgbClr val="FF0000"/>
                </a:solidFill>
              </a:rPr>
              <a:t>Понятие </a:t>
            </a:r>
            <a:r>
              <a:rPr lang="ru-RU" sz="3200" i="1" dirty="0" smtClean="0">
                <a:solidFill>
                  <a:srgbClr val="FF0000"/>
                </a:solidFill>
              </a:rPr>
              <a:t>о психических процессах 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2.</a:t>
            </a:r>
            <a:r>
              <a:rPr lang="ru-RU" sz="3200" i="1" dirty="0" smtClean="0">
                <a:solidFill>
                  <a:srgbClr val="FF0000"/>
                </a:solidFill>
              </a:rPr>
              <a:t>Психические </a:t>
            </a:r>
            <a:r>
              <a:rPr lang="ru-RU" sz="3200" i="1" dirty="0" smtClean="0">
                <a:solidFill>
                  <a:srgbClr val="FF0000"/>
                </a:solidFill>
              </a:rPr>
              <a:t>познавательные процессы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3.Психические </a:t>
            </a:r>
            <a:r>
              <a:rPr lang="ru-RU" sz="3200" i="1" dirty="0" smtClean="0">
                <a:solidFill>
                  <a:srgbClr val="FF0000"/>
                </a:solidFill>
              </a:rPr>
              <a:t>эмоциональные процессы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4.</a:t>
            </a:r>
            <a:r>
              <a:rPr lang="ru-RU" sz="3200" i="1" dirty="0" smtClean="0">
                <a:solidFill>
                  <a:srgbClr val="FF0000"/>
                </a:solidFill>
                <a:sym typeface="Symbol" pitchFamily="18" charset="2"/>
              </a:rPr>
              <a:t>Волевые </a:t>
            </a:r>
            <a:r>
              <a:rPr lang="ru-RU" sz="3200" i="1" dirty="0" smtClean="0">
                <a:solidFill>
                  <a:srgbClr val="FF0000"/>
                </a:solidFill>
                <a:sym typeface="Symbol" pitchFamily="18" charset="2"/>
              </a:rPr>
              <a:t>процессы </a:t>
            </a:r>
            <a:br>
              <a:rPr lang="ru-RU" sz="3200" i="1" dirty="0" smtClean="0">
                <a:solidFill>
                  <a:srgbClr val="FF0000"/>
                </a:solidFill>
                <a:sym typeface="Symbol" pitchFamily="18" charset="2"/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14375"/>
            <a:ext cx="8229600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</a:rPr>
              <a:t>3. </a:t>
            </a:r>
            <a:r>
              <a:rPr lang="ru-RU" sz="3100" b="1" u="sng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Количественная характеристика ощущения: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428750"/>
            <a:ext cx="8858250" cy="5429250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Arial Narrow" pitchFamily="34" charset="0"/>
              </a:rPr>
              <a:t>пороги чувствительности  - </a:t>
            </a:r>
            <a:r>
              <a:rPr lang="ru-RU" dirty="0" smtClean="0">
                <a:latin typeface="Arial Narrow" pitchFamily="34" charset="0"/>
              </a:rPr>
              <a:t>показатели работы рецептора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1)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Нижний порог чувствительности 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en-US" sz="2200" dirty="0" smtClean="0">
                <a:latin typeface="Arial Narrow" pitchFamily="34" charset="0"/>
              </a:rPr>
              <a:t>min </a:t>
            </a:r>
            <a:r>
              <a:rPr lang="ru-RU" sz="2200" dirty="0" smtClean="0">
                <a:latin typeface="Arial Narrow" pitchFamily="34" charset="0"/>
              </a:rPr>
              <a:t>величина силы раздражителя, которая способна вызвать нерв. возбуждение,  достаточное для возникновения ощущения.</a:t>
            </a:r>
          </a:p>
          <a:p>
            <a:pPr marL="504000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        </a:t>
            </a:r>
          </a:p>
          <a:p>
            <a:pPr marL="504000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       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3)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Разностный порог чувствительности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– </a:t>
            </a:r>
            <a:r>
              <a:rPr lang="en-US" sz="2200" dirty="0" smtClean="0">
                <a:latin typeface="Arial Narrow" pitchFamily="34" charset="0"/>
              </a:rPr>
              <a:t>min</a:t>
            </a:r>
            <a:r>
              <a:rPr lang="ru-RU" sz="2200" dirty="0" smtClean="0">
                <a:latin typeface="Arial Narrow" pitchFamily="34" charset="0"/>
              </a:rPr>
              <a:t> разница в интенсивности 2-х однородных раздражителей, которую человек способен ощутить.</a:t>
            </a:r>
          </a:p>
          <a:p>
            <a:pPr marL="504000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504000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2) Верхний порог чувствительности – </a:t>
            </a:r>
            <a:r>
              <a:rPr lang="en-US" sz="2200" dirty="0" smtClean="0">
                <a:latin typeface="Arial Narrow" pitchFamily="34" charset="0"/>
              </a:rPr>
              <a:t>max </a:t>
            </a:r>
            <a:r>
              <a:rPr lang="ru-RU" sz="2200" dirty="0" smtClean="0">
                <a:latin typeface="Arial Narrow" pitchFamily="34" charset="0"/>
              </a:rPr>
              <a:t> величина раздражителя, при которой ещё возникает адекватное действующему раздражителю ощущение.</a:t>
            </a:r>
            <a:endParaRPr lang="ru-RU" sz="2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Arial Narrow" pitchFamily="34" charset="0"/>
              </a:rPr>
              <a:t>адаптация</a:t>
            </a:r>
            <a:r>
              <a:rPr lang="ru-RU" dirty="0" smtClean="0">
                <a:latin typeface="Arial Narrow" pitchFamily="34" charset="0"/>
              </a:rPr>
              <a:t> – изменение чувствительности под действием нового или изменившего интенсивность раздражителя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Arial Narrow" pitchFamily="34" charset="0"/>
              </a:rPr>
              <a:t>сенсибилизация</a:t>
            </a:r>
            <a:r>
              <a:rPr lang="ru-RU" dirty="0" smtClean="0">
                <a:latin typeface="Arial Narrow" pitchFamily="34" charset="0"/>
              </a:rPr>
              <a:t> – повышение чувствительности в результате взаимодействия анализаторов и упражнений.</a:t>
            </a:r>
            <a:endParaRPr lang="ru-RU" dirty="0" smtClean="0">
              <a:latin typeface="Garamond" pitchFamily="18" charset="0"/>
            </a:endParaRPr>
          </a:p>
        </p:txBody>
      </p:sp>
      <p:pic>
        <p:nvPicPr>
          <p:cNvPr id="25605" name="Picture 14" descr="Ris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500313"/>
            <a:ext cx="44291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4165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u="sng" smtClean="0">
                <a:solidFill>
                  <a:srgbClr val="7030A0"/>
                </a:solidFill>
              </a:rPr>
              <a:t>4. Пространственно-временная протяженность</a:t>
            </a:r>
          </a:p>
          <a:p>
            <a:pPr eaLnBrk="1" hangingPunct="1"/>
            <a:endParaRPr lang="ru-RU" b="1" smtClean="0">
              <a:latin typeface="Arial Narrow" pitchFamily="34" charset="0"/>
            </a:endParaRPr>
          </a:p>
          <a:p>
            <a:pPr eaLnBrk="1" hangingPunct="1"/>
            <a:r>
              <a:rPr lang="ru-RU" b="1" smtClean="0">
                <a:latin typeface="Arial Narrow" pitchFamily="34" charset="0"/>
              </a:rPr>
              <a:t>продолжительность</a:t>
            </a:r>
          </a:p>
          <a:p>
            <a:pPr eaLnBrk="1" hangingPunct="1"/>
            <a:r>
              <a:rPr lang="ru-RU" b="1" smtClean="0">
                <a:latin typeface="Arial Narrow" pitchFamily="34" charset="0"/>
              </a:rPr>
              <a:t>последовательные образы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b="1" smtClean="0">
                <a:latin typeface="Arial Narrow" pitchFamily="34" charset="0"/>
              </a:rPr>
              <a:t>пространственная локализация</a:t>
            </a:r>
          </a:p>
        </p:txBody>
      </p:sp>
      <p:pic>
        <p:nvPicPr>
          <p:cNvPr id="26627" name="Picture 4" descr="bulb.gif (3679 bytes)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0" y="2786063"/>
            <a:ext cx="3600450" cy="2303462"/>
          </a:xfrm>
          <a:prstGeom prst="rect">
            <a:avLst/>
          </a:prstGeom>
          <a:solidFill>
            <a:srgbClr val="000000">
              <a:alpha val="98822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71500"/>
            <a:ext cx="8229600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0033CC"/>
                </a:solidFill>
              </a:rPr>
              <a:t>Восприятие </a:t>
            </a:r>
            <a:r>
              <a:rPr lang="ru-RU" sz="3800" b="1" dirty="0">
                <a:solidFill>
                  <a:srgbClr val="0033CC"/>
                </a:solidFill>
              </a:rPr>
              <a:t>-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50" y="1357313"/>
            <a:ext cx="8572500" cy="5072062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3000" dirty="0" smtClean="0">
                <a:solidFill>
                  <a:srgbClr val="002060"/>
                </a:solidFill>
                <a:latin typeface="+mj-lt"/>
              </a:rPr>
              <a:t>психический процесс, состоящий в </a:t>
            </a:r>
            <a:r>
              <a:rPr lang="ru-RU" sz="3000" b="1" i="1" u="sng" dirty="0" smtClean="0">
                <a:solidFill>
                  <a:srgbClr val="002060"/>
                </a:solidFill>
                <a:latin typeface="+mj-lt"/>
              </a:rPr>
              <a:t>целостном</a:t>
            </a:r>
            <a:r>
              <a:rPr lang="ru-RU" sz="3000" dirty="0" smtClean="0">
                <a:solidFill>
                  <a:srgbClr val="002060"/>
                </a:solidFill>
                <a:latin typeface="+mj-lt"/>
              </a:rPr>
              <a:t> отражении предметов и явлений при их непосредственном воздействии на рецепторы.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sz="3000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000" dirty="0" smtClean="0">
                <a:latin typeface="Times New Roman" pitchFamily="18" charset="0"/>
              </a:rPr>
              <a:t>В результате восприятия складываются </a:t>
            </a:r>
            <a:r>
              <a:rPr lang="ru-RU" sz="3000" u="sng" dirty="0" smtClean="0">
                <a:latin typeface="Times New Roman" pitchFamily="18" charset="0"/>
              </a:rPr>
              <a:t>целые</a:t>
            </a:r>
            <a:r>
              <a:rPr lang="ru-RU" sz="3000" dirty="0" smtClean="0">
                <a:latin typeface="Times New Roman" pitchFamily="18" charset="0"/>
              </a:rPr>
              <a:t> образы предметов и явлений, возникающих на основе </a:t>
            </a:r>
            <a:r>
              <a:rPr lang="ru-RU" sz="3000" u="sng" dirty="0" smtClean="0">
                <a:latin typeface="Times New Roman" pitchFamily="18" charset="0"/>
              </a:rPr>
              <a:t>комплекса</a:t>
            </a:r>
            <a:r>
              <a:rPr lang="ru-RU" sz="3000" dirty="0" smtClean="0">
                <a:latin typeface="Times New Roman" pitchFamily="18" charset="0"/>
              </a:rPr>
              <a:t> взаимосвязанных свойств.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sz="3000" dirty="0" smtClean="0">
              <a:latin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000" u="sng" dirty="0" smtClean="0">
                <a:latin typeface="Century Gothic" pitchFamily="34" charset="0"/>
              </a:rPr>
              <a:t>Пример:</a:t>
            </a:r>
            <a:r>
              <a:rPr lang="ru-RU" sz="3000" dirty="0" smtClean="0">
                <a:latin typeface="Century Gothic" pitchFamily="34" charset="0"/>
              </a:rPr>
              <a:t>  </a:t>
            </a:r>
            <a:r>
              <a:rPr lang="ru-RU" sz="3000" dirty="0" smtClean="0">
                <a:latin typeface="Times New Roman" pitchFamily="18" charset="0"/>
              </a:rPr>
              <a:t>круглое, зелёное, гладкое, сочное, хрустящее. Что это?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722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Свойства восприятия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1928813"/>
            <a:ext cx="4038600" cy="4530725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</a:rPr>
              <a:t>1)  </a:t>
            </a:r>
            <a:r>
              <a:rPr lang="ru-RU" sz="3600" b="1" u="sng" dirty="0" smtClean="0">
                <a:solidFill>
                  <a:srgbClr val="7030A0"/>
                </a:solidFill>
                <a:latin typeface="Calibri" pitchFamily="34" charset="0"/>
              </a:rPr>
              <a:t>Предметность -</a:t>
            </a:r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b="1" dirty="0" smtClean="0"/>
              <a:t>любой образ или предмет воспринимается как </a:t>
            </a:r>
            <a:r>
              <a:rPr lang="ru-RU" b="1" i="1" dirty="0" smtClean="0"/>
              <a:t>фигура</a:t>
            </a:r>
            <a:r>
              <a:rPr lang="ru-RU" i="1" dirty="0" smtClean="0"/>
              <a:t>,</a:t>
            </a:r>
            <a:r>
              <a:rPr lang="ru-RU" dirty="0" smtClean="0"/>
              <a:t> выделяющаяся на каком-то </a:t>
            </a:r>
            <a:r>
              <a:rPr lang="ru-RU" i="1" dirty="0" smtClean="0"/>
              <a:t>фоне.</a:t>
            </a:r>
            <a:r>
              <a:rPr lang="ru-RU" dirty="0" smtClean="0"/>
              <a:t>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Предмет и фон </a:t>
            </a:r>
            <a:r>
              <a:rPr lang="ru-RU" b="1" dirty="0" smtClean="0"/>
              <a:t>динамичны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87408" y="2594544"/>
            <a:ext cx="1560183" cy="2542037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2938" y="857250"/>
            <a:ext cx="8229600" cy="703263"/>
          </a:xfrm>
        </p:spPr>
        <p:txBody>
          <a:bodyPr/>
          <a:lstStyle/>
          <a:p>
            <a:pPr eaLnBrk="1" hangingPunct="1"/>
            <a:r>
              <a:rPr lang="ru-RU" sz="3800" smtClean="0"/>
              <a:t>принцип предметности</a:t>
            </a:r>
          </a:p>
        </p:txBody>
      </p:sp>
      <p:pic>
        <p:nvPicPr>
          <p:cNvPr id="31748" name="Picture 4" descr="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85925" y="1860550"/>
            <a:ext cx="1574800" cy="1666875"/>
          </a:xfrm>
        </p:spPr>
      </p:pic>
      <p:pic>
        <p:nvPicPr>
          <p:cNvPr id="31751" name="Picture 7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1138" y="1600200"/>
            <a:ext cx="2151062" cy="2184400"/>
          </a:xfrm>
        </p:spPr>
      </p:pic>
      <p:pic>
        <p:nvPicPr>
          <p:cNvPr id="31749" name="Picture 5" descr="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1571625" y="4131469"/>
            <a:ext cx="1809750" cy="1809750"/>
          </a:xfrm>
        </p:spPr>
      </p:pic>
      <p:pic>
        <p:nvPicPr>
          <p:cNvPr id="31750" name="Picture 6" descr="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10150" y="3940175"/>
            <a:ext cx="3311525" cy="2190750"/>
          </a:xfrm>
        </p:spPr>
      </p:pic>
      <p:sp>
        <p:nvSpPr>
          <p:cNvPr id="512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47925" y="6143625"/>
            <a:ext cx="6696075" cy="4762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динамичность выделения предмета и фона </a:t>
            </a:r>
            <a:r>
              <a:rPr lang="ru-RU" sz="3100" smtClean="0"/>
              <a:t>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51233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50312 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44027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2917 0.159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33 0.00232 L -0.19635 0.1599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317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27 -0.00278 L 0.22136 -0.1919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317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12 0.00764 L -0.22136 -0.18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-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17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smtClean="0"/>
              <a:t> Принцип предметности (зрительные иллюзии)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зрительные искажения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2723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435975" cy="647700"/>
          </a:xfrm>
        </p:spPr>
        <p:txBody>
          <a:bodyPr/>
          <a:lstStyle/>
          <a:p>
            <a:pPr marL="723900" indent="-723900" algn="ctr" eaLnBrk="1" hangingPunct="1"/>
            <a:r>
              <a:rPr lang="ru-RU" sz="3000" smtClean="0"/>
              <a:t>Принцип предметности (зрительные иллюзии)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/>
              <a:t>иллюзия цвета и контраста</a:t>
            </a:r>
          </a:p>
        </p:txBody>
      </p:sp>
      <p:pic>
        <p:nvPicPr>
          <p:cNvPr id="532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01750"/>
            <a:ext cx="621506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55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000" smtClean="0"/>
              <a:t>Принцип предметности (зрительные иллюзии)</a:t>
            </a:r>
          </a:p>
        </p:txBody>
      </p:sp>
      <p:sp>
        <p:nvSpPr>
          <p:cNvPr id="3174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/>
              <a:t>Иллюзии восприятия размера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25"/>
            <a:ext cx="48958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285875"/>
            <a:ext cx="29924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722313"/>
          </a:xfrm>
        </p:spPr>
        <p:txBody>
          <a:bodyPr/>
          <a:lstStyle/>
          <a:p>
            <a:pPr eaLnBrk="1" hangingPunct="1"/>
            <a:r>
              <a:rPr lang="ru-RU" sz="3600" b="1" i="1" u="sng" smtClean="0">
                <a:solidFill>
                  <a:srgbClr val="7030A0"/>
                </a:solidFill>
              </a:rPr>
              <a:t>2) Целостность (структурность)</a:t>
            </a:r>
            <a:endParaRPr lang="ru-RU" sz="36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419100" indent="-41910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/>
              <a:t>отражение абстрагированной из ощущений обобщенной структуры – целостный образа.</a:t>
            </a:r>
          </a:p>
          <a:p>
            <a:pPr marL="419100" indent="-41910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800" dirty="0" smtClean="0"/>
              <a:t>наше сознание всегда старается свести фрагментарное изображение в фигуру с простым и полным контуром.</a:t>
            </a:r>
          </a:p>
          <a:p>
            <a:pPr marL="419100" indent="-41910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entury Gothic" pitchFamily="34" charset="0"/>
              </a:rPr>
              <a:t>Пример: </a:t>
            </a:r>
          </a:p>
          <a:p>
            <a:pPr marL="419100" indent="-41910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Century Schoolbook" pitchFamily="18" charset="0"/>
              </a:rPr>
              <a:t>1)  Распознавание лица по нескольким штрихам.</a:t>
            </a:r>
          </a:p>
          <a:p>
            <a:pPr marL="419100" indent="-419100" algn="just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Century Schoolbook" pitchFamily="18" charset="0"/>
              </a:rPr>
              <a:t>2)   Узнавание мелодии в любых исполнении, тональности, аранжировки</a:t>
            </a:r>
            <a:endParaRPr lang="ru-RU" dirty="0"/>
          </a:p>
        </p:txBody>
      </p:sp>
      <p:pic>
        <p:nvPicPr>
          <p:cNvPr id="5" name="Picture 7" descr="dalmation.gif (4806 byte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43063"/>
            <a:ext cx="4357688" cy="407193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45125"/>
            <a:ext cx="8229600" cy="708025"/>
          </a:xfrm>
        </p:spPr>
        <p:txBody>
          <a:bodyPr/>
          <a:lstStyle/>
          <a:p>
            <a:pPr algn="ctr" eaLnBrk="1" hangingPunct="1"/>
            <a:r>
              <a:rPr lang="ru-RU" sz="3800" smtClean="0">
                <a:solidFill>
                  <a:schemeClr val="tx1"/>
                </a:solidFill>
                <a:latin typeface="Arial" pitchFamily="34" charset="0"/>
              </a:rPr>
              <a:t>Иллюзия – кажущаяся фигура</a:t>
            </a: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1143000"/>
            <a:ext cx="4786312" cy="4286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000372"/>
            <a:ext cx="6874024" cy="20002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92D050"/>
                </a:solidFill>
              </a:rPr>
              <a:t>1. Определение </a:t>
            </a:r>
            <a:r>
              <a:rPr lang="ru-RU" sz="6600" dirty="0" smtClean="0">
                <a:solidFill>
                  <a:srgbClr val="92D050"/>
                </a:solidFill>
              </a:rPr>
              <a:t>и виды психических процессов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000125" y="277813"/>
            <a:ext cx="7686675" cy="8651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</a:rPr>
              <a:t>4) Константность</a:t>
            </a:r>
            <a:endParaRPr lang="ru-RU" sz="320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50" y="1285875"/>
            <a:ext cx="4038600" cy="4887913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Century Gothic"/>
              </a:rPr>
              <a:t>→</a:t>
            </a:r>
            <a:r>
              <a:rPr lang="ru-RU" sz="2800" dirty="0" smtClean="0"/>
              <a:t>относительное постоянство в восприятии некоторых свойств предметов при изменении физических условий их появления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Наше восприятие сохраняет объектам их размеры и цвет независимо от того, с какого расстояния мы на них смотрим и под каким углом их видим.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734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1214438"/>
            <a:ext cx="4429125" cy="5000625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i="1" smtClean="0">
                <a:solidFill>
                  <a:srgbClr val="7030A0"/>
                </a:solidFill>
              </a:rPr>
              <a:t>3)  Осмысленность и обобщенность</a:t>
            </a:r>
          </a:p>
        </p:txBody>
      </p:sp>
      <p:pic>
        <p:nvPicPr>
          <p:cNvPr id="58371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4014" y="1600200"/>
            <a:ext cx="3444971" cy="4530725"/>
          </a:xfrm>
        </p:spPr>
      </p:pic>
      <p:sp>
        <p:nvSpPr>
          <p:cNvPr id="5837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Человек осознает свое восприятие и сопоставляет его с прошлым опытом.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20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Осмысленность достигается понимаем сущности предметов. При восприятии новых предметов человек стремится не только понять, что перед ним находится, но и относит предмет к определенной группе известных ему предметов.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357188"/>
            <a:ext cx="7258050" cy="703262"/>
          </a:xfrm>
        </p:spPr>
        <p:txBody>
          <a:bodyPr/>
          <a:lstStyle/>
          <a:p>
            <a:pPr eaLnBrk="1" hangingPunct="1"/>
            <a:r>
              <a:rPr lang="ru-RU" sz="3800" b="1" i="1" smtClean="0">
                <a:solidFill>
                  <a:srgbClr val="7030A0"/>
                </a:solidFill>
              </a:rPr>
              <a:t>5) Апперцепция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5" y="1000125"/>
            <a:ext cx="4214813" cy="5857875"/>
          </a:xfrm>
        </p:spPr>
        <p:txBody>
          <a:bodyPr/>
          <a:lstStyle/>
          <a:p>
            <a:pPr marL="495300" indent="-495300" algn="just" eaLnBrk="1" hangingPunct="1">
              <a:lnSpc>
                <a:spcPct val="80000"/>
              </a:lnSpc>
              <a:buFontTx/>
              <a:buChar char="-"/>
            </a:pPr>
            <a:r>
              <a:rPr lang="ru-RU" sz="2500" smtClean="0"/>
              <a:t>зависимость восприятия от опыта человека, отношения к жизни, установок, богатства знаний.</a:t>
            </a:r>
          </a:p>
          <a:p>
            <a:pPr marL="495300" indent="-495300" algn="just" eaLnBrk="1" hangingPunct="1">
              <a:lnSpc>
                <a:spcPct val="80000"/>
              </a:lnSpc>
              <a:buFontTx/>
              <a:buChar char="-"/>
            </a:pPr>
            <a:endParaRPr lang="ru-RU" sz="2500" smtClean="0"/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Восприятие субъективно:</a:t>
            </a: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При узнавании и толковании предметов и ситуаций мы больше опираемся на то, что знаем о них и на то, что хотим увидеть</a:t>
            </a:r>
          </a:p>
          <a:p>
            <a:pPr marL="495300" indent="-4953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</a:rPr>
              <a:t>- Настоящая действительность искажается.</a:t>
            </a:r>
          </a:p>
          <a:p>
            <a:pPr marL="495300" indent="-495300" eaLnBrk="1" hangingPunct="1">
              <a:lnSpc>
                <a:spcPct val="80000"/>
              </a:lnSpc>
              <a:buFontTx/>
              <a:buChar char="-"/>
            </a:pPr>
            <a:endParaRPr lang="ru-RU" sz="2000" smtClean="0"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Char char="-"/>
            </a:pPr>
            <a:endParaRPr lang="ru-RU" sz="2000" smtClean="0"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u="sng" smtClean="0">
                <a:latin typeface="Century Schoolbook"/>
              </a:rPr>
              <a:t>Пример:</a:t>
            </a:r>
            <a:r>
              <a:rPr lang="ru-RU" sz="1800" smtClean="0">
                <a:latin typeface="Century Schoolbook"/>
              </a:rPr>
              <a:t> Двойственные изображения – опознание образа зависит от того, какие признаки выступают в качестве исходных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41992" name="Picture 8" descr="позн_процессы/neo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8313" y="1125538"/>
            <a:ext cx="417671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9"/>
          <p:cNvSpPr>
            <a:spLocks noChangeArrowheads="1"/>
          </p:cNvSpPr>
          <p:nvPr/>
        </p:nvSpPr>
        <p:spPr bwMode="auto">
          <a:xfrm>
            <a:off x="468313" y="6208713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-635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200" b="1">
                <a:latin typeface="Times New Roman" pitchFamily="18" charset="0"/>
              </a:rPr>
              <a:t>Сколько здесь лиц?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661025"/>
            <a:ext cx="8229600" cy="43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>
                <a:solidFill>
                  <a:schemeClr val="tx1"/>
                </a:solidFill>
                <a:latin typeface="Arial" charset="0"/>
              </a:rPr>
              <a:t>Невозможные фигуры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143000"/>
            <a:ext cx="3998913" cy="4357688"/>
          </a:xfrm>
        </p:spPr>
      </p:pic>
      <p:pic>
        <p:nvPicPr>
          <p:cNvPr id="5" name="Picture 3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3000"/>
            <a:ext cx="4038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5897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75 -0.00023 L 0.23698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630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smtClean="0">
                <a:solidFill>
                  <a:srgbClr val="0033CC"/>
                </a:solidFill>
                <a:latin typeface="Comic Sans MS" pitchFamily="66" charset="0"/>
              </a:rPr>
              <a:t>Внимание</a:t>
            </a:r>
          </a:p>
        </p:txBody>
      </p:sp>
      <p:pic>
        <p:nvPicPr>
          <p:cNvPr id="61443" name="Picture 4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785938"/>
            <a:ext cx="4043362" cy="3887787"/>
          </a:xfrm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196975"/>
            <a:ext cx="4643437" cy="540067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sz="2200" smtClean="0"/>
              <a:t>- </a:t>
            </a:r>
            <a:r>
              <a:rPr lang="ru-RU" sz="2400" smtClean="0">
                <a:solidFill>
                  <a:srgbClr val="002060"/>
                </a:solidFill>
              </a:rPr>
              <a:t>направленность и сосредоточенность сознания человека на определенных объектах при одновременном отвлечении от других</a:t>
            </a:r>
          </a:p>
          <a:p>
            <a:pPr marL="0" indent="0" eaLnBrk="1" hangingPunct="1">
              <a:buFontTx/>
              <a:buNone/>
            </a:pPr>
            <a:r>
              <a:rPr lang="ru-RU" sz="2400" b="1" u="sng" smtClean="0">
                <a:solidFill>
                  <a:schemeClr val="accent2"/>
                </a:solidFill>
                <a:latin typeface="Garamond" pitchFamily="18" charset="0"/>
              </a:rPr>
              <a:t>Функции:</a:t>
            </a:r>
            <a:r>
              <a:rPr lang="ru-RU" sz="2400" b="1" smtClean="0"/>
              <a:t> 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400" b="1" smtClean="0"/>
              <a:t> отбор</a:t>
            </a:r>
            <a:r>
              <a:rPr lang="ru-RU" sz="2400" smtClean="0"/>
              <a:t> значимых воздействий (</a:t>
            </a:r>
            <a:r>
              <a:rPr lang="ru-RU" sz="2000" i="1" smtClean="0"/>
              <a:t>предметность</a:t>
            </a:r>
            <a:r>
              <a:rPr lang="ru-RU" sz="2400" smtClean="0"/>
              <a:t>)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400" smtClean="0"/>
              <a:t> </a:t>
            </a:r>
            <a:r>
              <a:rPr lang="ru-RU" sz="2400" b="1" smtClean="0"/>
              <a:t>игнорирование</a:t>
            </a:r>
            <a:r>
              <a:rPr lang="ru-RU" sz="2400" smtClean="0"/>
              <a:t> побочных,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400" smtClean="0"/>
              <a:t>   </a:t>
            </a:r>
            <a:r>
              <a:rPr lang="ru-RU" sz="2400" b="1" smtClean="0"/>
              <a:t>удержание</a:t>
            </a:r>
            <a:r>
              <a:rPr lang="ru-RU" sz="2400" smtClean="0"/>
              <a:t> деятельности до достижения цели,</a:t>
            </a:r>
          </a:p>
          <a:p>
            <a:pPr marL="0" indent="0"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ru-RU" sz="2400" b="1" smtClean="0"/>
              <a:t>регуляция </a:t>
            </a:r>
            <a:r>
              <a:rPr lang="ru-RU" sz="2400" smtClean="0"/>
              <a:t>и </a:t>
            </a:r>
            <a:r>
              <a:rPr lang="ru-RU" sz="2400" b="1" smtClean="0"/>
              <a:t>контроль</a:t>
            </a:r>
            <a:r>
              <a:rPr lang="ru-RU" sz="2400" smtClean="0"/>
              <a:t> деятельности.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9388" y="5157788"/>
            <a:ext cx="4319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642938"/>
            <a:ext cx="8715375" cy="592931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u="sng" smtClean="0">
                <a:solidFill>
                  <a:schemeClr val="accent2"/>
                </a:solidFill>
                <a:latin typeface="Garamond" pitchFamily="18" charset="0"/>
              </a:rPr>
              <a:t>Свойства внимания: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solidFill>
                  <a:srgbClr val="CC0000"/>
                </a:solidFill>
              </a:rPr>
              <a:t> </a:t>
            </a:r>
            <a:r>
              <a:rPr lang="ru-RU" sz="2200" i="1" smtClean="0">
                <a:solidFill>
                  <a:srgbClr val="7030A0"/>
                </a:solidFill>
              </a:rPr>
              <a:t>устойчивость </a:t>
            </a:r>
            <a:r>
              <a:rPr lang="ru-RU" sz="2200" i="1" smtClean="0"/>
              <a:t>- </a:t>
            </a:r>
            <a:r>
              <a:rPr lang="ru-RU" sz="2200" smtClean="0"/>
              <a:t>длительность сосредоточения на объекте </a:t>
            </a:r>
            <a:endParaRPr lang="ru-RU" sz="2200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>
                <a:solidFill>
                  <a:srgbClr val="7030A0"/>
                </a:solidFill>
              </a:rPr>
              <a:t>концентрация -</a:t>
            </a: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smtClean="0"/>
              <a:t>степень сосредоточения на объекте </a:t>
            </a:r>
            <a:endParaRPr lang="ru-RU" sz="2200" i="1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>
                <a:solidFill>
                  <a:srgbClr val="7030A0"/>
                </a:solidFill>
              </a:rPr>
              <a:t>распределение</a:t>
            </a: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/>
              <a:t>-</a:t>
            </a: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smtClean="0"/>
              <a:t>возможность удержания разных видов деятельности.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>
                <a:solidFill>
                  <a:srgbClr val="7030A0"/>
                </a:solidFill>
              </a:rPr>
              <a:t>объем</a:t>
            </a: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/>
              <a:t>-</a:t>
            </a: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smtClean="0"/>
              <a:t>степень сосредоточения на объекте </a:t>
            </a:r>
            <a:endParaRPr lang="ru-RU" sz="2200" i="1" smtClean="0">
              <a:solidFill>
                <a:schemeClr val="hlink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>
                <a:solidFill>
                  <a:srgbClr val="7030A0"/>
                </a:solidFill>
              </a:rPr>
              <a:t>переключение</a:t>
            </a:r>
            <a:r>
              <a:rPr lang="ru-RU" sz="2200" i="1" smtClean="0">
                <a:solidFill>
                  <a:schemeClr val="hlink"/>
                </a:solidFill>
              </a:rPr>
              <a:t> </a:t>
            </a:r>
            <a:r>
              <a:rPr lang="ru-RU" sz="2200" i="1" smtClean="0"/>
              <a:t>- </a:t>
            </a:r>
            <a:r>
              <a:rPr lang="ru-RU" sz="2200" smtClean="0"/>
              <a:t>сознательный перенос с одного объекта на другой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u="sng" smtClean="0">
                <a:solidFill>
                  <a:schemeClr val="accent2"/>
                </a:solidFill>
                <a:latin typeface="Garamond" pitchFamily="18" charset="0"/>
              </a:rPr>
              <a:t>Виды внимания: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i="1" smtClean="0"/>
              <a:t>Непроизвольное – </a:t>
            </a:r>
            <a:r>
              <a:rPr lang="ru-RU" sz="2200" smtClean="0"/>
              <a:t>возникает и поддерживается независимо от сознательных намерений человека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</a:rPr>
              <a:t>Причины возникновения: </a:t>
            </a:r>
          </a:p>
          <a:p>
            <a:pPr lvl="2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</a:rPr>
              <a:t>1. Особенности раздражителя: сила, контраст, новизна. </a:t>
            </a:r>
          </a:p>
          <a:p>
            <a:pPr lvl="2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u="sng" smtClean="0">
                <a:solidFill>
                  <a:srgbClr val="0070C0"/>
                </a:solidFill>
                <a:latin typeface="Century Schoolbook"/>
              </a:rPr>
              <a:t>Пример ?</a:t>
            </a:r>
          </a:p>
          <a:p>
            <a:pPr lvl="2"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</a:rPr>
              <a:t>2. Состояние организма/личности: потребности, интересы, ожидания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i="1" smtClean="0"/>
              <a:t>Произвольное – </a:t>
            </a:r>
            <a:r>
              <a:rPr lang="ru-RU" sz="2200" smtClean="0"/>
              <a:t>специфически человеческое(волевое), сознательно ставится цель и применяется волевое усилие.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i="1" smtClean="0"/>
              <a:t>Послепроизвольное – </a:t>
            </a:r>
            <a:r>
              <a:rPr lang="ru-RU" sz="2200" smtClean="0"/>
              <a:t>(возникает после произвольного) – существует цель, волевое усилие не требуется.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85813"/>
            <a:ext cx="8229600" cy="650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Память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85750" y="1643063"/>
            <a:ext cx="8643938" cy="4786312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 smtClean="0"/>
              <a:t> </a:t>
            </a:r>
            <a:r>
              <a:rPr lang="ru-RU" sz="3600" dirty="0" smtClean="0"/>
              <a:t>- </a:t>
            </a:r>
            <a:r>
              <a:rPr lang="ru-RU" sz="3600" i="1" dirty="0" smtClean="0">
                <a:solidFill>
                  <a:srgbClr val="002060"/>
                </a:solidFill>
                <a:latin typeface="+mj-lt"/>
              </a:rPr>
              <a:t>психический процесс, заключающийся в </a:t>
            </a:r>
            <a:r>
              <a:rPr lang="ru-RU" sz="3600" i="1" u="sng" dirty="0" smtClean="0">
                <a:solidFill>
                  <a:srgbClr val="002060"/>
                </a:solidFill>
                <a:latin typeface="+mj-lt"/>
              </a:rPr>
              <a:t>закреплении, сохранении</a:t>
            </a:r>
            <a:r>
              <a:rPr lang="ru-RU" sz="3600" i="1" dirty="0" smtClean="0">
                <a:solidFill>
                  <a:srgbClr val="002060"/>
                </a:solidFill>
                <a:latin typeface="+mj-lt"/>
              </a:rPr>
              <a:t> и последующем </a:t>
            </a:r>
            <a:r>
              <a:rPr lang="ru-RU" sz="3600" i="1" u="sng" dirty="0" smtClean="0">
                <a:solidFill>
                  <a:srgbClr val="002060"/>
                </a:solidFill>
                <a:latin typeface="+mj-lt"/>
              </a:rPr>
              <a:t>воспроизведении</a:t>
            </a:r>
            <a:r>
              <a:rPr lang="ru-RU" sz="3600" i="1" dirty="0" smtClean="0">
                <a:solidFill>
                  <a:srgbClr val="002060"/>
                </a:solidFill>
                <a:latin typeface="+mj-lt"/>
              </a:rPr>
              <a:t> (забывании) прошлого опыта.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200" i="1" dirty="0" smtClean="0">
              <a:solidFill>
                <a:srgbClr val="002060"/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500" dirty="0" smtClean="0"/>
              <a:t>Память связывает прошлое человека с его настоящим и будущим.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500" dirty="0" smtClean="0"/>
              <a:t>Являясь важнейшей функцией в развитии и обучении, делает человека личностью.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5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200" b="1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200" dirty="0" smtClean="0"/>
          </a:p>
        </p:txBody>
      </p:sp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6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558800"/>
          </a:xfrm>
        </p:spPr>
        <p:txBody>
          <a:bodyPr/>
          <a:lstStyle/>
          <a:p>
            <a:pPr algn="ctr" eaLnBrk="1" hangingPunct="1"/>
            <a:r>
              <a:rPr lang="ru-RU" sz="3000" b="1" u="sng" smtClean="0">
                <a:solidFill>
                  <a:schemeClr val="accent2"/>
                </a:solidFill>
              </a:rPr>
              <a:t>Виды памяти: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362950" cy="54530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7030A0"/>
                </a:solidFill>
              </a:rPr>
              <a:t>по продолжительности закрепления и сохранения):</a:t>
            </a:r>
          </a:p>
          <a:p>
            <a:pPr algn="ctr" eaLnBrk="1" hangingPunct="1">
              <a:buFontTx/>
              <a:buNone/>
            </a:pPr>
            <a:r>
              <a:rPr lang="ru-RU" sz="2400" b="1" i="1" smtClean="0"/>
              <a:t>Оперативная (18 сек)</a:t>
            </a:r>
          </a:p>
          <a:p>
            <a:pPr algn="ctr" eaLnBrk="1" hangingPunct="1">
              <a:buFontTx/>
              <a:buNone/>
            </a:pPr>
            <a:r>
              <a:rPr lang="ru-RU" sz="2400" b="1" i="1" smtClean="0"/>
              <a:t>Кратковременная (до 20 мин)</a:t>
            </a:r>
          </a:p>
          <a:p>
            <a:pPr algn="ctr" eaLnBrk="1" hangingPunct="1">
              <a:buFontTx/>
              <a:buNone/>
            </a:pPr>
            <a:r>
              <a:rPr lang="ru-RU" sz="2400" b="1" i="1" smtClean="0"/>
              <a:t>Долговременная (от 20 мин.)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400" smtClean="0">
                <a:solidFill>
                  <a:srgbClr val="7030A0"/>
                </a:solidFill>
              </a:rPr>
              <a:t>по характеру психической активности: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/>
              <a:t>Образная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/>
              <a:t>Двигательная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/>
              <a:t>Эмоциональная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/>
              <a:t>Словесно-логическая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400" smtClean="0">
                <a:solidFill>
                  <a:srgbClr val="7030A0"/>
                </a:solidFill>
              </a:rPr>
              <a:t>по характеру целей деятельности:</a:t>
            </a:r>
            <a:r>
              <a:rPr lang="ru-RU" smtClean="0">
                <a:solidFill>
                  <a:srgbClr val="7030A0"/>
                </a:solidFill>
              </a:rPr>
              <a:t>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/>
              <a:t>Непроизвольная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/>
              <a:t>Произвольная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000125"/>
            <a:ext cx="8229600" cy="630238"/>
          </a:xfrm>
        </p:spPr>
        <p:txBody>
          <a:bodyPr/>
          <a:lstStyle/>
          <a:p>
            <a:pPr eaLnBrk="1" hangingPunct="1"/>
            <a:r>
              <a:rPr lang="ru-RU" sz="3500" b="1" u="sng" smtClean="0">
                <a:solidFill>
                  <a:schemeClr val="accent2"/>
                </a:solidFill>
              </a:rPr>
              <a:t>Способы развития памяти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852613"/>
            <a:ext cx="8229600" cy="5005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400" smtClean="0"/>
              <a:t>Механический (повторение) - </a:t>
            </a:r>
            <a:r>
              <a:rPr lang="ru-RU" sz="2000" smtClean="0"/>
              <a:t>перечитывание, активное включение знаний в деятельность</a:t>
            </a:r>
            <a:endParaRPr lang="ru-RU" sz="3400" smtClean="0"/>
          </a:p>
          <a:p>
            <a:pPr eaLnBrk="1" hangingPunct="1">
              <a:lnSpc>
                <a:spcPct val="80000"/>
              </a:lnSpc>
            </a:pPr>
            <a:r>
              <a:rPr lang="ru-RU" sz="3400" smtClean="0"/>
              <a:t> Рациональный - </a:t>
            </a:r>
            <a:r>
              <a:rPr lang="ru-RU" sz="2000" smtClean="0"/>
              <a:t>установление </a:t>
            </a:r>
            <a:r>
              <a:rPr lang="ru-RU" sz="2100" smtClean="0"/>
              <a:t>логических, смысловых связей внутри запоминаемого материала </a:t>
            </a:r>
          </a:p>
          <a:p>
            <a:pPr eaLnBrk="1" hangingPunct="1">
              <a:lnSpc>
                <a:spcPct val="80000"/>
              </a:lnSpc>
            </a:pPr>
            <a:r>
              <a:rPr lang="ru-RU" sz="3400" smtClean="0"/>
              <a:t>Ассоциации - </a:t>
            </a:r>
            <a:r>
              <a:rPr lang="ru-RU" sz="2000" smtClean="0"/>
              <a:t>«завязывание узелка»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3400" smtClean="0"/>
              <a:t>Мнемотехнический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smtClean="0"/>
              <a:t>Например: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smtClean="0"/>
              <a:t>1. Метод агглютинации – склейки -  </a:t>
            </a:r>
            <a:r>
              <a:rPr lang="ru-RU" sz="2000" b="1" smtClean="0"/>
              <a:t>УКРОП, </a:t>
            </a:r>
            <a:r>
              <a:rPr lang="ru-RU" sz="2100" b="1" smtClean="0"/>
              <a:t>МеВеЗеМа ЮСУНП</a:t>
            </a:r>
            <a:r>
              <a:rPr lang="ru-RU" sz="2100" smtClean="0"/>
              <a:t> 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smtClean="0"/>
              <a:t>2. «Вешалка» - запонимание опорных слов, дат, с которыми увязывается вновь заученное:  </a:t>
            </a:r>
            <a:r>
              <a:rPr lang="ru-RU" sz="2000" b="1" smtClean="0"/>
              <a:t>телефон 290-1941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smtClean="0"/>
              <a:t>3. Таблица </a:t>
            </a:r>
            <a:r>
              <a:rPr lang="en-US" sz="2000" smtClean="0"/>
              <a:t>cos, sin</a:t>
            </a:r>
            <a:r>
              <a:rPr lang="ru-RU" sz="2000" smtClean="0"/>
              <a:t>.</a:t>
            </a:r>
            <a:r>
              <a:rPr lang="en-US" sz="2000" smtClean="0"/>
              <a:t>  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smtClean="0"/>
              <a:t>4. Метод связного рассказа: </a:t>
            </a:r>
            <a:r>
              <a:rPr lang="ru-RU" sz="2000" b="1" smtClean="0"/>
              <a:t>Каждый охотник желает знать где сидит фазан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sz="3800" b="1" smtClean="0">
                <a:solidFill>
                  <a:srgbClr val="0033CC"/>
                </a:solidFill>
                <a:latin typeface="Comic Sans MS" pitchFamily="66" charset="0"/>
              </a:rPr>
              <a:t>Мышление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01050" cy="1277938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i="1" dirty="0" smtClean="0"/>
              <a:t>- </a:t>
            </a:r>
            <a:r>
              <a:rPr lang="ru-RU" sz="2400" i="1" dirty="0" smtClean="0">
                <a:solidFill>
                  <a:srgbClr val="002060"/>
                </a:solidFill>
                <a:latin typeface="+mj-lt"/>
              </a:rPr>
              <a:t>психический познавательный процесс, состоящий в опосредованном и обобщенном отражении человеком действительности в её существенных и сложных связях и отношениях.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47108" name="Picture 5" descr="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143125"/>
            <a:ext cx="41783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11188" y="2349500"/>
            <a:ext cx="532923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 b="1" u="sng">
                <a:solidFill>
                  <a:schemeClr val="accent2"/>
                </a:solidFill>
                <a:latin typeface="Garamond" pitchFamily="18" charset="0"/>
              </a:rPr>
              <a:t>Особенности: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/>
              <a:t>1) М. выходит за пределы чувственного познания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/>
              <a:t>2) М опосредованный и обобщенный процесс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/>
              <a:t>3) М. связано с речью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/>
              <a:t>4) М. социально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/>
              <a:t>обусловленный процесс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400"/>
              <a:t>5) М. связано с наличием проблемной ситуации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229600" cy="558800"/>
          </a:xfrm>
        </p:spPr>
        <p:txBody>
          <a:bodyPr tIns="0"/>
          <a:lstStyle/>
          <a:p>
            <a:pPr marL="800100" indent="-800100" algn="ctr" eaLnBrk="1" hangingPunct="1"/>
            <a:r>
              <a:rPr lang="ru-RU" sz="3000" b="1" smtClean="0">
                <a:solidFill>
                  <a:srgbClr val="0033CC"/>
                </a:solidFill>
              </a:rPr>
              <a:t>Психические процессы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85875"/>
            <a:ext cx="8229600" cy="5348288"/>
          </a:xfrm>
        </p:spPr>
        <p:txBody>
          <a:bodyPr lIns="0" tIns="0" rIns="0" bIns="0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ru-RU" smtClean="0"/>
              <a:t>- </a:t>
            </a:r>
            <a:r>
              <a:rPr lang="ru-RU" sz="2400" i="1" smtClean="0">
                <a:solidFill>
                  <a:srgbClr val="002060"/>
                </a:solidFill>
                <a:latin typeface="Calibri" pitchFamily="34" charset="0"/>
              </a:rPr>
              <a:t>динамическое отражение действительности в различных формах психических явлений: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ru-RU" sz="2400" smtClean="0">
              <a:latin typeface="Arial Narrow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5750" y="2143125"/>
            <a:ext cx="8643938" cy="27701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ru-RU" sz="3600" b="1">
                <a:latin typeface="Lucida Console" pitchFamily="49" charset="0"/>
              </a:rPr>
              <a:t>Например: </a:t>
            </a:r>
          </a:p>
          <a:p>
            <a:pPr algn="ctr" eaLnBrk="0" hangingPunct="0"/>
            <a:r>
              <a:rPr lang="ru-RU" sz="3600">
                <a:solidFill>
                  <a:schemeClr val="accent2"/>
                </a:solidFill>
              </a:rPr>
              <a:t>человек ощущает, раздражается, думает, вспоминает, смеётся, </a:t>
            </a:r>
          </a:p>
          <a:p>
            <a:pPr algn="ctr" eaLnBrk="0" hangingPunct="0"/>
            <a:r>
              <a:rPr lang="ru-RU" sz="3600">
                <a:solidFill>
                  <a:schemeClr val="accent2"/>
                </a:solidFill>
              </a:rPr>
              <a:t>расслабляется, грустит, увлекается, изучает, запоминает, радуется и т.д.</a:t>
            </a:r>
            <a:endParaRPr lang="ru-RU" sz="3600"/>
          </a:p>
        </p:txBody>
      </p:sp>
      <p:pic>
        <p:nvPicPr>
          <p:cNvPr id="39941" name="Picture 10" descr="эм-уд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45125"/>
            <a:ext cx="10080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1" descr="эм-зад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445125"/>
            <a:ext cx="863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2" descr="1-1-8-0-0-0-0-0-0-0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445125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3" descr="эм-размыш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5445125"/>
            <a:ext cx="11509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4" descr="эм-предуп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5445125"/>
            <a:ext cx="99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5" descr="эм-меч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5445125"/>
            <a:ext cx="10874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6" descr="эм=востор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5445125"/>
            <a:ext cx="10080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7" descr="эм-серьез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5445125"/>
            <a:ext cx="936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549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/>
      <p:bldP spid="254979" grpId="0" build="p"/>
      <p:bldP spid="143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642938"/>
            <a:ext cx="8607425" cy="5954712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b="1" u="sng" smtClean="0">
                <a:solidFill>
                  <a:schemeClr val="accent2"/>
                </a:solidFill>
                <a:latin typeface="Garamond" pitchFamily="18" charset="0"/>
              </a:rPr>
              <a:t>Операции мышления: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i="1" smtClean="0">
                <a:solidFill>
                  <a:srgbClr val="7030A0"/>
                </a:solidFill>
              </a:rPr>
              <a:t>Конкретизация</a:t>
            </a:r>
            <a:r>
              <a:rPr lang="ru-RU" sz="2400" i="1" smtClean="0">
                <a:solidFill>
                  <a:schemeClr val="hlink"/>
                </a:solidFill>
              </a:rPr>
              <a:t> </a:t>
            </a:r>
            <a:r>
              <a:rPr lang="ru-RU" sz="2400" i="1" smtClean="0"/>
              <a:t>– </a:t>
            </a:r>
            <a:r>
              <a:rPr lang="ru-RU" sz="2400" smtClean="0">
                <a:latin typeface="Times New Roman" pitchFamily="18" charset="0"/>
              </a:rPr>
              <a:t>раскрытие конкретного содержания (полное описание свойств) объекта.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Анализ</a:t>
            </a:r>
            <a:r>
              <a:rPr lang="ru-RU" sz="2400" i="1" smtClean="0"/>
              <a:t> – </a:t>
            </a:r>
            <a:r>
              <a:rPr lang="ru-RU" sz="2400" smtClean="0">
                <a:latin typeface="Times New Roman" pitchFamily="18" charset="0"/>
              </a:rPr>
              <a:t>мысленное разложение целого на части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Синтез </a:t>
            </a:r>
            <a:r>
              <a:rPr lang="ru-RU" sz="2400" i="1" smtClean="0"/>
              <a:t>– </a:t>
            </a:r>
            <a:r>
              <a:rPr lang="ru-RU" sz="2400" smtClean="0">
                <a:latin typeface="Times New Roman" pitchFamily="18" charset="0"/>
              </a:rPr>
              <a:t>мысленное объединение частей, свойств, действий в единой целое.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Сравнение</a:t>
            </a:r>
            <a:r>
              <a:rPr lang="ru-RU" sz="2400" i="1" smtClean="0"/>
              <a:t> – </a:t>
            </a:r>
            <a:r>
              <a:rPr lang="ru-RU" sz="2400" smtClean="0">
                <a:latin typeface="Times New Roman" pitchFamily="18" charset="0"/>
              </a:rPr>
              <a:t>установление сходства и различий.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Абстрагирование </a:t>
            </a:r>
            <a:r>
              <a:rPr lang="ru-RU" sz="2400" i="1" smtClean="0"/>
              <a:t>– </a:t>
            </a:r>
            <a:r>
              <a:rPr lang="ru-RU" sz="2400" smtClean="0">
                <a:latin typeface="Times New Roman" pitchFamily="18" charset="0"/>
              </a:rPr>
              <a:t>отвлечение от несущественных признаков объекта и выделение в нём основного.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Обобщение</a:t>
            </a:r>
            <a:r>
              <a:rPr lang="ru-RU" sz="2400" i="1" smtClean="0"/>
              <a:t> – </a:t>
            </a:r>
            <a:r>
              <a:rPr lang="ru-RU" sz="2400" smtClean="0">
                <a:latin typeface="Times New Roman" pitchFamily="18" charset="0"/>
              </a:rPr>
              <a:t>мысленное объединение предметов или явлений по их существенным признакам и свойствам</a:t>
            </a:r>
            <a:r>
              <a:rPr lang="ru-RU" sz="1900" smtClean="0"/>
              <a:t>.</a:t>
            </a:r>
            <a:endParaRPr lang="ru-RU" sz="2400" i="1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b="1" u="sng" smtClean="0">
                <a:solidFill>
                  <a:schemeClr val="accent2"/>
                </a:solidFill>
                <a:latin typeface="Garamond" pitchFamily="18" charset="0"/>
              </a:rPr>
              <a:t>Формы мышления</a:t>
            </a:r>
            <a:r>
              <a:rPr lang="ru-RU" sz="1800" i="1" smtClean="0"/>
              <a:t> –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Суждение</a:t>
            </a:r>
            <a:r>
              <a:rPr lang="ru-RU" sz="2400" i="1" smtClean="0"/>
              <a:t>  - </a:t>
            </a:r>
            <a:r>
              <a:rPr lang="ru-RU" sz="2300" smtClean="0">
                <a:latin typeface="Times New Roman" pitchFamily="18" charset="0"/>
              </a:rPr>
              <a:t>утверждение или отрицание каких-либо свойств, связей и отношений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Умозаключение (индукция и дедукция)</a:t>
            </a:r>
            <a:r>
              <a:rPr lang="ru-RU" sz="2400" i="1" smtClean="0"/>
              <a:t> – </a:t>
            </a:r>
            <a:r>
              <a:rPr lang="ru-RU" sz="2300" smtClean="0">
                <a:latin typeface="Times New Roman" pitchFamily="18" charset="0"/>
              </a:rPr>
              <a:t>выделение из нескольких логических связанных суждений нового знания.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i="1" smtClean="0">
                <a:solidFill>
                  <a:srgbClr val="7030A0"/>
                </a:solidFill>
              </a:rPr>
              <a:t>Понятие</a:t>
            </a:r>
            <a:r>
              <a:rPr lang="ru-RU" sz="2400" i="1" smtClean="0"/>
              <a:t> -  </a:t>
            </a:r>
            <a:r>
              <a:rPr lang="ru-RU" sz="2400" smtClean="0">
                <a:latin typeface="Times New Roman" pitchFamily="18" charset="0"/>
              </a:rPr>
              <a:t>отражение в сознание человека общих или существенных свойств предметов и явлений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85813"/>
            <a:ext cx="8229600" cy="436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b="1" u="sng" dirty="0">
                <a:solidFill>
                  <a:schemeClr val="accent2"/>
                </a:solidFill>
              </a:rPr>
              <a:t>Виды мышления</a:t>
            </a:r>
            <a:r>
              <a:rPr lang="ru-RU" sz="3500" b="1" u="sng" dirty="0" smtClean="0">
                <a:solidFill>
                  <a:schemeClr val="accent2"/>
                </a:solidFill>
              </a:rPr>
              <a:t>:</a:t>
            </a:r>
            <a:endParaRPr lang="ru-RU" sz="3500" b="1" u="sng" dirty="0">
              <a:solidFill>
                <a:schemeClr val="accent2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500174"/>
            <a:ext cx="8750330" cy="48577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2300" dirty="0" smtClean="0">
                <a:solidFill>
                  <a:srgbClr val="7030A0"/>
                </a:solidFill>
              </a:rPr>
              <a:t>По генезису развития: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Наглядно-действенное</a:t>
            </a:r>
            <a:r>
              <a:rPr lang="ru-RU" sz="2300" b="1" i="1" dirty="0" smtClean="0">
                <a:solidFill>
                  <a:schemeClr val="hlink"/>
                </a:solidFill>
              </a:rPr>
              <a:t> </a:t>
            </a:r>
            <a:r>
              <a:rPr lang="ru-RU" sz="2300" dirty="0" smtClean="0">
                <a:solidFill>
                  <a:schemeClr val="tx2"/>
                </a:solidFill>
              </a:rPr>
              <a:t>- </a:t>
            </a:r>
            <a:r>
              <a:rPr lang="ru-RU" sz="2300" dirty="0" smtClean="0">
                <a:latin typeface="Times New Roman" pitchFamily="18" charset="0"/>
              </a:rPr>
              <a:t>решение задачи в процессе деятельности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Наглядно-образное</a:t>
            </a:r>
            <a:r>
              <a:rPr lang="ru-RU" sz="2300" i="1" dirty="0" smtClean="0">
                <a:solidFill>
                  <a:schemeClr val="tx2"/>
                </a:solidFill>
              </a:rPr>
              <a:t> </a:t>
            </a:r>
            <a:r>
              <a:rPr lang="ru-RU" sz="2300" dirty="0" smtClean="0">
                <a:solidFill>
                  <a:schemeClr val="tx2"/>
                </a:solidFill>
              </a:rPr>
              <a:t>- </a:t>
            </a:r>
            <a:r>
              <a:rPr lang="ru-RU" sz="2300" dirty="0" smtClean="0">
                <a:latin typeface="Times New Roman" pitchFamily="18" charset="0"/>
              </a:rPr>
              <a:t>содержание основано на образном материале.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Словесно-логическое </a:t>
            </a:r>
            <a:r>
              <a:rPr lang="ru-RU" sz="2300" dirty="0" smtClean="0">
                <a:solidFill>
                  <a:schemeClr val="tx2"/>
                </a:solidFill>
              </a:rPr>
              <a:t>- </a:t>
            </a:r>
            <a:r>
              <a:rPr lang="ru-RU" sz="2300" dirty="0" smtClean="0">
                <a:latin typeface="Times New Roman" pitchFamily="18" charset="0"/>
              </a:rPr>
              <a:t>задача решается в словесной форме.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300" dirty="0" smtClean="0">
                <a:solidFill>
                  <a:srgbClr val="7030A0"/>
                </a:solidFill>
              </a:rPr>
              <a:t>По степени развернутости</a:t>
            </a:r>
            <a:r>
              <a:rPr lang="ru-RU" sz="2300" b="1" dirty="0" smtClean="0"/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Аналитическое</a:t>
            </a:r>
            <a:r>
              <a:rPr lang="ru-RU" sz="2300" i="1" dirty="0" smtClean="0">
                <a:solidFill>
                  <a:schemeClr val="hlink"/>
                </a:solidFill>
              </a:rPr>
              <a:t> </a:t>
            </a:r>
            <a:r>
              <a:rPr lang="ru-RU" sz="2300" i="1" dirty="0" smtClean="0"/>
              <a:t>–</a:t>
            </a:r>
            <a:r>
              <a:rPr lang="ru-RU" sz="2300" i="1" dirty="0" smtClean="0">
                <a:solidFill>
                  <a:schemeClr val="hlink"/>
                </a:solidFill>
              </a:rPr>
              <a:t> </a:t>
            </a:r>
            <a:r>
              <a:rPr lang="ru-RU" sz="2300" dirty="0" smtClean="0">
                <a:latin typeface="Times New Roman" pitchFamily="18" charset="0"/>
              </a:rPr>
              <a:t>опосредованно логикой рассуждений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Интуитивное </a:t>
            </a:r>
            <a:r>
              <a:rPr lang="ru-RU" sz="2300" i="1" dirty="0" smtClean="0"/>
              <a:t>- </a:t>
            </a:r>
            <a:r>
              <a:rPr lang="ru-RU" sz="2300" dirty="0" smtClean="0">
                <a:latin typeface="Times New Roman" pitchFamily="18" charset="0"/>
              </a:rPr>
              <a:t>непосредственное «схватывание» ситуации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300" dirty="0" smtClean="0">
                <a:solidFill>
                  <a:srgbClr val="7030A0"/>
                </a:solidFill>
              </a:rPr>
              <a:t>По характеру решения задач: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300" b="1" i="1" dirty="0" smtClean="0"/>
              <a:t>Практическое (конкретное)</a:t>
            </a:r>
            <a:r>
              <a:rPr lang="ru-RU" sz="2300" i="1" dirty="0" smtClean="0">
                <a:solidFill>
                  <a:schemeClr val="hlink"/>
                </a:solidFill>
              </a:rPr>
              <a:t> </a:t>
            </a:r>
            <a:r>
              <a:rPr lang="ru-RU" sz="2300" i="1" dirty="0" smtClean="0"/>
              <a:t>- </a:t>
            </a:r>
            <a:r>
              <a:rPr lang="ru-RU" sz="2300" dirty="0" smtClean="0">
                <a:latin typeface="Times New Roman" pitchFamily="18" charset="0"/>
              </a:rPr>
              <a:t>постановка целей, создание планов, проектов и их реализация в практической деятельности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Теоретическое (абстрактное) </a:t>
            </a:r>
            <a:r>
              <a:rPr lang="ru-RU" sz="2300" i="1" dirty="0" smtClean="0"/>
              <a:t>–</a:t>
            </a:r>
            <a:r>
              <a:rPr lang="ru-RU" sz="2300" i="1" dirty="0" smtClean="0">
                <a:solidFill>
                  <a:schemeClr val="hlink"/>
                </a:solidFill>
              </a:rPr>
              <a:t> </a:t>
            </a:r>
            <a:r>
              <a:rPr lang="ru-RU" sz="2300" dirty="0" smtClean="0">
                <a:latin typeface="Times New Roman" pitchFamily="18" charset="0"/>
              </a:rPr>
              <a:t>нахождение общих закономерностей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300" dirty="0" smtClean="0">
                <a:solidFill>
                  <a:srgbClr val="7030A0"/>
                </a:solidFill>
              </a:rPr>
              <a:t>По степени новизны и оригинальности: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Репродуктивное </a:t>
            </a:r>
            <a:r>
              <a:rPr lang="ru-RU" sz="2300" i="1" dirty="0" smtClean="0"/>
              <a:t>– </a:t>
            </a:r>
            <a:r>
              <a:rPr lang="ru-RU" sz="2300" dirty="0" smtClean="0">
                <a:latin typeface="Times New Roman" pitchFamily="18" charset="0"/>
              </a:rPr>
              <a:t>по аналогии, по стандартным умозаключениям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300" b="1" i="1" dirty="0" smtClean="0"/>
              <a:t>Творческое</a:t>
            </a:r>
            <a:r>
              <a:rPr lang="ru-RU" sz="2300" i="1" dirty="0" smtClean="0">
                <a:solidFill>
                  <a:schemeClr val="hlink"/>
                </a:solidFill>
              </a:rPr>
              <a:t> </a:t>
            </a:r>
            <a:r>
              <a:rPr lang="ru-RU" sz="2300" i="1" dirty="0" smtClean="0"/>
              <a:t>–</a:t>
            </a:r>
            <a:r>
              <a:rPr lang="ru-RU" sz="2300" i="1" dirty="0" smtClean="0">
                <a:solidFill>
                  <a:schemeClr val="hlink"/>
                </a:solidFill>
              </a:rPr>
              <a:t> </a:t>
            </a:r>
            <a:r>
              <a:rPr lang="ru-RU" sz="2300" dirty="0" smtClean="0">
                <a:latin typeface="Times New Roman" pitchFamily="18" charset="0"/>
              </a:rPr>
              <a:t>с помощью нестандартных, оригинальных способов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300" dirty="0" smtClean="0">
              <a:latin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214438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/>
              <a:t>Перенесите одну цифру так, чтобы получилось верное числовое равенство</a:t>
            </a:r>
            <a:endParaRPr lang="ru-RU" sz="3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47800"/>
            <a:ext cx="8258175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5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2000" smtClean="0"/>
              <a:t>102+1=101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5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5000" smtClean="0"/>
              <a:t>               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2000" smtClean="0"/>
              <a:t>10 +1=101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14375"/>
            <a:ext cx="7772400" cy="500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smtClean="0">
                <a:solidFill>
                  <a:srgbClr val="0033CC"/>
                </a:solidFill>
                <a:latin typeface="Comic Sans MS" pitchFamily="66" charset="0"/>
              </a:rPr>
              <a:t>Воображение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285875"/>
            <a:ext cx="9001125" cy="54292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Char char="-"/>
            </a:pPr>
            <a:r>
              <a:rPr lang="ru-RU" sz="2400" smtClean="0">
                <a:solidFill>
                  <a:srgbClr val="002060"/>
                </a:solidFill>
              </a:rPr>
              <a:t>это </a:t>
            </a:r>
            <a:r>
              <a:rPr lang="ru-RU" sz="2100" i="1" smtClean="0">
                <a:solidFill>
                  <a:srgbClr val="002060"/>
                </a:solidFill>
              </a:rPr>
              <a:t>психический процесс создания новых образов, представлений и мыслей на основе имеющегося опыта, путем перестройки представлений человека.</a:t>
            </a:r>
            <a:r>
              <a:rPr lang="ru-RU" sz="2100" smtClean="0">
                <a:solidFill>
                  <a:srgbClr val="002060"/>
                </a:solidFill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Tx/>
              <a:buChar char="-"/>
            </a:pPr>
            <a:endParaRPr lang="ru-RU" sz="2400" smtClean="0">
              <a:solidFill>
                <a:srgbClr val="00206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chemeClr val="accent2"/>
                </a:solidFill>
                <a:latin typeface="Garamond" pitchFamily="18" charset="0"/>
              </a:rPr>
              <a:t>Виды воображения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rgbClr val="7030A0"/>
                </a:solidFill>
              </a:rPr>
              <a:t>Активное:</a:t>
            </a:r>
            <a:r>
              <a:rPr lang="ru-RU" sz="2100" i="1" smtClean="0">
                <a:solidFill>
                  <a:srgbClr val="7030A0"/>
                </a:solidFill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100" b="1" i="1" smtClean="0"/>
              <a:t>Воссоздающее</a:t>
            </a:r>
            <a:r>
              <a:rPr lang="ru-RU" sz="2100" i="1" smtClean="0">
                <a:solidFill>
                  <a:schemeClr val="hlink"/>
                </a:solidFill>
              </a:rPr>
              <a:t> </a:t>
            </a:r>
            <a:r>
              <a:rPr lang="ru-RU" sz="2100" smtClean="0"/>
              <a:t>– создание тех или иных образов, соответствующих описанию.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100" b="1" i="1" smtClean="0"/>
              <a:t>Творческое </a:t>
            </a:r>
            <a:r>
              <a:rPr lang="ru-RU" sz="2100" smtClean="0"/>
              <a:t>– выражается в создании нового, оригинального образа, идеи, как объективно, так и субъективно нового.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smtClean="0">
                <a:solidFill>
                  <a:srgbClr val="7030A0"/>
                </a:solidFill>
              </a:rPr>
              <a:t>Пассивное</a:t>
            </a:r>
            <a:r>
              <a:rPr lang="ru-RU" sz="2100" smtClean="0"/>
              <a:t> - характерно создание образов, которые не воплощаются в жизнь, либо вообще не могут быть выполнены:</a:t>
            </a:r>
            <a:endParaRPr lang="ru-RU" sz="2100" b="1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100" b="1" i="1" smtClean="0"/>
              <a:t>Преднамеренное</a:t>
            </a:r>
            <a:r>
              <a:rPr lang="ru-RU" sz="2100" smtClean="0">
                <a:solidFill>
                  <a:schemeClr val="hlink"/>
                </a:solidFill>
              </a:rPr>
              <a:t> </a:t>
            </a:r>
            <a:r>
              <a:rPr lang="ru-RU" sz="2100" smtClean="0"/>
              <a:t>– </a:t>
            </a:r>
            <a:r>
              <a:rPr lang="ru-RU" sz="2100" smtClean="0">
                <a:latin typeface="Times New Roman" pitchFamily="18" charset="0"/>
              </a:rPr>
              <a:t>создает образы, не связанные с волей (грёзы)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100" b="1" i="1" smtClean="0"/>
              <a:t>Непреднамеренное </a:t>
            </a:r>
            <a:r>
              <a:rPr lang="ru-RU" sz="2100" smtClean="0"/>
              <a:t>– </a:t>
            </a:r>
            <a:r>
              <a:rPr lang="ru-RU" sz="2100" smtClean="0">
                <a:latin typeface="Times New Roman" pitchFamily="18" charset="0"/>
              </a:rPr>
              <a:t>наблюдается при ослаблении деятельности сознания, его расстройстве, в полудремотном состоянии (галлюцинации)</a:t>
            </a:r>
          </a:p>
          <a:p>
            <a:pPr marL="0" indent="0" eaLnBrk="1" hangingPunct="1">
              <a:lnSpc>
                <a:spcPct val="90000"/>
              </a:lnSpc>
            </a:pPr>
            <a:endParaRPr lang="ru-RU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643937" cy="57340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u="sng" smtClean="0">
                <a:solidFill>
                  <a:schemeClr val="accent2"/>
                </a:solidFill>
                <a:latin typeface="Garamond" pitchFamily="18" charset="0"/>
              </a:rPr>
              <a:t>Операции воображения: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i="1" smtClean="0">
                <a:solidFill>
                  <a:srgbClr val="7030A0"/>
                </a:solidFill>
              </a:rPr>
              <a:t>агглютинация</a:t>
            </a:r>
            <a:r>
              <a:rPr lang="ru-RU" sz="2400" i="1" smtClean="0"/>
              <a:t> </a:t>
            </a:r>
            <a:r>
              <a:rPr lang="ru-RU" sz="2400" smtClean="0"/>
              <a:t>— «склеивание» различных в повседневной жизни несоединимых качеств, частей;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i="1" smtClean="0">
                <a:solidFill>
                  <a:srgbClr val="7030A0"/>
                </a:solidFill>
              </a:rPr>
              <a:t>гиперболизация</a:t>
            </a:r>
            <a:r>
              <a:rPr lang="ru-RU" sz="2400" i="1" smtClean="0"/>
              <a:t> </a:t>
            </a:r>
            <a:r>
              <a:rPr lang="ru-RU" sz="2400" smtClean="0"/>
              <a:t>характеризуется увеличением или уменьшением предмета, а также изменением отдельных частей;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i="1" smtClean="0">
                <a:solidFill>
                  <a:srgbClr val="7030A0"/>
                </a:solidFill>
              </a:rPr>
              <a:t>схематизация</a:t>
            </a:r>
            <a:r>
              <a:rPr lang="ru-RU" sz="2400" i="1" smtClean="0">
                <a:solidFill>
                  <a:srgbClr val="002060"/>
                </a:solidFill>
              </a:rPr>
              <a:t> </a:t>
            </a:r>
            <a:r>
              <a:rPr lang="ru-RU" sz="2400" smtClean="0"/>
              <a:t>— отдельные представления сливаются, различия сглаживаются, а черты сходства выступают четко;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i="1" smtClean="0">
                <a:solidFill>
                  <a:srgbClr val="7030A0"/>
                </a:solidFill>
              </a:rPr>
              <a:t>типизация</a:t>
            </a:r>
            <a:r>
              <a:rPr lang="ru-RU" sz="2400" i="1" smtClean="0">
                <a:solidFill>
                  <a:srgbClr val="002060"/>
                </a:solidFill>
              </a:rPr>
              <a:t> </a:t>
            </a:r>
            <a:r>
              <a:rPr lang="ru-RU" sz="2400" smtClean="0"/>
              <a:t>— выделение существенного, повторяющегося в однородных образах;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i="1" smtClean="0">
                <a:solidFill>
                  <a:srgbClr val="7030A0"/>
                </a:solidFill>
              </a:rPr>
              <a:t>заострение</a:t>
            </a:r>
            <a:r>
              <a:rPr lang="ru-RU" sz="2400" i="1" smtClean="0"/>
              <a:t> </a:t>
            </a:r>
            <a:r>
              <a:rPr lang="ru-RU" sz="2400" smtClean="0"/>
              <a:t>— подчеркивание каких-либо отдельных признаков.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6302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Заключение о психических познавательных процессах</a:t>
            </a:r>
            <a:endParaRPr lang="ru-RU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143125"/>
            <a:ext cx="8229600" cy="43576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Все процессы тесно взаимосвязаны между собой.</a:t>
            </a:r>
          </a:p>
          <a:p>
            <a:pPr eaLnBrk="1" hangingPunct="1"/>
            <a:r>
              <a:rPr lang="ru-RU" dirty="0" smtClean="0"/>
              <a:t>Но роль их на разных этапах познания неодинакова.</a:t>
            </a:r>
          </a:p>
          <a:p>
            <a:pPr eaLnBrk="1" hangingPunct="1"/>
            <a:r>
              <a:rPr lang="ru-RU" dirty="0" smtClean="0"/>
              <a:t>Простое созерцание происходит главным образом через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ощущение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восприятие</a:t>
            </a:r>
          </a:p>
          <a:p>
            <a:pPr eaLnBrk="1" hangingPunct="1"/>
            <a:r>
              <a:rPr lang="ru-RU" dirty="0" smtClean="0"/>
              <a:t>Анализ и понимание объективной реальности через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мышление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воображение</a:t>
            </a:r>
          </a:p>
          <a:p>
            <a:pPr eaLnBrk="1" hangingPunct="1"/>
            <a:r>
              <a:rPr lang="ru-RU" dirty="0" smtClean="0"/>
              <a:t>Качество познания обеспечивается с помощью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внимания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0033CC"/>
                </a:solidFill>
                <a:latin typeface="Comic Sans MS" pitchFamily="66" charset="0"/>
              </a:rPr>
              <a:t>памяти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0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642938"/>
            <a:ext cx="8496300" cy="5254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3. Эмоциональные </a:t>
            </a:r>
            <a:r>
              <a:rPr lang="ru-RU" sz="3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процессы</a:t>
            </a:r>
            <a:endParaRPr lang="ru-RU" sz="3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92D050"/>
              </a:solidFill>
              <a:latin typeface="Lucida Sans Unicode" pitchFamily="34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143000"/>
            <a:ext cx="8607425" cy="5715000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200" i="1" dirty="0" smtClean="0">
                <a:solidFill>
                  <a:srgbClr val="002060"/>
                </a:solidFill>
                <a:latin typeface="+mj-lt"/>
                <a:sym typeface="Symbol" pitchFamily="18" charset="2"/>
              </a:rPr>
              <a:t>процессы, отражающие </a:t>
            </a:r>
            <a:r>
              <a:rPr lang="ru-RU" sz="2200" i="1" u="sng" dirty="0" smtClean="0">
                <a:solidFill>
                  <a:srgbClr val="002060"/>
                </a:solidFill>
                <a:latin typeface="+mj-lt"/>
                <a:sym typeface="Symbol" pitchFamily="18" charset="2"/>
              </a:rPr>
              <a:t>отношение человека к воспринимаемому им явлению</a:t>
            </a:r>
            <a:r>
              <a:rPr lang="ru-RU" sz="2200" i="1" dirty="0" smtClean="0">
                <a:solidFill>
                  <a:srgbClr val="002060"/>
                </a:solidFill>
                <a:latin typeface="+mj-lt"/>
                <a:sym typeface="Symbol" pitchFamily="18" charset="2"/>
              </a:rPr>
              <a:t>, интуитивное определение </a:t>
            </a:r>
            <a:r>
              <a:rPr lang="ru-RU" sz="2200" i="1" u="sng" dirty="0" smtClean="0">
                <a:solidFill>
                  <a:srgbClr val="002060"/>
                </a:solidFill>
                <a:latin typeface="+mj-lt"/>
                <a:sym typeface="Symbol" pitchFamily="18" charset="2"/>
              </a:rPr>
              <a:t>связи данного явления с </a:t>
            </a:r>
            <a:r>
              <a:rPr lang="ru-RU" sz="2200" i="1" dirty="0" smtClean="0">
                <a:solidFill>
                  <a:srgbClr val="002060"/>
                </a:solidFill>
                <a:latin typeface="+mj-lt"/>
                <a:sym typeface="Symbol" pitchFamily="18" charset="2"/>
              </a:rPr>
              <a:t>удовлетворением или неудовлетворением его</a:t>
            </a:r>
            <a:r>
              <a:rPr lang="ru-RU" sz="2200" i="1" u="sng" dirty="0" smtClean="0">
                <a:solidFill>
                  <a:srgbClr val="002060"/>
                </a:solidFill>
                <a:latin typeface="+mj-lt"/>
                <a:sym typeface="Symbol" pitchFamily="18" charset="2"/>
              </a:rPr>
              <a:t> потребностей.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u="sng" dirty="0" smtClean="0">
                <a:solidFill>
                  <a:schemeClr val="accent2"/>
                </a:solidFill>
                <a:sym typeface="Symbol" pitchFamily="18" charset="2"/>
              </a:rPr>
              <a:t>Виды эмоциональных процессов: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rgbClr val="002060"/>
                </a:solidFill>
                <a:sym typeface="Symbol" pitchFamily="18" charset="2"/>
              </a:rPr>
              <a:t>аффекты</a:t>
            </a:r>
            <a:r>
              <a:rPr lang="ru-RU" sz="2400" i="1" dirty="0" smtClean="0">
                <a:solidFill>
                  <a:schemeClr val="accent1"/>
                </a:solidFill>
                <a:sym typeface="Symbol" pitchFamily="18" charset="2"/>
              </a:rPr>
              <a:t>  </a:t>
            </a:r>
            <a:r>
              <a:rPr lang="ru-RU" sz="2400" i="1" dirty="0" smtClean="0">
                <a:sym typeface="Symbol" pitchFamily="18" charset="2"/>
              </a:rPr>
              <a:t>- </a:t>
            </a:r>
            <a:r>
              <a:rPr lang="ru-RU" sz="2000" dirty="0" smtClean="0">
                <a:latin typeface="Arial Narrow" pitchFamily="34" charset="0"/>
                <a:sym typeface="Symbol" pitchFamily="18" charset="2"/>
              </a:rPr>
              <a:t>сильное бурное и относительно кратковременное эмоциональное переживание, полностью захватывающее психику человека и предопределяющее единую реакцию на ситуацию в целом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i="1" dirty="0" smtClean="0">
                <a:sym typeface="Symbol" pitchFamily="18" charset="2"/>
              </a:rPr>
              <a:t>собственно </a:t>
            </a:r>
            <a:r>
              <a:rPr lang="ru-RU" sz="2400" i="1" dirty="0" smtClean="0">
                <a:solidFill>
                  <a:srgbClr val="002060"/>
                </a:solidFill>
                <a:sym typeface="Symbol" pitchFamily="18" charset="2"/>
              </a:rPr>
              <a:t>эмоции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i="1" dirty="0" smtClean="0">
                <a:sym typeface="Symbol" pitchFamily="18" charset="2"/>
              </a:rPr>
              <a:t>-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 </a:t>
            </a:r>
            <a:r>
              <a:rPr lang="ru-RU" sz="2000" dirty="0" smtClean="0">
                <a:latin typeface="Arial Narrow" pitchFamily="34" charset="0"/>
                <a:sym typeface="Symbol" pitchFamily="18" charset="2"/>
              </a:rPr>
              <a:t>более длительные и менее интенсивные состояния, выражают оценочное отношение человека к не только наличной, но и возможной и вспоминаемой ситуации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rgbClr val="002060"/>
                </a:solidFill>
                <a:sym typeface="Symbol" pitchFamily="18" charset="2"/>
              </a:rPr>
              <a:t>настроение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i="1" dirty="0" smtClean="0">
                <a:sym typeface="Symbol" pitchFamily="18" charset="2"/>
              </a:rPr>
              <a:t>-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latin typeface="Arial Narrow" pitchFamily="34" charset="0"/>
                <a:sym typeface="Symbol" pitchFamily="18" charset="2"/>
              </a:rPr>
              <a:t>устойчивое эмоциональное состояние, относительно слабо выраженное, придает эмоциональную окраску всему поведению человека.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rgbClr val="002060"/>
                </a:solidFill>
                <a:sym typeface="Symbol" pitchFamily="18" charset="2"/>
              </a:rPr>
              <a:t>чувство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i="1" dirty="0" smtClean="0">
                <a:sym typeface="Symbol" pitchFamily="18" charset="2"/>
              </a:rPr>
              <a:t>-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latin typeface="Arial Narrow" pitchFamily="34" charset="0"/>
                <a:sym typeface="Symbol" pitchFamily="18" charset="2"/>
              </a:rPr>
              <a:t>устойчивое психическое состояние, имеющее четко выраженный предметный характер: оно выражает личное отношение человека к каким-либо объектам или явлениям.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rgbClr val="002060"/>
                </a:solidFill>
                <a:sym typeface="Symbol" pitchFamily="18" charset="2"/>
              </a:rPr>
              <a:t>стресс</a:t>
            </a:r>
            <a:r>
              <a:rPr lang="ru-RU" i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i="1" dirty="0" smtClean="0">
                <a:sym typeface="Symbol" pitchFamily="18" charset="2"/>
              </a:rPr>
              <a:t>-</a:t>
            </a:r>
            <a:r>
              <a:rPr lang="ru-RU" i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latin typeface="Arial Narrow" pitchFamily="34" charset="0"/>
                <a:sym typeface="Symbol" pitchFamily="18" charset="2"/>
              </a:rPr>
              <a:t>особая форма переживания, возникающая в экстремальной жизненной ситуации, требующей от человека мобилизацию нервно-психологических сил</a:t>
            </a:r>
          </a:p>
          <a:p>
            <a:pPr marL="274320" indent="-27432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i="1" dirty="0" smtClean="0">
                <a:solidFill>
                  <a:srgbClr val="002060"/>
                </a:solidFill>
                <a:sym typeface="Symbol" pitchFamily="18" charset="2"/>
              </a:rPr>
              <a:t>фрустрация</a:t>
            </a:r>
            <a:r>
              <a:rPr lang="ru-RU" i="1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ru-RU" sz="2000" dirty="0" smtClean="0">
                <a:latin typeface="Arial Narrow" pitchFamily="34" charset="0"/>
                <a:sym typeface="Symbol" pitchFamily="18" charset="2"/>
              </a:rPr>
              <a:t>- состояние человека, вызываемое непреодолимыми трудностями, возникающими на пути к достижению цели.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000" dirty="0" smtClean="0">
              <a:latin typeface="Arial Narrow" pitchFamily="34" charset="0"/>
              <a:sym typeface="Symbol" pitchFamily="18" charset="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i="1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0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psycabi.net/images/Tests/r-plutch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6858000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>
          <a:xfrm>
            <a:off x="500063" y="6000750"/>
            <a:ext cx="82296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smtClean="0"/>
              <a:t>Колесо эмоций      Роберта Плутчека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71500"/>
            <a:ext cx="5357813" cy="436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smtClean="0"/>
              <a:t>Шкала социальной адаптации</a:t>
            </a:r>
          </a:p>
        </p:txBody>
      </p:sp>
      <p:graphicFrame>
        <p:nvGraphicFramePr>
          <p:cNvPr id="288771" name="Group 3"/>
          <p:cNvGraphicFramePr>
            <a:graphicFrameLocks noGrp="1"/>
          </p:cNvGraphicFramePr>
          <p:nvPr>
            <p:ph sz="half" idx="2"/>
          </p:nvPr>
        </p:nvGraphicFramePr>
        <p:xfrm>
          <a:off x="428625" y="1143000"/>
          <a:ext cx="8391554" cy="5596128"/>
        </p:xfrm>
        <a:graphic>
          <a:graphicData uri="http://schemas.openxmlformats.org/drawingml/2006/table">
            <a:tbl>
              <a:tblPr/>
              <a:tblGrid>
                <a:gridCol w="2998670"/>
                <a:gridCol w="1071966"/>
                <a:gridCol w="3212748"/>
                <a:gridCol w="1108170"/>
              </a:tblGrid>
              <a:tr h="31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Жизненное событие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Рейтинг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Жизненное событие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Рейтинг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71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Смерть супруга                                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Развод                                                  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Разлука с супругом                              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Тюремное заключение                        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Смерть близкого родственника          63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Травма или болезнь                            53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Вступление в брак                              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Увольнение с работы                          47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Примирение с супругом                      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Уход на пенсию                                   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в состоянии здоровья     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Беременность                                     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Трудности сексуального характера   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Прибавление семейства                     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Перемена профессии                          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финансового положения 38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Смерть близкого друга                        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Переход на другую работу                        36 Изменение кол-ва семейных ссор            33 Заклад имущества или взятие кредита    31 Просрочка заклада или кредита               30 Изменение трудовых обязанностей         29 Отъезд из дома сына или дочери             29 Неприятности с родителями супруга        28 Выдающееся личное достижение            28 Супруг поступает на работу или уходит с нее                                                              26 Поступление в учебное заведение или его окончание                                                   26           Изменение условий жизни                        25 Изменение личных привычек                   24 Неприятности с начальником                   23 Изменение режима или условий труда    20 Перемена места жительства                    20 Переход в другое учебное заведение      20 Изменение в характере проведения свободного времени                                  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143000"/>
            <a:ext cx="8229600" cy="774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психические процессы входят: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214563"/>
            <a:ext cx="8329612" cy="3805237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  <a:latin typeface="Century Gothic" pitchFamily="34" charset="0"/>
              </a:rPr>
              <a:t>Познавательные</a:t>
            </a:r>
          </a:p>
          <a:p>
            <a:pPr algn="ctr" eaLnBrk="1" hangingPunct="1"/>
            <a:r>
              <a:rPr lang="ru-RU" sz="3600" smtClean="0">
                <a:solidFill>
                  <a:srgbClr val="002060"/>
                </a:solidFill>
                <a:latin typeface="Century Gothic" pitchFamily="34" charset="0"/>
              </a:rPr>
              <a:t>Эмоциональные</a:t>
            </a:r>
          </a:p>
          <a:p>
            <a:pPr algn="ctr" eaLnBrk="1" hangingPunct="1"/>
            <a:r>
              <a:rPr lang="ru-RU" sz="3600" smtClean="0">
                <a:solidFill>
                  <a:srgbClr val="002060"/>
                </a:solidFill>
                <a:latin typeface="Century Gothic" pitchFamily="34" charset="0"/>
              </a:rPr>
              <a:t>Волевые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229600" cy="55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4. Воля</a:t>
            </a:r>
            <a:endParaRPr lang="ru-RU" sz="3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8572500" cy="559593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spcBef>
                <a:spcPts val="575"/>
              </a:spcBef>
            </a:pP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психический процесс, заключающийся в </a:t>
            </a:r>
            <a:r>
              <a:rPr lang="ru-RU" i="1" u="sng" dirty="0" smtClean="0">
                <a:solidFill>
                  <a:srgbClr val="002060"/>
                </a:solidFill>
                <a:latin typeface="Calibri" pitchFamily="34" charset="0"/>
              </a:rPr>
              <a:t>сознательном регулировании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 человеком своего поведения и деятельности, связанном с </a:t>
            </a:r>
            <a:r>
              <a:rPr lang="ru-RU" i="1" u="sng" dirty="0" smtClean="0">
                <a:solidFill>
                  <a:srgbClr val="002060"/>
                </a:solidFill>
                <a:latin typeface="Calibri" pitchFamily="34" charset="0"/>
              </a:rPr>
              <a:t>преодолением внутренних и внешних препятствий</a:t>
            </a:r>
            <a:r>
              <a:rPr lang="ru-RU" i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ts val="575"/>
              </a:spcBef>
              <a:buFont typeface="Wingdings 2" pitchFamily="18" charset="2"/>
              <a:buNone/>
            </a:pPr>
            <a:endParaRPr lang="ru-RU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Проявляется в личностных качествах: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целеустремленность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решительность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исполнительность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инициативность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смелость и храбрость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самостоятельность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i="1" dirty="0" smtClean="0">
                <a:solidFill>
                  <a:srgbClr val="FF0000"/>
                </a:solidFill>
              </a:rPr>
              <a:t>- дисциплинированность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1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  <p:bldP spid="281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8229600" cy="91598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2. Познавательные </a:t>
            </a:r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</a:rPr>
              <a:t>процессы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285875"/>
            <a:ext cx="8362950" cy="53467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i="1" dirty="0">
                <a:solidFill>
                  <a:srgbClr val="002060"/>
                </a:solidFill>
                <a:latin typeface="Calibri" pitchFamily="34" charset="0"/>
              </a:rPr>
              <a:t>процессы, направленные на отражение окружающей действительности.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Платон: </a:t>
            </a:r>
            <a:r>
              <a:rPr lang="ru-RU" sz="3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«Познать - значит вспомнить о вечном».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u="sng" dirty="0"/>
              <a:t>Виды 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u="sng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graphicFrame>
        <p:nvGraphicFramePr>
          <p:cNvPr id="276502" name="Group 22"/>
          <p:cNvGraphicFramePr>
            <a:graphicFrameLocks noGrp="1"/>
          </p:cNvGraphicFramePr>
          <p:nvPr>
            <p:ph sz="half" idx="2"/>
          </p:nvPr>
        </p:nvGraphicFramePr>
        <p:xfrm>
          <a:off x="642938" y="3429000"/>
          <a:ext cx="8137525" cy="3155254"/>
        </p:xfrm>
        <a:graphic>
          <a:graphicData uri="http://schemas.openxmlformats.org/drawingml/2006/table">
            <a:tbl>
              <a:tblPr/>
              <a:tblGrid>
                <a:gridCol w="3890962"/>
                <a:gridCol w="4246563"/>
              </a:tblGrid>
              <a:tr h="99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собственно познавательные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универсальные, «сквозные»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158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ощущение;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восприятие;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мышление.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внимание;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память;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воображение.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6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774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Ощущение –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57313"/>
            <a:ext cx="8401050" cy="5286375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ru-RU" i="1" smtClean="0">
                <a:solidFill>
                  <a:srgbClr val="002060"/>
                </a:solidFill>
                <a:latin typeface="Calibri" pitchFamily="34" charset="0"/>
              </a:rPr>
              <a:t>отражение </a:t>
            </a:r>
            <a:r>
              <a:rPr lang="ru-RU" i="1" u="sng" smtClean="0">
                <a:solidFill>
                  <a:srgbClr val="002060"/>
                </a:solidFill>
                <a:latin typeface="Calibri" pitchFamily="34" charset="0"/>
              </a:rPr>
              <a:t>отдельных</a:t>
            </a:r>
            <a:r>
              <a:rPr lang="ru-RU" i="1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i="1" u="sng" smtClean="0">
                <a:solidFill>
                  <a:srgbClr val="002060"/>
                </a:solidFill>
                <a:latin typeface="Calibri" pitchFamily="34" charset="0"/>
              </a:rPr>
              <a:t>свойств</a:t>
            </a:r>
            <a:r>
              <a:rPr lang="ru-RU" i="1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i="1" u="sng" smtClean="0">
                <a:solidFill>
                  <a:srgbClr val="002060"/>
                </a:solidFill>
                <a:latin typeface="Calibri" pitchFamily="34" charset="0"/>
              </a:rPr>
              <a:t>предметов</a:t>
            </a:r>
            <a:r>
              <a:rPr lang="ru-RU" i="1" smtClean="0">
                <a:solidFill>
                  <a:srgbClr val="002060"/>
                </a:solidFill>
                <a:latin typeface="Calibri" pitchFamily="34" charset="0"/>
              </a:rPr>
              <a:t> и </a:t>
            </a:r>
            <a:r>
              <a:rPr lang="ru-RU" i="1" u="sng" smtClean="0">
                <a:solidFill>
                  <a:srgbClr val="002060"/>
                </a:solidFill>
                <a:latin typeface="Calibri" pitchFamily="34" charset="0"/>
              </a:rPr>
              <a:t>явлений материального мира</a:t>
            </a:r>
            <a:r>
              <a:rPr lang="ru-RU" i="1" smtClean="0">
                <a:solidFill>
                  <a:srgbClr val="002060"/>
                </a:solidFill>
                <a:latin typeface="Calibri" pitchFamily="34" charset="0"/>
              </a:rPr>
              <a:t>, а также </a:t>
            </a:r>
            <a:r>
              <a:rPr lang="ru-RU" i="1" u="sng" smtClean="0">
                <a:solidFill>
                  <a:srgbClr val="002060"/>
                </a:solidFill>
                <a:latin typeface="Calibri" pitchFamily="34" charset="0"/>
              </a:rPr>
              <a:t>внутренних состояний организма</a:t>
            </a:r>
            <a:r>
              <a:rPr lang="ru-RU" i="1" smtClean="0">
                <a:solidFill>
                  <a:srgbClr val="002060"/>
                </a:solidFill>
                <a:latin typeface="Calibri" pitchFamily="34" charset="0"/>
              </a:rPr>
              <a:t> при непосредственном воздействии раздражителей на органы чувств.</a:t>
            </a:r>
          </a:p>
          <a:p>
            <a:pPr marL="0" indent="0" algn="just" eaLnBrk="1" hangingPunct="1">
              <a:buFontTx/>
              <a:buNone/>
            </a:pPr>
            <a:endParaRPr lang="ru-RU" i="1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smtClean="0">
                <a:latin typeface="Arial Narrow" pitchFamily="34" charset="0"/>
              </a:rPr>
              <a:t>Ощущение есть </a:t>
            </a:r>
            <a:r>
              <a:rPr lang="ru-RU" sz="2400" u="sng" smtClean="0">
                <a:latin typeface="Arial Narrow" pitchFamily="34" charset="0"/>
              </a:rPr>
              <a:t>простейшая чувственная форма</a:t>
            </a:r>
            <a:r>
              <a:rPr lang="ru-RU" sz="2400" smtClean="0">
                <a:latin typeface="Arial Narrow" pitchFamily="34" charset="0"/>
              </a:rPr>
              <a:t>, элементарная разновидность психических процессов, предоставляющая </a:t>
            </a:r>
            <a:r>
              <a:rPr lang="ru-RU" sz="2400" u="sng" smtClean="0">
                <a:latin typeface="Arial Narrow" pitchFamily="34" charset="0"/>
              </a:rPr>
              <a:t>первичную информацию</a:t>
            </a:r>
            <a:r>
              <a:rPr lang="ru-RU" sz="2400" smtClean="0">
                <a:latin typeface="Arial Narrow" pitchFamily="34" charset="0"/>
              </a:rPr>
              <a:t> о мире.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endParaRPr lang="ru-RU" sz="2400" smtClean="0">
              <a:latin typeface="Arial Narrow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sz="2400" smtClean="0">
                <a:solidFill>
                  <a:srgbClr val="0033CC"/>
                </a:solidFill>
                <a:latin typeface="Comic Sans MS" pitchFamily="66" charset="0"/>
              </a:rPr>
              <a:t>Органы чувств</a:t>
            </a:r>
            <a:r>
              <a:rPr lang="ru-RU" sz="2400" smtClean="0"/>
              <a:t> - </a:t>
            </a:r>
            <a:r>
              <a:rPr lang="ru-RU" sz="2400" smtClean="0">
                <a:latin typeface="Arial Narrow" pitchFamily="34" charset="0"/>
              </a:rPr>
              <a:t>каналы, через которые проходит информация в человеческое сознание об о соответствующих изменениях, происходящих как во внешней среде, так в организме человека.</a:t>
            </a:r>
          </a:p>
          <a:p>
            <a:pPr marL="0" indent="0" algn="just" eaLnBrk="1" hangingPunct="1">
              <a:buFontTx/>
              <a:buNone/>
            </a:pPr>
            <a:endParaRPr lang="ru-RU" sz="240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785813"/>
            <a:ext cx="5657850" cy="847725"/>
          </a:xfrm>
        </p:spPr>
        <p:txBody>
          <a:bodyPr/>
          <a:lstStyle/>
          <a:p>
            <a:pPr eaLnBrk="1" hangingPunct="1"/>
            <a:r>
              <a:rPr lang="ru-RU" smtClean="0"/>
              <a:t>Предмет - яблоко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9063" y="2500313"/>
            <a:ext cx="4835525" cy="4143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latin typeface="Arial Narrow" pitchFamily="34" charset="0"/>
              </a:rPr>
              <a:t>Какие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ощущения</a:t>
            </a:r>
            <a:r>
              <a:rPr lang="ru-RU" dirty="0" smtClean="0">
                <a:latin typeface="Arial Narrow" pitchFamily="34" charset="0"/>
              </a:rPr>
              <a:t> способствуют отражению </a:t>
            </a:r>
            <a:r>
              <a:rPr lang="ru-RU" b="1" dirty="0" smtClean="0">
                <a:solidFill>
                  <a:srgbClr val="003300"/>
                </a:solidFill>
                <a:latin typeface="Arial Narrow" pitchFamily="34" charset="0"/>
              </a:rPr>
              <a:t>отдельных</a:t>
            </a:r>
            <a:r>
              <a:rPr lang="ru-RU" dirty="0" smtClean="0">
                <a:latin typeface="Arial Narrow" pitchFamily="34" charset="0"/>
              </a:rPr>
              <a:t> свойств предмета (яблока) ?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Arial Narrow" pitchFamily="34" charset="0"/>
              </a:rPr>
              <a:t>Зелёный цвет </a:t>
            </a:r>
            <a:r>
              <a:rPr lang="ru-RU" dirty="0" smtClean="0">
                <a:latin typeface="Arial Narrow" pitchFamily="34" charset="0"/>
              </a:rPr>
              <a:t>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зрение</a:t>
            </a:r>
            <a:r>
              <a:rPr lang="ru-RU" dirty="0" smtClean="0">
                <a:latin typeface="Arial Narrow" pitchFamily="34" charset="0"/>
              </a:rPr>
              <a:t>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Arial Narrow" pitchFamily="34" charset="0"/>
              </a:rPr>
              <a:t>Форма шара </a:t>
            </a:r>
            <a:r>
              <a:rPr lang="ru-RU" dirty="0" smtClean="0">
                <a:latin typeface="Arial Narrow" pitchFamily="34" charset="0"/>
              </a:rPr>
              <a:t>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…</a:t>
            </a:r>
            <a:r>
              <a:rPr lang="ru-RU" dirty="0" smtClean="0">
                <a:latin typeface="Arial Narrow" pitchFamily="34" charset="0"/>
              </a:rPr>
              <a:t>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Arial Narrow" pitchFamily="34" charset="0"/>
              </a:rPr>
              <a:t>Сочный, хрустящий  </a:t>
            </a:r>
            <a:r>
              <a:rPr lang="ru-RU" dirty="0" smtClean="0">
                <a:latin typeface="Arial Narrow" pitchFamily="34" charset="0"/>
              </a:rPr>
              <a:t>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…</a:t>
            </a:r>
            <a:r>
              <a:rPr lang="ru-RU" dirty="0" smtClean="0">
                <a:latin typeface="Arial Narrow" pitchFamily="34" charset="0"/>
              </a:rPr>
              <a:t>;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 smtClean="0">
                <a:solidFill>
                  <a:srgbClr val="003300"/>
                </a:solidFill>
                <a:latin typeface="Arial Narrow" pitchFamily="34" charset="0"/>
              </a:rPr>
              <a:t>Гладкая поверхность </a:t>
            </a:r>
            <a:r>
              <a:rPr lang="ru-RU" dirty="0" smtClean="0">
                <a:latin typeface="Arial Narrow" pitchFamily="34" charset="0"/>
              </a:rPr>
              <a:t>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…</a:t>
            </a:r>
            <a:r>
              <a:rPr lang="ru-RU" dirty="0" smtClean="0">
                <a:latin typeface="Arial Narrow" pitchFamily="34" charset="0"/>
              </a:rPr>
              <a:t> 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dirty="0" smtClean="0"/>
          </a:p>
        </p:txBody>
      </p:sp>
      <p:pic>
        <p:nvPicPr>
          <p:cNvPr id="21508" name="Picture 6" descr="apple6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43188"/>
            <a:ext cx="33845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301037" cy="7032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</a:rPr>
              <a:t>Классификация ощущений</a:t>
            </a:r>
            <a:br>
              <a:rPr lang="ru-RU" sz="2400" b="1" dirty="0" smtClean="0">
                <a:latin typeface="Arial" pitchFamily="34" charset="0"/>
              </a:rPr>
            </a:br>
            <a:r>
              <a:rPr lang="ru-RU" sz="2400" b="1" dirty="0" smtClean="0"/>
              <a:t>(основание – расположение рецептора)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71625"/>
            <a:ext cx="8178800" cy="4857750"/>
          </a:xfrm>
        </p:spPr>
        <p:txBody>
          <a:bodyPr/>
          <a:lstStyle/>
          <a:p>
            <a:pPr marL="6350" indent="22225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endParaRPr lang="ru-RU" sz="2100" dirty="0" smtClean="0"/>
          </a:p>
          <a:p>
            <a:pPr marL="6350" indent="22225" algn="just" eaLnBrk="1" hangingPunct="1">
              <a:lnSpc>
                <a:spcPct val="80000"/>
              </a:lnSpc>
              <a:buFont typeface="Wingdings" pitchFamily="2" charset="2"/>
              <a:buNone/>
              <a:tabLst>
                <a:tab pos="274638" algn="l"/>
              </a:tabLst>
            </a:pPr>
            <a:endParaRPr lang="ru-RU" sz="1700" dirty="0" smtClean="0"/>
          </a:p>
        </p:txBody>
      </p:sp>
      <p:sp>
        <p:nvSpPr>
          <p:cNvPr id="45060" name="AutoShape 4"/>
          <p:cNvSpPr>
            <a:spLocks/>
          </p:cNvSpPr>
          <p:nvPr/>
        </p:nvSpPr>
        <p:spPr bwMode="auto">
          <a:xfrm>
            <a:off x="539750" y="1844675"/>
            <a:ext cx="2305050" cy="1439863"/>
          </a:xfrm>
          <a:prstGeom prst="accentBorderCallout2">
            <a:avLst>
              <a:gd name="adj1" fmla="val 7940"/>
              <a:gd name="adj2" fmla="val -3306"/>
              <a:gd name="adj3" fmla="val 7940"/>
              <a:gd name="adj4" fmla="val -11917"/>
              <a:gd name="adj5" fmla="val -51819"/>
              <a:gd name="adj6" fmla="val -1563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b="1" u="sng"/>
              <a:t>экстероцептивные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(рецепторы на поверхности тела)- отражают предметы внешнего мира</a:t>
            </a:r>
          </a:p>
          <a:p>
            <a:pPr algn="ctr" eaLnBrk="0" hangingPunct="0"/>
            <a:endParaRPr lang="ru-RU">
              <a:latin typeface="Times New Roman" pitchFamily="18" charset="0"/>
            </a:endParaRPr>
          </a:p>
        </p:txBody>
      </p:sp>
      <p:sp>
        <p:nvSpPr>
          <p:cNvPr id="45061" name="AutoShape 5"/>
          <p:cNvSpPr>
            <a:spLocks/>
          </p:cNvSpPr>
          <p:nvPr/>
        </p:nvSpPr>
        <p:spPr bwMode="auto">
          <a:xfrm>
            <a:off x="539750" y="3716338"/>
            <a:ext cx="2305050" cy="1223962"/>
          </a:xfrm>
          <a:prstGeom prst="accentBorderCallout2">
            <a:avLst>
              <a:gd name="adj1" fmla="val 9338"/>
              <a:gd name="adj2" fmla="val -3306"/>
              <a:gd name="adj3" fmla="val 9338"/>
              <a:gd name="adj4" fmla="val -9644"/>
              <a:gd name="adj5" fmla="val -142671"/>
              <a:gd name="adj6" fmla="val -1170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b="1" u="sng"/>
              <a:t>интероцептивные </a:t>
            </a:r>
            <a:r>
              <a:rPr lang="ru-RU">
                <a:latin typeface="Times New Roman" pitchFamily="18" charset="0"/>
              </a:rPr>
              <a:t>(рецепторы внутри) – отражают состояние внутренних органов</a:t>
            </a:r>
          </a:p>
        </p:txBody>
      </p:sp>
      <p:sp>
        <p:nvSpPr>
          <p:cNvPr id="45062" name="AutoShape 6"/>
          <p:cNvSpPr>
            <a:spLocks/>
          </p:cNvSpPr>
          <p:nvPr/>
        </p:nvSpPr>
        <p:spPr bwMode="auto">
          <a:xfrm>
            <a:off x="539750" y="5229225"/>
            <a:ext cx="2305050" cy="896938"/>
          </a:xfrm>
          <a:prstGeom prst="accentBorderCallout2">
            <a:avLst>
              <a:gd name="adj1" fmla="val 12745"/>
              <a:gd name="adj2" fmla="val -3306"/>
              <a:gd name="adj3" fmla="val 12745"/>
              <a:gd name="adj4" fmla="val -9162"/>
              <a:gd name="adj5" fmla="val -199824"/>
              <a:gd name="adj6" fmla="val -1046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b="1" u="sng"/>
              <a:t>проприоцептивные</a:t>
            </a:r>
            <a:r>
              <a:rPr lang="ru-RU"/>
              <a:t> </a:t>
            </a:r>
            <a:r>
              <a:rPr lang="ru-RU">
                <a:latin typeface="Times New Roman" pitchFamily="18" charset="0"/>
              </a:rPr>
              <a:t>(рецепторы на мышцах и связках)</a:t>
            </a:r>
          </a:p>
        </p:txBody>
      </p:sp>
      <p:sp>
        <p:nvSpPr>
          <p:cNvPr id="45063" name="AutoShape 10"/>
          <p:cNvSpPr>
            <a:spLocks noChangeArrowheads="1"/>
          </p:cNvSpPr>
          <p:nvPr/>
        </p:nvSpPr>
        <p:spPr bwMode="auto">
          <a:xfrm>
            <a:off x="3276600" y="1412875"/>
            <a:ext cx="3240088" cy="936625"/>
          </a:xfrm>
          <a:prstGeom prst="wedgeRoundRectCallout">
            <a:avLst>
              <a:gd name="adj1" fmla="val -63375"/>
              <a:gd name="adj2" fmla="val 3796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/>
              <a:t>дистантные  </a:t>
            </a:r>
            <a:r>
              <a:rPr lang="ru-RU">
                <a:latin typeface="Times New Roman" pitchFamily="18" charset="0"/>
              </a:rPr>
              <a:t>(раздражитель на расстоянии)</a:t>
            </a:r>
          </a:p>
          <a:p>
            <a:pPr algn="ctr" eaLnBrk="0" hangingPunct="0"/>
            <a:r>
              <a:rPr lang="ru-RU" sz="2000" b="1" i="1">
                <a:solidFill>
                  <a:srgbClr val="CC0000"/>
                </a:solidFill>
                <a:latin typeface="Arial Narrow" pitchFamily="34" charset="0"/>
              </a:rPr>
              <a:t>зрение, слух, обоняние</a:t>
            </a:r>
          </a:p>
        </p:txBody>
      </p:sp>
      <p:sp>
        <p:nvSpPr>
          <p:cNvPr id="45064" name="AutoShape 11"/>
          <p:cNvSpPr>
            <a:spLocks noChangeArrowheads="1"/>
          </p:cNvSpPr>
          <p:nvPr/>
        </p:nvSpPr>
        <p:spPr bwMode="auto">
          <a:xfrm>
            <a:off x="3276600" y="2492375"/>
            <a:ext cx="3311525" cy="1223963"/>
          </a:xfrm>
          <a:prstGeom prst="wedgeRoundRectCallout">
            <a:avLst>
              <a:gd name="adj1" fmla="val -63806"/>
              <a:gd name="adj2" fmla="val -42866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/>
              <a:t>контактные </a:t>
            </a:r>
            <a:r>
              <a:rPr lang="ru-RU">
                <a:latin typeface="Times New Roman" pitchFamily="18" charset="0"/>
              </a:rPr>
              <a:t>(непосредственный контакт с раздражителем)</a:t>
            </a:r>
          </a:p>
          <a:p>
            <a:pPr algn="ctr" eaLnBrk="0" hangingPunct="0"/>
            <a:r>
              <a:rPr lang="ru-RU" sz="2000" b="1" i="1">
                <a:solidFill>
                  <a:srgbClr val="CC0000"/>
                </a:solidFill>
                <a:latin typeface="Arial Narrow" pitchFamily="34" charset="0"/>
              </a:rPr>
              <a:t>вкус, осязание, кожные</a:t>
            </a:r>
          </a:p>
          <a:p>
            <a:pPr algn="ctr" eaLnBrk="0" hangingPunct="0"/>
            <a:endParaRPr lang="ru-RU" sz="2000" b="1" i="1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0" hangingPunct="0"/>
            <a:endParaRPr lang="ru-RU" sz="1600" i="1">
              <a:latin typeface="Arial Narrow" pitchFamily="34" charset="0"/>
            </a:endParaRPr>
          </a:p>
          <a:p>
            <a:pPr algn="ctr" eaLnBrk="0" hangingPunct="0"/>
            <a:endParaRPr lang="ru-RU" sz="1600" b="1" i="1">
              <a:latin typeface="Arial Rounded MT Bold"/>
            </a:endParaRPr>
          </a:p>
        </p:txBody>
      </p:sp>
      <p:sp>
        <p:nvSpPr>
          <p:cNvPr id="45065" name="AutoShape 12"/>
          <p:cNvSpPr>
            <a:spLocks noChangeArrowheads="1"/>
          </p:cNvSpPr>
          <p:nvPr/>
        </p:nvSpPr>
        <p:spPr bwMode="auto">
          <a:xfrm>
            <a:off x="3348038" y="3789363"/>
            <a:ext cx="2016125" cy="863600"/>
          </a:xfrm>
          <a:prstGeom prst="wedgeRoundRectCallout">
            <a:avLst>
              <a:gd name="adj1" fmla="val -76773"/>
              <a:gd name="adj2" fmla="val -606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i="1">
                <a:solidFill>
                  <a:srgbClr val="CC0000"/>
                </a:solidFill>
                <a:latin typeface="Arial Narrow" pitchFamily="34" charset="0"/>
              </a:rPr>
              <a:t>органические</a:t>
            </a:r>
            <a:r>
              <a:rPr lang="ru-RU" sz="1600" b="1" i="1">
                <a:latin typeface="Arial Rounded MT Bold"/>
              </a:rPr>
              <a:t> – </a:t>
            </a:r>
            <a:r>
              <a:rPr lang="ru-RU" sz="1600">
                <a:latin typeface="Arial Rounded MT Bold"/>
              </a:rPr>
              <a:t>голод, жажда, самочувствие</a:t>
            </a:r>
          </a:p>
        </p:txBody>
      </p:sp>
      <p:sp>
        <p:nvSpPr>
          <p:cNvPr id="45066" name="AutoShape 13"/>
          <p:cNvSpPr>
            <a:spLocks noChangeArrowheads="1"/>
          </p:cNvSpPr>
          <p:nvPr/>
        </p:nvSpPr>
        <p:spPr bwMode="auto">
          <a:xfrm>
            <a:off x="3419475" y="4868863"/>
            <a:ext cx="3097213" cy="863600"/>
          </a:xfrm>
          <a:prstGeom prst="wedgeRoundRectCallout">
            <a:avLst>
              <a:gd name="adj1" fmla="val -68505"/>
              <a:gd name="adj2" fmla="val -514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i="1">
                <a:solidFill>
                  <a:srgbClr val="CC0000"/>
                </a:solidFill>
                <a:latin typeface="Arial Narrow" pitchFamily="34" charset="0"/>
              </a:rPr>
              <a:t>кинетические –</a:t>
            </a:r>
            <a:r>
              <a:rPr lang="ru-RU" sz="1600" b="1" i="1">
                <a:latin typeface="Arial Rounded MT Bold"/>
              </a:rPr>
              <a:t> </a:t>
            </a:r>
            <a:r>
              <a:rPr lang="ru-RU" sz="1600">
                <a:latin typeface="Arial Rounded MT Bold"/>
              </a:rPr>
              <a:t>информация о положении тела в пространстве </a:t>
            </a:r>
          </a:p>
        </p:txBody>
      </p:sp>
      <p:sp>
        <p:nvSpPr>
          <p:cNvPr id="45067" name="AutoShape 14"/>
          <p:cNvSpPr>
            <a:spLocks noChangeArrowheads="1"/>
          </p:cNvSpPr>
          <p:nvPr/>
        </p:nvSpPr>
        <p:spPr bwMode="auto">
          <a:xfrm>
            <a:off x="3419475" y="5805488"/>
            <a:ext cx="3097213" cy="863600"/>
          </a:xfrm>
          <a:prstGeom prst="wedgeRoundRectCallout">
            <a:avLst>
              <a:gd name="adj1" fmla="val -67579"/>
              <a:gd name="adj2" fmla="val -5845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i="1">
                <a:solidFill>
                  <a:srgbClr val="CC0000"/>
                </a:solidFill>
                <a:latin typeface="Arial Narrow" pitchFamily="34" charset="0"/>
              </a:rPr>
              <a:t>кинестетические -</a:t>
            </a:r>
            <a:r>
              <a:rPr lang="ru-RU" sz="1600" b="1" i="1">
                <a:latin typeface="Arial Rounded MT Bold"/>
              </a:rPr>
              <a:t> </a:t>
            </a:r>
            <a:r>
              <a:rPr lang="ru-RU" sz="1600">
                <a:latin typeface="Arial Rounded MT Bold"/>
              </a:rPr>
              <a:t>ощущения движения отдельных частей тела</a:t>
            </a:r>
            <a:r>
              <a:rPr lang="ru-RU" sz="1600" b="1" i="1">
                <a:latin typeface="Arial Rounded MT Bold"/>
              </a:rPr>
              <a:t> </a:t>
            </a:r>
          </a:p>
        </p:txBody>
      </p:sp>
      <p:sp>
        <p:nvSpPr>
          <p:cNvPr id="45068" name="AutoShape 16"/>
          <p:cNvSpPr>
            <a:spLocks/>
          </p:cNvSpPr>
          <p:nvPr/>
        </p:nvSpPr>
        <p:spPr bwMode="auto">
          <a:xfrm>
            <a:off x="6516688" y="1412875"/>
            <a:ext cx="503237" cy="5184775"/>
          </a:xfrm>
          <a:prstGeom prst="rightBrace">
            <a:avLst>
              <a:gd name="adj1" fmla="val 858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45069" name="AutoShape 17"/>
          <p:cNvSpPr>
            <a:spLocks noChangeArrowheads="1"/>
          </p:cNvSpPr>
          <p:nvPr/>
        </p:nvSpPr>
        <p:spPr bwMode="auto">
          <a:xfrm>
            <a:off x="7019925" y="3072566"/>
            <a:ext cx="1909793" cy="1452324"/>
          </a:xfrm>
          <a:prstGeom prst="flowChartDocumen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ru-RU" sz="1600" b="1" u="sng" dirty="0"/>
              <a:t>промежуточные</a:t>
            </a:r>
          </a:p>
          <a:p>
            <a:pPr algn="ctr" eaLnBrk="0" hangingPunct="0"/>
            <a:r>
              <a:rPr lang="ru-RU" sz="2000" b="1" i="1" dirty="0">
                <a:solidFill>
                  <a:srgbClr val="CC0000"/>
                </a:solidFill>
                <a:latin typeface="Arial Narrow" pitchFamily="34" charset="0"/>
              </a:rPr>
              <a:t>болевые, вибрационные, температурные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2875" y="928688"/>
            <a:ext cx="2571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857250"/>
            <a:ext cx="8229600" cy="774700"/>
          </a:xfrm>
        </p:spPr>
        <p:txBody>
          <a:bodyPr/>
          <a:lstStyle/>
          <a:p>
            <a:pPr eaLnBrk="1" hangingPunct="1"/>
            <a:r>
              <a:rPr lang="ru-RU" sz="3600" b="1" smtClean="0"/>
              <a:t>Свойства ощущений: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857375"/>
            <a:ext cx="8501062" cy="471487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u="sng" dirty="0" smtClean="0">
                <a:solidFill>
                  <a:srgbClr val="7030A0"/>
                </a:solidFill>
              </a:rPr>
              <a:t>Качество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dirty="0" smtClean="0">
                <a:latin typeface="+mj-lt"/>
              </a:rPr>
              <a:t>основная особенность данного ощущения, отличающая его от других видов.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Например: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2400" dirty="0" smtClean="0"/>
              <a:t>Зрительное ощущение – </a:t>
            </a:r>
            <a:r>
              <a:rPr lang="ru-RU" sz="2400" i="1" dirty="0" smtClean="0"/>
              <a:t>насыщенность, цвет, свет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2400" dirty="0" smtClean="0"/>
              <a:t>Слуховое ощущение – </a:t>
            </a:r>
            <a:r>
              <a:rPr lang="ru-RU" sz="2400" i="1" dirty="0" smtClean="0"/>
              <a:t>звук: высота, тембр, громкость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sz="2400" dirty="0" smtClean="0"/>
              <a:t>Осязание</a:t>
            </a:r>
            <a:r>
              <a:rPr lang="ru-RU" sz="2400" i="1" dirty="0" smtClean="0"/>
              <a:t> – давление, вибрация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endParaRPr lang="ru-RU" sz="2400" i="1" dirty="0" smtClean="0"/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800" b="1" u="sng" dirty="0" smtClean="0">
                <a:solidFill>
                  <a:srgbClr val="7030A0"/>
                </a:solidFill>
              </a:rPr>
              <a:t>2.Интенсивность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latin typeface="+mj-lt"/>
              </a:rPr>
              <a:t>– количественная характеристика, определяется силой действующего раздражителя и функциональным состоянием рецептора 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1992</Words>
  <Application>Microsoft Office PowerPoint</Application>
  <PresentationFormat>Экран (4:3)</PresentationFormat>
  <Paragraphs>325</Paragraphs>
  <Slides>40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Городская</vt:lpstr>
      <vt:lpstr>лекция №2 Психологическая подструктура  ЛИЧНОСТИ  1.Понятие о психических процессах  2.Психические познавательные процессы 3.Психические эмоциональные процессы  4.Волевые процессы   </vt:lpstr>
      <vt:lpstr>1. Определение и виды психических процессов</vt:lpstr>
      <vt:lpstr>Психические процессы</vt:lpstr>
      <vt:lpstr>В психические процессы входят:</vt:lpstr>
      <vt:lpstr>2. Познавательные процессы</vt:lpstr>
      <vt:lpstr>Ощущение –</vt:lpstr>
      <vt:lpstr>Предмет - яблоко</vt:lpstr>
      <vt:lpstr>Классификация ощущений (основание – расположение рецептора)</vt:lpstr>
      <vt:lpstr>Свойства ощущений:</vt:lpstr>
      <vt:lpstr>3. Количественная характеристика ощущения:</vt:lpstr>
      <vt:lpstr>Слайд 11</vt:lpstr>
      <vt:lpstr>Восприятие - </vt:lpstr>
      <vt:lpstr>Свойства восприятия</vt:lpstr>
      <vt:lpstr>принцип предметности</vt:lpstr>
      <vt:lpstr> Принцип предметности (зрительные иллюзии)</vt:lpstr>
      <vt:lpstr>Принцип предметности (зрительные иллюзии)</vt:lpstr>
      <vt:lpstr>Принцип предметности (зрительные иллюзии)</vt:lpstr>
      <vt:lpstr>2) Целостность (структурность)</vt:lpstr>
      <vt:lpstr>Иллюзия – кажущаяся фигура</vt:lpstr>
      <vt:lpstr>4) Константность</vt:lpstr>
      <vt:lpstr>3)  Осмысленность и обобщенность</vt:lpstr>
      <vt:lpstr>5) Апперцепция</vt:lpstr>
      <vt:lpstr>Невозможные фигуры</vt:lpstr>
      <vt:lpstr>Внимание</vt:lpstr>
      <vt:lpstr>Слайд 25</vt:lpstr>
      <vt:lpstr>Память</vt:lpstr>
      <vt:lpstr>Виды памяти:</vt:lpstr>
      <vt:lpstr>Способы развития памяти</vt:lpstr>
      <vt:lpstr>Мышление</vt:lpstr>
      <vt:lpstr>Слайд 30</vt:lpstr>
      <vt:lpstr>Виды мышления:</vt:lpstr>
      <vt:lpstr>Перенесите одну цифру так, чтобы получилось верное числовое равенство</vt:lpstr>
      <vt:lpstr>Слайд 33</vt:lpstr>
      <vt:lpstr>Воображение</vt:lpstr>
      <vt:lpstr>Слайд 35</vt:lpstr>
      <vt:lpstr>Заключение о психических познавательных процессах</vt:lpstr>
      <vt:lpstr>3. Эмоциональные процессы</vt:lpstr>
      <vt:lpstr>Колесо эмоций      Роберта Плутчека</vt:lpstr>
      <vt:lpstr>Шкала социальной адаптации</vt:lpstr>
      <vt:lpstr>4. Воля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 Психологическая подструктура  ЛИЧНОСТИ  1.Понятие о психических процессах  2.Психические познавательные процессы 3.Психические эмоциональные процессы  4.Волевые процессы   </dc:title>
  <cp:lastModifiedBy>Admin</cp:lastModifiedBy>
  <cp:revision>1</cp:revision>
  <dcterms:modified xsi:type="dcterms:W3CDTF">2014-02-10T18:29:57Z</dcterms:modified>
</cp:coreProperties>
</file>