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8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7D506-380F-431F-8F6B-1A010656F5B0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B92BF-0344-4F2A-844E-948C74F9A1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B92BF-0344-4F2A-844E-948C74F9A1B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8F1BCD-6E8B-4D0E-AC8C-0920A0C8E27B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C7AD39-EF51-4E0F-8197-85B23A323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Источники экологического права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студентка гр. ВБА 1-08 </a:t>
            </a:r>
          </a:p>
          <a:p>
            <a:r>
              <a:rPr lang="ru-RU" dirty="0" smtClean="0"/>
              <a:t>Хабибуллина Л.Р.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Третий блок источников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составляют ведомственные нормативные акты органов охраны окружающей среды, рыбоохраны, ветеринарной службы; нормативно-правовые акты, принимаемые в субъектах РФ, губернаторами и другими уполномоченными органами; акты международного права (конвенции, соглашения, договора); акты общественных организаций: </a:t>
            </a:r>
            <a:r>
              <a:rPr lang="ru-RU" i="1" dirty="0" smtClean="0"/>
              <a:t>«О территориальном море и прилежащей зоне», «О континентальном шельфе», «Об открытом море», «О рыболовстве и охране живых ресурсов открытого моря», «Соглашение об осуществлении положений Конвенции ООН по морскому праву</a:t>
            </a:r>
            <a:r>
              <a:rPr lang="ru-RU" i="1" dirty="0" smtClean="0"/>
              <a:t>».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_124042258994604500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60648"/>
            <a:ext cx="7632848" cy="645333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ru-RU" u="sng" dirty="0" smtClean="0"/>
              <a:t>По форме и юридической силе нормативно-правовых актов</a:t>
            </a:r>
          </a:p>
          <a:p>
            <a:r>
              <a:rPr lang="ru-RU" dirty="0" smtClean="0"/>
              <a:t>   </a:t>
            </a:r>
            <a:r>
              <a:rPr lang="ru-RU" u="sng" dirty="0" smtClean="0"/>
              <a:t>По территориальному действию нормативно-       правовых актов</a:t>
            </a:r>
          </a:p>
          <a:p>
            <a:r>
              <a:rPr lang="ru-RU" dirty="0" smtClean="0"/>
              <a:t>    </a:t>
            </a:r>
            <a:r>
              <a:rPr lang="ru-RU" u="sng" dirty="0" smtClean="0"/>
              <a:t>По предмету правового регулирования</a:t>
            </a:r>
          </a:p>
          <a:p>
            <a:r>
              <a:rPr lang="ru-RU" dirty="0" smtClean="0"/>
              <a:t>    </a:t>
            </a:r>
            <a:r>
              <a:rPr lang="ru-RU" u="sng" dirty="0" smtClean="0"/>
              <a:t>По объекту правового регулирования</a:t>
            </a:r>
          </a:p>
          <a:p>
            <a:r>
              <a:rPr lang="ru-RU" dirty="0" smtClean="0"/>
              <a:t>    </a:t>
            </a:r>
            <a:r>
              <a:rPr lang="ru-RU" u="sng" dirty="0" smtClean="0"/>
              <a:t>По источникам нормативно-правовых актов в области рыболовства и сохранения водных биологических ресурсов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accent2"/>
                </a:solidFill>
              </a:rPr>
              <a:t>Система (структура) </a:t>
            </a:r>
            <a:r>
              <a:rPr lang="ru-RU" sz="3100" dirty="0" err="1" smtClean="0">
                <a:solidFill>
                  <a:schemeClr val="accent2"/>
                </a:solidFill>
              </a:rPr>
              <a:t>рыбохозяйственного</a:t>
            </a:r>
            <a:r>
              <a:rPr lang="ru-RU" sz="3100" dirty="0" smtClean="0">
                <a:solidFill>
                  <a:schemeClr val="accent2"/>
                </a:solidFill>
              </a:rPr>
              <a:t> </a:t>
            </a:r>
            <a:r>
              <a:rPr lang="ru-RU" sz="3100" dirty="0" smtClean="0">
                <a:solidFill>
                  <a:schemeClr val="accent2"/>
                </a:solidFill>
              </a:rPr>
              <a:t>законодательства </a:t>
            </a:r>
            <a:r>
              <a:rPr lang="ru-RU" sz="3100" dirty="0" smtClean="0">
                <a:solidFill>
                  <a:schemeClr val="accent2"/>
                </a:solidFill>
              </a:rPr>
              <a:t>может быть сформирована на основе нескольких критериев: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2420888"/>
            <a:ext cx="5832648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Рыбохозяйственное</a:t>
            </a:r>
            <a:r>
              <a:rPr lang="ru-RU" dirty="0" smtClean="0"/>
              <a:t> законодательство является составной частью экологического законодательства РФ. Общие подходы и принципы охраны и использования водных биологических </a:t>
            </a:r>
            <a:r>
              <a:rPr lang="ru-RU" dirty="0" smtClean="0"/>
              <a:t>ресурсов </a:t>
            </a:r>
            <a:r>
              <a:rPr lang="ru-RU" dirty="0" smtClean="0"/>
              <a:t>закреплены в экологическом законодательстве. </a:t>
            </a:r>
            <a:r>
              <a:rPr lang="ru-RU" dirty="0" err="1" smtClean="0"/>
              <a:t>Рыбохозяйственное</a:t>
            </a:r>
            <a:r>
              <a:rPr lang="ru-RU" dirty="0" smtClean="0"/>
              <a:t> законодательство можно рассматривать как самостоятельную отрасль права, имеющую тесную связь с экологическим законодательством.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835696" y="620688"/>
            <a:ext cx="5256584" cy="51125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851920" y="1412776"/>
            <a:ext cx="2520280" cy="20882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923928" y="213285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5"/>
                </a:solidFill>
              </a:rPr>
              <a:t>Рыбохозяйственное</a:t>
            </a:r>
            <a:r>
              <a:rPr lang="ru-RU" b="1" dirty="0" smtClean="0">
                <a:solidFill>
                  <a:schemeClr val="accent5"/>
                </a:solidFill>
              </a:rPr>
              <a:t> законодательство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3768" y="386104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Экологическое законодательство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476673"/>
            <a:ext cx="8229600" cy="3024336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/>
              <a:t>Источники </a:t>
            </a:r>
            <a:r>
              <a:rPr lang="ru-RU" b="1" i="1" u="sng" dirty="0" err="1" smtClean="0"/>
              <a:t>рыбохозяйственного</a:t>
            </a:r>
            <a:r>
              <a:rPr lang="ru-RU" b="1" i="1" u="sng" dirty="0" smtClean="0"/>
              <a:t> законодательства  </a:t>
            </a:r>
            <a:r>
              <a:rPr lang="ru-RU" dirty="0" smtClean="0"/>
              <a:t>- конкретные нормативно-правовые акты, содержащие правила поведения всех участников отношений в области рыболовства и сохранения водных биологических ресурсов.</a:t>
            </a:r>
            <a:endParaRPr lang="ru-RU" dirty="0"/>
          </a:p>
        </p:txBody>
      </p:sp>
      <p:pic>
        <p:nvPicPr>
          <p:cNvPr id="4" name="Рисунок 3" descr="149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212976"/>
            <a:ext cx="2088232" cy="314019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Рисунок 4" descr="18343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356992"/>
            <a:ext cx="2098441" cy="317164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Рисунок 5" descr="186298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3624429"/>
            <a:ext cx="2232248" cy="32335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федеральные законы</a:t>
            </a:r>
          </a:p>
          <a:p>
            <a:r>
              <a:rPr lang="ru-RU" dirty="0" smtClean="0"/>
              <a:t>нормативно-правовые акты органов исполнительной власти</a:t>
            </a:r>
          </a:p>
          <a:p>
            <a:r>
              <a:rPr lang="ru-RU" dirty="0" smtClean="0"/>
              <a:t>судебная практика </a:t>
            </a:r>
          </a:p>
          <a:p>
            <a:r>
              <a:rPr lang="ru-RU" dirty="0" smtClean="0"/>
              <a:t>судебные прецеденты</a:t>
            </a:r>
          </a:p>
          <a:p>
            <a:r>
              <a:rPr lang="ru-RU" dirty="0" smtClean="0"/>
              <a:t>договора</a:t>
            </a:r>
            <a:endParaRPr lang="ru-RU" dirty="0" smtClean="0"/>
          </a:p>
          <a:p>
            <a:r>
              <a:rPr lang="ru-RU" dirty="0" smtClean="0"/>
              <a:t>нормативные акты общественных и частных организаций</a:t>
            </a:r>
          </a:p>
          <a:p>
            <a:r>
              <a:rPr lang="ru-RU" dirty="0" smtClean="0"/>
              <a:t>и др.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04664"/>
            <a:ext cx="63367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solidFill>
                  <a:schemeClr val="accent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 ним относятся:</a:t>
            </a:r>
            <a:endParaRPr lang="ru-RU" sz="5400" b="1" cap="none" spc="0" dirty="0">
              <a:ln>
                <a:prstDash val="solid"/>
              </a:ln>
              <a:solidFill>
                <a:schemeClr val="accent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Первый блок источников права</a:t>
            </a:r>
            <a:r>
              <a:rPr lang="ru-RU" dirty="0" smtClean="0"/>
              <a:t> составляют Федеральные законы: </a:t>
            </a:r>
            <a:r>
              <a:rPr lang="ru-RU" i="1" dirty="0" smtClean="0"/>
              <a:t>«О животном мире», 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«</a:t>
            </a:r>
            <a:r>
              <a:rPr lang="ru-RU" i="1" dirty="0" smtClean="0"/>
              <a:t>Об охране окружающей природной среды», 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«</a:t>
            </a:r>
            <a:r>
              <a:rPr lang="ru-RU" i="1" dirty="0" smtClean="0"/>
              <a:t>Об особо охраняемых природных территориях», «О рыболовстве и сохранении водных биологических ресурсов», 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«</a:t>
            </a:r>
            <a:r>
              <a:rPr lang="ru-RU" i="1" dirty="0" smtClean="0"/>
              <a:t>Водный кодекс», 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«</a:t>
            </a:r>
            <a:r>
              <a:rPr lang="ru-RU" i="1" dirty="0" smtClean="0"/>
              <a:t>Об </a:t>
            </a:r>
            <a:r>
              <a:rPr lang="ru-RU" i="1" dirty="0" err="1" smtClean="0"/>
              <a:t>аквакультуре</a:t>
            </a:r>
            <a:r>
              <a:rPr lang="ru-RU" i="1" dirty="0" smtClean="0"/>
              <a:t>», 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«</a:t>
            </a:r>
            <a:r>
              <a:rPr lang="ru-RU" i="1" dirty="0" smtClean="0"/>
              <a:t>О континентальном шельфе»</a:t>
            </a:r>
            <a:r>
              <a:rPr lang="ru-RU" dirty="0" smtClean="0"/>
              <a:t> и другие.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Источники права состоят из трех блоков: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81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48680"/>
            <a:ext cx="3960440" cy="5760640"/>
          </a:xfrm>
          <a:prstGeom prst="rect">
            <a:avLst/>
          </a:prstGeom>
        </p:spPr>
      </p:pic>
      <p:pic>
        <p:nvPicPr>
          <p:cNvPr id="7" name="Рисунок 6" descr="6118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548680"/>
            <a:ext cx="3960440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Второй блок источников </a:t>
            </a:r>
            <a:r>
              <a:rPr lang="ru-RU" dirty="0" smtClean="0"/>
              <a:t>составляют Указы Президента РФ и Постановления Правительства</a:t>
            </a:r>
            <a:r>
              <a:rPr lang="ru-RU" i="1" dirty="0" smtClean="0"/>
              <a:t>: «О любительской и спортивной охоте в РФ», «Об установлении предельных размеров платы за пользование животными по разрешениям (лицензиям) на их добычу», «Об усилении административной ответственности за нарушение правил рыболовства и охраны рыбных запасов в водоемах СССР», «О дополнительных мерах по усилению охраны рыбных запасов и улучшению организации любительского и спортивного </a:t>
            </a:r>
            <a:r>
              <a:rPr lang="ru-RU" i="1" dirty="0" smtClean="0"/>
              <a:t>рыболовства</a:t>
            </a:r>
            <a:r>
              <a:rPr lang="ru-RU" i="1" dirty="0" smtClean="0"/>
              <a:t>», «О мерах по дальнейшему развитию рыбоводства и </a:t>
            </a:r>
            <a:r>
              <a:rPr lang="ru-RU" i="1" dirty="0" smtClean="0"/>
              <a:t>промышленного </a:t>
            </a:r>
            <a:r>
              <a:rPr lang="ru-RU" i="1" dirty="0" smtClean="0"/>
              <a:t>рыболовства во внутренних водоемах страны» </a:t>
            </a:r>
            <a:r>
              <a:rPr lang="ru-RU" dirty="0" smtClean="0"/>
              <a:t>и другие.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297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3600400" cy="568863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Рисунок 5" descr="209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260648"/>
            <a:ext cx="4464496" cy="3168352"/>
          </a:xfrm>
          <a:prstGeom prst="rect">
            <a:avLst/>
          </a:prstGeom>
        </p:spPr>
      </p:pic>
      <p:pic>
        <p:nvPicPr>
          <p:cNvPr id="7" name="Рисунок 6" descr="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3501008"/>
            <a:ext cx="4419848" cy="3167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394</Words>
  <Application>Microsoft Office PowerPoint</Application>
  <PresentationFormat>Экран (4:3)</PresentationFormat>
  <Paragraphs>32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Источники экологического права</vt:lpstr>
      <vt:lpstr>Слайд 2</vt:lpstr>
      <vt:lpstr>Слайд 3</vt:lpstr>
      <vt:lpstr>Слайд 4</vt:lpstr>
      <vt:lpstr>Слайд 5</vt:lpstr>
      <vt:lpstr>Источники права состоят из трех блоков:</vt:lpstr>
      <vt:lpstr>Слайд 7</vt:lpstr>
      <vt:lpstr>Слайд 8</vt:lpstr>
      <vt:lpstr>Слайд 9</vt:lpstr>
      <vt:lpstr>Слайд 10</vt:lpstr>
      <vt:lpstr>Слайд 11</vt:lpstr>
      <vt:lpstr>Система (структура) рыбохозяйственного законодательства может быть сформирована на основе нескольких критериев: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экологического права</dc:title>
  <dc:creator>Habibi</dc:creator>
  <cp:lastModifiedBy>www.PHILka.RU</cp:lastModifiedBy>
  <cp:revision>16</cp:revision>
  <dcterms:created xsi:type="dcterms:W3CDTF">2011-03-23T14:37:07Z</dcterms:created>
  <dcterms:modified xsi:type="dcterms:W3CDTF">2011-04-10T16:13:17Z</dcterms:modified>
</cp:coreProperties>
</file>