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3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7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38DAA-D0F8-43B2-9B0F-67D14128EEEB}" type="datetimeFigureOut">
              <a:rPr lang="ru-RU" smtClean="0"/>
              <a:pPr/>
              <a:t>05.07.2013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F46F4-3614-4186-BA0D-F35F95BF0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800" b="1" dirty="0" smtClean="0"/>
              <a:t>Елена     Андреевна</a:t>
            </a:r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800" b="1" dirty="0" err="1" smtClean="0"/>
              <a:t>Салтанаева</a:t>
            </a:r>
            <a:endParaRPr lang="ru-RU" sz="4800" b="1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кафедра ИИУС</a:t>
            </a:r>
          </a:p>
          <a:p>
            <a:pPr>
              <a:buNone/>
            </a:pPr>
            <a:r>
              <a:rPr lang="ru-RU" dirty="0" smtClean="0"/>
              <a:t>к. Г-309, Г-325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Формула Хартли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/>
              <a:t>N</a:t>
            </a:r>
            <a:r>
              <a:rPr lang="ru-RU" sz="4400" dirty="0"/>
              <a:t>=2</a:t>
            </a:r>
            <a:r>
              <a:rPr lang="en-US" sz="4400" baseline="30000" dirty="0"/>
              <a:t>I</a:t>
            </a:r>
            <a:r>
              <a:rPr lang="ru-RU" dirty="0"/>
              <a:t>, </a:t>
            </a:r>
            <a:endParaRPr lang="ru-RU" dirty="0" smtClean="0"/>
          </a:p>
          <a:p>
            <a:pPr algn="just">
              <a:buNone/>
            </a:pPr>
            <a:r>
              <a:rPr lang="ru-RU" dirty="0" smtClean="0"/>
              <a:t>где </a:t>
            </a:r>
            <a:r>
              <a:rPr lang="en-US" dirty="0"/>
              <a:t>N</a:t>
            </a:r>
            <a:r>
              <a:rPr lang="ru-RU" dirty="0"/>
              <a:t> – количество возможных событий,  </a:t>
            </a:r>
            <a:r>
              <a:rPr lang="en-US" dirty="0"/>
              <a:t>I</a:t>
            </a:r>
            <a:r>
              <a:rPr lang="ru-RU" dirty="0"/>
              <a:t> – количество информации.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>	Восьми </a:t>
            </a:r>
            <a:r>
              <a:rPr lang="ru-RU" dirty="0"/>
              <a:t>двоичных разрядов достаточно для </a:t>
            </a:r>
            <a:r>
              <a:rPr lang="ru-RU" dirty="0" smtClean="0"/>
              <a:t>кодирования 256 </a:t>
            </a:r>
            <a:r>
              <a:rPr lang="ru-RU" dirty="0"/>
              <a:t>(256=2</a:t>
            </a:r>
            <a:r>
              <a:rPr lang="ru-RU" baseline="30000" dirty="0"/>
              <a:t>8</a:t>
            </a:r>
            <a:r>
              <a:rPr lang="ru-RU" dirty="0" smtClean="0"/>
              <a:t>) различных символов.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Задачи на количество информации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Задача 1: </a:t>
            </a:r>
          </a:p>
          <a:p>
            <a:pPr>
              <a:buNone/>
            </a:pPr>
            <a:r>
              <a:rPr lang="ru-RU" dirty="0" smtClean="0"/>
              <a:t>	Какое количество информации получит второй игрок после первого хода первого игрока в игре «Крестики-нолики» на поле размером 4х4?</a:t>
            </a:r>
          </a:p>
          <a:p>
            <a:pPr>
              <a:buNone/>
            </a:pPr>
            <a:r>
              <a:rPr lang="ru-RU" dirty="0" smtClean="0"/>
              <a:t>		16=2</a:t>
            </a:r>
            <a:r>
              <a:rPr lang="en-US" baseline="30000" dirty="0" smtClean="0"/>
              <a:t>I</a:t>
            </a:r>
            <a:r>
              <a:rPr lang="en-US" dirty="0" smtClean="0"/>
              <a:t>, I =4 </a:t>
            </a:r>
            <a:r>
              <a:rPr lang="ru-RU" dirty="0" smtClean="0"/>
              <a:t>– 4 бита информации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Задача 2:</a:t>
            </a:r>
          </a:p>
          <a:p>
            <a:pPr>
              <a:buNone/>
            </a:pPr>
            <a:r>
              <a:rPr lang="ru-RU" dirty="0" smtClean="0"/>
              <a:t>	Происходит выбор одной карты из колоды в 64 карты. Какое количество информации мы получаем в зрительном сообщении о выборе определенной карты?</a:t>
            </a:r>
          </a:p>
          <a:p>
            <a:pPr>
              <a:buNone/>
            </a:pPr>
            <a:r>
              <a:rPr lang="ru-RU" dirty="0" smtClean="0"/>
              <a:t>		64=2</a:t>
            </a:r>
            <a:r>
              <a:rPr lang="en-US" baseline="30000" dirty="0" smtClean="0"/>
              <a:t>I</a:t>
            </a:r>
            <a:r>
              <a:rPr lang="en-US" dirty="0" smtClean="0"/>
              <a:t>, I =</a:t>
            </a:r>
            <a:r>
              <a:rPr lang="ru-RU" dirty="0" smtClean="0"/>
              <a:t>6 – 6 бит информации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Задача 3:</a:t>
            </a:r>
          </a:p>
          <a:p>
            <a:pPr>
              <a:buNone/>
            </a:pPr>
            <a:r>
              <a:rPr lang="ru-RU" dirty="0" smtClean="0"/>
              <a:t>	Какое было количество возможных событий, если после реализации одного из них мы получили количество информации равное 3 битам?</a:t>
            </a:r>
          </a:p>
          <a:p>
            <a:pPr>
              <a:buNone/>
            </a:pPr>
            <a:r>
              <a:rPr lang="ru-RU" dirty="0" smtClean="0"/>
              <a:t>		</a:t>
            </a:r>
            <a:r>
              <a:rPr lang="en-US" dirty="0" smtClean="0"/>
              <a:t>N=2</a:t>
            </a:r>
            <a:r>
              <a:rPr lang="en-US" baseline="30000" dirty="0" smtClean="0"/>
              <a:t>3</a:t>
            </a:r>
            <a:r>
              <a:rPr lang="en-US" dirty="0" smtClean="0"/>
              <a:t>, N=</a:t>
            </a:r>
            <a:r>
              <a:rPr lang="ru-RU" dirty="0" smtClean="0"/>
              <a:t>8 – возможных событий.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1196975"/>
            <a:ext cx="240506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История вычислительной техники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827088" y="3357563"/>
            <a:ext cx="2449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Абак (счеты), 3000 г. до н.э.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200525"/>
            <a:ext cx="26574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4149725"/>
            <a:ext cx="24082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4932363" y="6216650"/>
            <a:ext cx="374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Часть антикитерского счетного механизма, ок. 150 г. до н.э.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828675" y="6216650"/>
            <a:ext cx="2808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Юпана (абак инков), до 1600 г. н.э.</a:t>
            </a:r>
          </a:p>
        </p:txBody>
      </p:sp>
      <p:pic>
        <p:nvPicPr>
          <p:cNvPr id="4102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00113" y="1773238"/>
            <a:ext cx="2352675" cy="1381125"/>
          </a:xfrm>
          <a:noFill/>
          <a:ln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773238"/>
            <a:ext cx="23526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3.77516E-6 L 0.2757 0.16794 " pathEditMode="relative" ptsTypes="AA">
                                      <p:cBhvr>
                                        <p:cTn id="8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История вычислительной техники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539750" y="3213100"/>
            <a:ext cx="25193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Вычислительная машина Вильгельма Шиккарда, 1623 г.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5003800" y="3500438"/>
            <a:ext cx="3455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Механический арифмометр Луиса Пайена, ок. 1887 г.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4067175" y="5300663"/>
            <a:ext cx="3455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Механический арифмометр «Феликс-М», 1929-1978 гг.</a:t>
            </a: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341438"/>
            <a:ext cx="2506663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412875"/>
            <a:ext cx="2598738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4437063"/>
            <a:ext cx="2873375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4437063"/>
            <a:ext cx="2873375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412875"/>
            <a:ext cx="2598738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341438"/>
            <a:ext cx="2506663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6.03747E-6 L 0.30711 0.2098 " pathEditMode="relative" ptsTypes="AA">
                                      <p:cBhvr>
                                        <p:cTn id="8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13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1.69558E-6 L -0.24409 0.19917 " pathEditMode="relative" ptsTypes="AA">
                                      <p:cBhvr>
                                        <p:cTn id="14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13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46 L 0.24444 -0.26186 " pathEditMode="relative" ptsTypes="AA">
                                      <p:cBhvr>
                                        <p:cTn id="20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История вычислительной техники</a:t>
            </a:r>
          </a:p>
        </p:txBody>
      </p:sp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908050"/>
            <a:ext cx="6769100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1116013" y="6216650"/>
            <a:ext cx="6480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ЭНИАК – Electronic Numerical Integrator and Computer, Электронный числовой интегратор и вычислитель, 1946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ru-RU" sz="4000"/>
              <a:t>Поколения ЭВМ. </a:t>
            </a:r>
            <a:r>
              <a:rPr lang="en-US" sz="4000"/>
              <a:t>I. 1945-1956</a:t>
            </a:r>
            <a:endParaRPr lang="ru-RU" sz="4000"/>
          </a:p>
        </p:txBody>
      </p:sp>
      <p:pic>
        <p:nvPicPr>
          <p:cNvPr id="11003" name="Picture 7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981075"/>
            <a:ext cx="251142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04" name="Rectangle 764"/>
          <p:cNvSpPr>
            <a:spLocks noChangeArrowheads="1"/>
          </p:cNvSpPr>
          <p:nvPr/>
        </p:nvSpPr>
        <p:spPr bwMode="auto">
          <a:xfrm>
            <a:off x="503238" y="2781300"/>
            <a:ext cx="4103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Манчестерская малая экспериментальная машина</a:t>
            </a:r>
            <a:r>
              <a:rPr lang="en-US"/>
              <a:t>, 1948 </a:t>
            </a:r>
            <a:r>
              <a:rPr lang="ru-RU"/>
              <a:t>г.</a:t>
            </a:r>
          </a:p>
        </p:txBody>
      </p:sp>
      <p:pic>
        <p:nvPicPr>
          <p:cNvPr id="11005" name="Picture 7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981075"/>
            <a:ext cx="22637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06" name="Rectangle 766"/>
          <p:cNvSpPr>
            <a:spLocks noChangeArrowheads="1"/>
          </p:cNvSpPr>
          <p:nvPr/>
        </p:nvSpPr>
        <p:spPr bwMode="auto">
          <a:xfrm>
            <a:off x="4787900" y="2924175"/>
            <a:ext cx="339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Манчестерский Марк I, 1949 г.</a:t>
            </a:r>
          </a:p>
        </p:txBody>
      </p:sp>
      <p:pic>
        <p:nvPicPr>
          <p:cNvPr id="11007" name="Picture 7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221163"/>
            <a:ext cx="2519362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08" name="Rectangle 768"/>
          <p:cNvSpPr>
            <a:spLocks noChangeArrowheads="1"/>
          </p:cNvSpPr>
          <p:nvPr/>
        </p:nvSpPr>
        <p:spPr bwMode="auto">
          <a:xfrm>
            <a:off x="250825" y="5805488"/>
            <a:ext cx="2736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Малая электронная счётная машина, СССР, 1951 г.</a:t>
            </a:r>
          </a:p>
        </p:txBody>
      </p:sp>
      <p:pic>
        <p:nvPicPr>
          <p:cNvPr id="11009" name="Picture 76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4508500"/>
            <a:ext cx="2519363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10" name="Rectangle 770"/>
          <p:cNvSpPr>
            <a:spLocks noChangeArrowheads="1"/>
          </p:cNvSpPr>
          <p:nvPr/>
        </p:nvSpPr>
        <p:spPr bwMode="auto">
          <a:xfrm>
            <a:off x="3419475" y="5805488"/>
            <a:ext cx="25574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Большая электронная счётная машина, СССР, 1952 г.</a:t>
            </a:r>
          </a:p>
        </p:txBody>
      </p:sp>
      <p:pic>
        <p:nvPicPr>
          <p:cNvPr id="11011" name="Picture 7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4292600"/>
            <a:ext cx="2519362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12" name="Rectangle 772"/>
          <p:cNvSpPr>
            <a:spLocks noChangeArrowheads="1"/>
          </p:cNvSpPr>
          <p:nvPr/>
        </p:nvSpPr>
        <p:spPr bwMode="auto">
          <a:xfrm>
            <a:off x="6443663" y="5805488"/>
            <a:ext cx="23764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Серийная ЭВМ «Стрела», СССР, 1953 г.</a:t>
            </a:r>
          </a:p>
        </p:txBody>
      </p:sp>
      <p:pic>
        <p:nvPicPr>
          <p:cNvPr id="11013" name="Picture 7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4292600"/>
            <a:ext cx="2519362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14" name="Picture 77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4508500"/>
            <a:ext cx="2519363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15" name="Picture 7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221163"/>
            <a:ext cx="2519362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16" name="Picture 7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981075"/>
            <a:ext cx="22637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17" name="Picture 7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981075"/>
            <a:ext cx="251142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18" name="Picture 77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1552575"/>
            <a:ext cx="60960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20" name="Picture 78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4438" y="765175"/>
            <a:ext cx="4195762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21" name="Picture 78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513" y="1700213"/>
            <a:ext cx="5399087" cy="3735387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101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9366E-7 L 0.23611 0.1994 " pathEditMode="relative" ptsTypes="AA">
                                      <p:cBhvr>
                                        <p:cTn id="26" dur="2000" fill="hold"/>
                                        <p:tgtEl>
                                          <p:spTgt spid="11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10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9.05852E-6 L -0.19687 0.18898 " pathEditMode="relative" ptsTypes="AA">
                                      <p:cBhvr>
                                        <p:cTn id="32" dur="2000" fill="hold"/>
                                        <p:tgtEl>
                                          <p:spTgt spid="11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10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6253E-6 L 0.32274 -0.26232 " pathEditMode="relative" ptsTypes="AA">
                                      <p:cBhvr>
                                        <p:cTn id="38" dur="2000" fill="hold"/>
                                        <p:tgtEl>
                                          <p:spTgt spid="11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101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6.03747E-6 L -5.55556E-7 -0.25192 " pathEditMode="relative" ptsTypes="AA">
                                      <p:cBhvr>
                                        <p:cTn id="44" dur="2000" fill="hold"/>
                                        <p:tgtEl>
                                          <p:spTgt spid="110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101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3347E-6 L -0.33872 -0.25191 " pathEditMode="relative" ptsTypes="AA">
                                      <p:cBhvr>
                                        <p:cTn id="50" dur="2000" fill="hold"/>
                                        <p:tgtEl>
                                          <p:spTgt spid="11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ru-RU" sz="4000"/>
              <a:t>Поколения ЭВМ. </a:t>
            </a:r>
            <a:r>
              <a:rPr lang="en-US" sz="4000"/>
              <a:t>II. 1954-1964</a:t>
            </a:r>
            <a:endParaRPr lang="ru-RU" sz="4000"/>
          </a:p>
        </p:txBody>
      </p:sp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052513"/>
            <a:ext cx="2687637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971550" y="2924175"/>
            <a:ext cx="2008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IBM 7090, 1959 г.</a:t>
            </a:r>
          </a:p>
        </p:txBody>
      </p:sp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975"/>
            <a:ext cx="28797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5148263" y="2924175"/>
            <a:ext cx="2008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IBM 1401, 1959 г.</a:t>
            </a:r>
          </a:p>
        </p:txBody>
      </p:sp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500438"/>
            <a:ext cx="2519363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323850" y="5445125"/>
            <a:ext cx="2249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DEC PDP-1, 1960</a:t>
            </a:r>
            <a:r>
              <a:rPr lang="ru-RU"/>
              <a:t> г.</a:t>
            </a:r>
          </a:p>
        </p:txBody>
      </p:sp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3644900"/>
            <a:ext cx="25193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3132138" y="5516563"/>
            <a:ext cx="3024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Сетунь, </a:t>
            </a:r>
            <a:r>
              <a:rPr lang="en-US"/>
              <a:t>19</a:t>
            </a:r>
            <a:r>
              <a:rPr lang="ru-RU"/>
              <a:t>58 г. (на основе троичной логики)</a:t>
            </a:r>
          </a:p>
        </p:txBody>
      </p:sp>
      <p:pic>
        <p:nvPicPr>
          <p:cNvPr id="13333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3860800"/>
            <a:ext cx="2519363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6156325" y="5516563"/>
            <a:ext cx="29876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БЭСМ-6, 1966 г. (первая советская транзисторная суперЭВМ)</a:t>
            </a:r>
          </a:p>
        </p:txBody>
      </p:sp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25" y="3860800"/>
            <a:ext cx="2519363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6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3644900"/>
            <a:ext cx="25193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7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500438"/>
            <a:ext cx="2519363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8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196975"/>
            <a:ext cx="28797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9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052513"/>
            <a:ext cx="2687637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6375" y="1341438"/>
            <a:ext cx="6257925" cy="4537075"/>
          </a:xfrm>
          <a:prstGeom prst="rect">
            <a:avLst/>
          </a:prstGeom>
          <a:noFill/>
          <a:ln w="9525">
            <a:solidFill>
              <a:srgbClr val="CC99FF"/>
            </a:solidFill>
            <a:miter lim="800000"/>
            <a:headEnd/>
            <a:tailEnd/>
          </a:ln>
          <a:effectLst/>
        </p:spPr>
      </p:pic>
      <p:pic>
        <p:nvPicPr>
          <p:cNvPr id="13340" name="Picture 2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613" y="1268413"/>
            <a:ext cx="5399087" cy="48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41" name="Picture 2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613" y="2133600"/>
            <a:ext cx="5399087" cy="2681288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33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9.41476E-7 L 0.29132 0.18899 " pathEditMode="relative" ptsTypes="AA">
                                      <p:cBhvr>
                                        <p:cTn id="26" dur="2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333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79158E-6 L -0.15765 0.18876 " pathEditMode="relative" ptsTypes="AA">
                                      <p:cBhvr>
                                        <p:cTn id="32" dur="2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33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579E-6 L 0.33073 -0.16794 " pathEditMode="relative" ptsTypes="AA">
                                      <p:cBhvr>
                                        <p:cTn id="38" dur="2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33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113E-7 L -0.00781 -0.20981 " pathEditMode="relative" ptsTypes="AA">
                                      <p:cBhvr>
                                        <p:cTn id="44" dur="2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333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22947E-6 L -0.34635 -0.20982 " pathEditMode="relative" ptsTypes="AA">
                                      <p:cBhvr>
                                        <p:cTn id="50" dur="2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ru-RU" sz="4000"/>
              <a:t>Поколения ЭВМ. </a:t>
            </a:r>
            <a:r>
              <a:rPr lang="en-US" sz="4000"/>
              <a:t>III. 1964-1970</a:t>
            </a:r>
            <a:endParaRPr lang="ru-RU" sz="4000"/>
          </a:p>
        </p:txBody>
      </p:sp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125538"/>
            <a:ext cx="2655887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1042988" y="3068638"/>
            <a:ext cx="1881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IBM 360</a:t>
            </a:r>
            <a:r>
              <a:rPr lang="en-US"/>
              <a:t>, 1969 </a:t>
            </a:r>
            <a:r>
              <a:rPr lang="ru-RU"/>
              <a:t>г.</a:t>
            </a:r>
          </a:p>
        </p:txBody>
      </p:sp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420938"/>
            <a:ext cx="2879725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4140200" y="4364038"/>
            <a:ext cx="1893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Днепр-2, 1968 г.</a:t>
            </a:r>
          </a:p>
        </p:txBody>
      </p:sp>
      <p:pic>
        <p:nvPicPr>
          <p:cNvPr id="14361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4076700"/>
            <a:ext cx="142875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6805613" y="5949950"/>
            <a:ext cx="1919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ЕС 1060, 1976 г.</a:t>
            </a:r>
          </a:p>
        </p:txBody>
      </p:sp>
      <p:pic>
        <p:nvPicPr>
          <p:cNvPr id="14363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4076700"/>
            <a:ext cx="142875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64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420938"/>
            <a:ext cx="2879725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65" name="Picture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125538"/>
            <a:ext cx="2655887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538" y="908050"/>
            <a:ext cx="46196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150" y="1484313"/>
            <a:ext cx="5400675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66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150" y="1557338"/>
            <a:ext cx="5399088" cy="3779837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36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9.05852E-6 L 0.27569 0.22022 " pathEditMode="relative" ptsTypes="AA">
                                      <p:cBhvr>
                                        <p:cTn id="26" dur="20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436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436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6232E-6 L -0.33073 -0.21004 " pathEditMode="relative" ptsTypes="AA">
                                      <p:cBhvr>
                                        <p:cTn id="36" dur="20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4000"/>
              <a:t>Поколения ЭВМ. </a:t>
            </a:r>
            <a:r>
              <a:rPr lang="en-US" sz="4000"/>
              <a:t>IV. 1970-</a:t>
            </a:r>
            <a:r>
              <a:rPr lang="ru-RU" sz="4000"/>
              <a:t>н.вр.</a:t>
            </a:r>
          </a:p>
        </p:txBody>
      </p:sp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052513"/>
            <a:ext cx="15367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323850" y="3068638"/>
            <a:ext cx="2668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Macintosh 128K, 1984 г.</a:t>
            </a:r>
          </a:p>
        </p:txBody>
      </p:sp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125538"/>
            <a:ext cx="269557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3348038" y="3068638"/>
            <a:ext cx="2136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Эльбрус-2, 1985 г.</a:t>
            </a:r>
          </a:p>
        </p:txBody>
      </p:sp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125538"/>
            <a:ext cx="269875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5757863" y="3068638"/>
            <a:ext cx="3386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Электроника МС 0511, 1982 г.</a:t>
            </a:r>
          </a:p>
        </p:txBody>
      </p:sp>
      <p:pic>
        <p:nvPicPr>
          <p:cNvPr id="15382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005263"/>
            <a:ext cx="2062163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179388" y="6092825"/>
            <a:ext cx="2447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ПК на основе </a:t>
            </a:r>
            <a:br>
              <a:rPr lang="ru-RU"/>
            </a:br>
            <a:r>
              <a:rPr lang="en-US"/>
              <a:t>Intel 808</a:t>
            </a:r>
            <a:r>
              <a:rPr lang="ru-RU"/>
              <a:t>8</a:t>
            </a:r>
            <a:r>
              <a:rPr lang="en-US"/>
              <a:t>, 198</a:t>
            </a:r>
            <a:r>
              <a:rPr lang="ru-RU"/>
              <a:t>3</a:t>
            </a:r>
            <a:r>
              <a:rPr lang="en-US"/>
              <a:t> </a:t>
            </a:r>
            <a:r>
              <a:rPr lang="ru-RU"/>
              <a:t>г.</a:t>
            </a:r>
          </a:p>
        </p:txBody>
      </p:sp>
      <p:pic>
        <p:nvPicPr>
          <p:cNvPr id="15384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4005263"/>
            <a:ext cx="22494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2843213" y="6092825"/>
            <a:ext cx="30972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Портативный ПК на основе </a:t>
            </a:r>
            <a:r>
              <a:rPr lang="en-US"/>
              <a:t>Intel 80</a:t>
            </a:r>
            <a:r>
              <a:rPr lang="ru-RU"/>
              <a:t>2</a:t>
            </a:r>
            <a:r>
              <a:rPr lang="en-US"/>
              <a:t>8</a:t>
            </a:r>
            <a:r>
              <a:rPr lang="ru-RU"/>
              <a:t>6</a:t>
            </a:r>
            <a:r>
              <a:rPr lang="en-US"/>
              <a:t>, 198</a:t>
            </a:r>
            <a:r>
              <a:rPr lang="ru-RU"/>
              <a:t>5</a:t>
            </a:r>
            <a:r>
              <a:rPr lang="en-US"/>
              <a:t> </a:t>
            </a:r>
            <a:r>
              <a:rPr lang="ru-RU"/>
              <a:t>г.</a:t>
            </a:r>
          </a:p>
        </p:txBody>
      </p:sp>
      <p:pic>
        <p:nvPicPr>
          <p:cNvPr id="15386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9563" y="4005263"/>
            <a:ext cx="18288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6443663" y="6092825"/>
            <a:ext cx="2693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IBM System z10, 2000 г.</a:t>
            </a:r>
          </a:p>
        </p:txBody>
      </p:sp>
      <p:pic>
        <p:nvPicPr>
          <p:cNvPr id="15388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9563" y="4005263"/>
            <a:ext cx="18288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89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4005263"/>
            <a:ext cx="22494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90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005263"/>
            <a:ext cx="2062163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91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125538"/>
            <a:ext cx="269875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92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125538"/>
            <a:ext cx="269557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93" name="Picture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052513"/>
            <a:ext cx="15367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813" y="2420938"/>
            <a:ext cx="5721350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81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313" y="1628775"/>
            <a:ext cx="3500437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9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9366E-7 L 0.30712 0.22045 " pathEditMode="relative" ptsTypes="AA">
                                      <p:cBhvr>
                                        <p:cTn id="8" dur="2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539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05852E-6 L -0.00799 0.22022 " pathEditMode="relative" ptsTypes="AA">
                                      <p:cBhvr>
                                        <p:cTn id="14" dur="20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39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3.79366E-7 L -0.33871 0.20981 " pathEditMode="relative" ptsTypes="AA">
                                      <p:cBhvr>
                                        <p:cTn id="20" dur="20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539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70021E-6 L 0.30712 -0.21004 " pathEditMode="relative" ptsTypes="AA">
                                      <p:cBhvr>
                                        <p:cTn id="26" dur="2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538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9366E-7 L -0.0158 -0.22045 " pathEditMode="relative" ptsTypes="AA">
                                      <p:cBhvr>
                                        <p:cTn id="38" dur="2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538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9366E-7 L -0.36215 -0.21004 " pathEditMode="relative" ptsTypes="AA">
                                      <p:cBhvr>
                                        <p:cTn id="50" dur="2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72400" cy="1470025"/>
          </a:xfrm>
        </p:spPr>
        <p:txBody>
          <a:bodyPr/>
          <a:lstStyle/>
          <a:p>
            <a:r>
              <a:rPr lang="ru-RU" dirty="0" smtClean="0"/>
              <a:t>Вещественно-энергетическая картина мира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248472"/>
          </a:xfrm>
        </p:spPr>
        <p:txBody>
          <a:bodyPr>
            <a:normAutofit/>
          </a:bodyPr>
          <a:lstStyle/>
          <a:p>
            <a:pPr algn="just">
              <a:lnSpc>
                <a:spcPct val="18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Галактики </a:t>
            </a:r>
          </a:p>
          <a:p>
            <a:pPr algn="just">
              <a:lnSpc>
                <a:spcPct val="18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Макротела</a:t>
            </a:r>
          </a:p>
          <a:p>
            <a:pPr algn="just">
              <a:lnSpc>
                <a:spcPct val="11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	          Биологические          Человек         Общество</a:t>
            </a:r>
          </a:p>
          <a:p>
            <a:pPr algn="just">
              <a:lnSpc>
                <a:spcPct val="11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	               системы</a:t>
            </a:r>
          </a:p>
          <a:p>
            <a:pPr algn="just">
              <a:lnSpc>
                <a:spcPct val="18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Молекулы</a:t>
            </a:r>
          </a:p>
          <a:p>
            <a:pPr algn="just">
              <a:lnSpc>
                <a:spcPct val="18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Атомы    			             Техника</a:t>
            </a:r>
          </a:p>
          <a:p>
            <a:pPr algn="just">
              <a:lnSpc>
                <a:spcPct val="18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Элементарные частицы</a:t>
            </a:r>
          </a:p>
          <a:p>
            <a:endParaRPr lang="ru-RU" sz="1800" dirty="0" smtClean="0"/>
          </a:p>
          <a:p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1979712" y="515719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979712" y="4509120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1979712" y="321297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1979712" y="2492896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339752" y="342900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156176" y="342900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644008" y="342900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580112" y="3573016"/>
            <a:ext cx="648072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6372200" y="3573016"/>
            <a:ext cx="72008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 вокруг нас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Информация в природе</a:t>
            </a:r>
          </a:p>
          <a:p>
            <a:r>
              <a:rPr lang="ru-RU" dirty="0" smtClean="0"/>
              <a:t>Генетическая информация</a:t>
            </a:r>
          </a:p>
          <a:p>
            <a:r>
              <a:rPr lang="ru-RU" dirty="0" smtClean="0"/>
              <a:t>Человек и информация</a:t>
            </a:r>
          </a:p>
          <a:p>
            <a:r>
              <a:rPr lang="ru-RU" dirty="0" smtClean="0"/>
              <a:t>Информация и общество</a:t>
            </a:r>
          </a:p>
          <a:p>
            <a:r>
              <a:rPr lang="ru-RU" dirty="0" smtClean="0"/>
              <a:t>Информационные процессы в технике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Информационные революции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Первая ИР </a:t>
            </a:r>
            <a:r>
              <a:rPr lang="ru-RU" dirty="0" smtClean="0"/>
              <a:t>- изобретение </a:t>
            </a:r>
            <a:r>
              <a:rPr lang="ru-RU" dirty="0"/>
              <a:t>письменности. </a:t>
            </a:r>
          </a:p>
          <a:p>
            <a:r>
              <a:rPr lang="ru-RU" dirty="0"/>
              <a:t>Вторая ИР (середина XVI в.) </a:t>
            </a:r>
            <a:r>
              <a:rPr lang="ru-RU" dirty="0" smtClean="0"/>
              <a:t>- изобретение книгопечатания.</a:t>
            </a:r>
            <a:endParaRPr lang="ru-RU" dirty="0"/>
          </a:p>
          <a:p>
            <a:r>
              <a:rPr lang="ru-RU" dirty="0"/>
              <a:t>Третья ИР (конец XIX в.) </a:t>
            </a:r>
            <a:r>
              <a:rPr lang="ru-RU" dirty="0" smtClean="0"/>
              <a:t>- изобретение </a:t>
            </a:r>
            <a:r>
              <a:rPr lang="ru-RU" dirty="0"/>
              <a:t>электричества, </a:t>
            </a:r>
            <a:r>
              <a:rPr lang="ru-RU" dirty="0" smtClean="0"/>
              <a:t>появление телеграфа, телефона, радио.</a:t>
            </a:r>
            <a:endParaRPr lang="ru-RU" dirty="0"/>
          </a:p>
          <a:p>
            <a:r>
              <a:rPr lang="ru-RU" dirty="0"/>
              <a:t>Четвертая ИР (70-е гг. XX в.) </a:t>
            </a:r>
            <a:r>
              <a:rPr lang="ru-RU" dirty="0" smtClean="0"/>
              <a:t>- изобретение </a:t>
            </a:r>
            <a:r>
              <a:rPr lang="ru-RU" dirty="0"/>
              <a:t>микропроцессорной технологии и появлением персонального компьютера.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Определение информатики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b="1" dirty="0" smtClean="0"/>
              <a:t> 	Информатика</a:t>
            </a:r>
            <a:r>
              <a:rPr lang="ru-RU" dirty="0" smtClean="0"/>
              <a:t> </a:t>
            </a:r>
            <a:r>
              <a:rPr lang="ru-RU" dirty="0"/>
              <a:t>–прикладной предмет, цель которого – освоение основ и возможностей современной компьютерной технологии, а именно: освоение аппаратных средств – </a:t>
            </a:r>
            <a:r>
              <a:rPr lang="en-US" b="1" dirty="0"/>
              <a:t>hardware</a:t>
            </a:r>
            <a:r>
              <a:rPr lang="ru-RU" dirty="0"/>
              <a:t> – и принципов работы с ними и наиболее распространенных программных средств – </a:t>
            </a:r>
            <a:r>
              <a:rPr lang="en-US" b="1" dirty="0"/>
              <a:t>software</a:t>
            </a:r>
            <a:r>
              <a:rPr lang="ru-RU" dirty="0"/>
              <a:t>.  </a:t>
            </a:r>
            <a:endParaRPr lang="ru-RU" dirty="0" smtClean="0"/>
          </a:p>
          <a:p>
            <a:pPr algn="just">
              <a:buNone/>
            </a:pPr>
            <a:r>
              <a:rPr lang="ru-RU" b="1" dirty="0" smtClean="0"/>
              <a:t>	Информатика</a:t>
            </a:r>
            <a:r>
              <a:rPr lang="ru-RU" dirty="0" smtClean="0"/>
              <a:t> </a:t>
            </a:r>
            <a:r>
              <a:rPr lang="ru-RU" dirty="0"/>
              <a:t>– это техническая наука, систематизирующая приемы создания, хранения, обработки и передачи информации средствами вычислительной техники, а также принципы функционирования этих средств и методы управления ими.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Понятие информации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dirty="0"/>
              <a:t>	</a:t>
            </a:r>
            <a:endParaRPr lang="ru-RU" dirty="0" smtClean="0"/>
          </a:p>
          <a:p>
            <a:pPr algn="just">
              <a:buNone/>
            </a:pPr>
            <a:endParaRPr lang="ru-RU" b="1" dirty="0"/>
          </a:p>
          <a:p>
            <a:pPr algn="just">
              <a:buNone/>
            </a:pPr>
            <a:r>
              <a:rPr lang="ru-RU" b="1" dirty="0" smtClean="0"/>
              <a:t>Информация</a:t>
            </a:r>
            <a:r>
              <a:rPr lang="ru-RU" dirty="0" smtClean="0"/>
              <a:t> </a:t>
            </a:r>
            <a:r>
              <a:rPr lang="ru-RU" dirty="0"/>
              <a:t>– это продукт взаимодействия данных и адекватных им методов.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Свойства информации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Объективность и субъективность</a:t>
            </a:r>
          </a:p>
          <a:p>
            <a:r>
              <a:rPr lang="ru-RU" dirty="0" smtClean="0"/>
              <a:t>Полнота</a:t>
            </a:r>
          </a:p>
          <a:p>
            <a:r>
              <a:rPr lang="ru-RU" dirty="0" smtClean="0"/>
              <a:t>Достоверность</a:t>
            </a:r>
          </a:p>
          <a:p>
            <a:r>
              <a:rPr lang="ru-RU" dirty="0" smtClean="0"/>
              <a:t>Адекватность</a:t>
            </a:r>
          </a:p>
          <a:p>
            <a:r>
              <a:rPr lang="ru-RU" dirty="0" smtClean="0"/>
              <a:t>Доступность</a:t>
            </a:r>
          </a:p>
          <a:p>
            <a:r>
              <a:rPr lang="ru-RU" dirty="0" smtClean="0"/>
              <a:t>Актуальность</a:t>
            </a:r>
          </a:p>
          <a:p>
            <a:r>
              <a:rPr lang="ru-RU" dirty="0" smtClean="0"/>
              <a:t>Релевантность – способность соответствовать запросам пользователя.</a:t>
            </a:r>
          </a:p>
          <a:p>
            <a:r>
              <a:rPr lang="ru-RU" dirty="0" smtClean="0"/>
              <a:t>Краткость и четкость</a:t>
            </a:r>
          </a:p>
          <a:p>
            <a:r>
              <a:rPr lang="ru-RU" dirty="0" smtClean="0"/>
              <a:t>Ценность</a:t>
            </a:r>
          </a:p>
          <a:p>
            <a:r>
              <a:rPr lang="ru-RU" dirty="0" smtClean="0"/>
              <a:t>Понятность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Определение данных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/>
              <a:t>	</a:t>
            </a:r>
          </a:p>
          <a:p>
            <a:pPr algn="just">
              <a:buNone/>
            </a:pPr>
            <a:r>
              <a:rPr lang="ru-RU" b="1" dirty="0" smtClean="0"/>
              <a:t>	Данные</a:t>
            </a:r>
            <a:r>
              <a:rPr lang="ru-RU" dirty="0" smtClean="0"/>
              <a:t> </a:t>
            </a:r>
            <a:r>
              <a:rPr lang="ru-RU" dirty="0"/>
              <a:t>– диалектическая составная часть информации. Они представляют собой зарегистрированные сигналы</a:t>
            </a:r>
            <a:r>
              <a:rPr lang="ru-RU" dirty="0" smtClean="0"/>
              <a:t>.</a:t>
            </a:r>
          </a:p>
          <a:p>
            <a:pPr algn="just">
              <a:buNone/>
            </a:pPr>
            <a:r>
              <a:rPr lang="ru-RU" b="1" dirty="0" smtClean="0"/>
              <a:t>	Данные </a:t>
            </a:r>
            <a:r>
              <a:rPr lang="ru-RU" dirty="0" smtClean="0"/>
              <a:t>– это информация, представленная в виде, пригодном для обработки ее автоматическими средствами при возможном участии человека.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Операции с данными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Сбор</a:t>
            </a:r>
          </a:p>
          <a:p>
            <a:r>
              <a:rPr lang="ru-RU" dirty="0" smtClean="0"/>
              <a:t>Формализация</a:t>
            </a:r>
          </a:p>
          <a:p>
            <a:r>
              <a:rPr lang="ru-RU" dirty="0" smtClean="0"/>
              <a:t>Фильтрация</a:t>
            </a:r>
          </a:p>
          <a:p>
            <a:r>
              <a:rPr lang="ru-RU" dirty="0" smtClean="0"/>
              <a:t>Сортировка</a:t>
            </a:r>
          </a:p>
          <a:p>
            <a:r>
              <a:rPr lang="ru-RU" dirty="0" smtClean="0"/>
              <a:t>Архивация</a:t>
            </a:r>
          </a:p>
          <a:p>
            <a:r>
              <a:rPr lang="ru-RU" dirty="0" smtClean="0"/>
              <a:t>Защита</a:t>
            </a:r>
          </a:p>
          <a:p>
            <a:r>
              <a:rPr lang="ru-RU" dirty="0" smtClean="0"/>
              <a:t>Транспортировка</a:t>
            </a:r>
          </a:p>
          <a:p>
            <a:r>
              <a:rPr lang="ru-RU" dirty="0" smtClean="0"/>
              <a:t>Преобразование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410</Words>
  <Application>Microsoft Office PowerPoint</Application>
  <PresentationFormat>Экран (4:3)</PresentationFormat>
  <Paragraphs>107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Вещественно-энергетическая картина мира</vt:lpstr>
      <vt:lpstr>Информация вокруг нас</vt:lpstr>
      <vt:lpstr>Информационные революции</vt:lpstr>
      <vt:lpstr>Определение информатики</vt:lpstr>
      <vt:lpstr>Понятие информации</vt:lpstr>
      <vt:lpstr>Свойства информации</vt:lpstr>
      <vt:lpstr>Определение данных</vt:lpstr>
      <vt:lpstr>Операции с данными</vt:lpstr>
      <vt:lpstr>Формула Хартли</vt:lpstr>
      <vt:lpstr>Задачи на количество информации</vt:lpstr>
      <vt:lpstr>История вычислительной техники</vt:lpstr>
      <vt:lpstr>История вычислительной техники</vt:lpstr>
      <vt:lpstr>История вычислительной техники</vt:lpstr>
      <vt:lpstr>Поколения ЭВМ. I. 1945-1956</vt:lpstr>
      <vt:lpstr>Поколения ЭВМ. II. 1954-1964</vt:lpstr>
      <vt:lpstr>Поколения ЭВМ. III. 1964-1970</vt:lpstr>
      <vt:lpstr>Поколения ЭВМ. IV. 1970-н.вр.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Вещественно-энергетическая картина мира</dc:title>
  <dc:creator>Елена</dc:creator>
  <cp:lastModifiedBy>Елена</cp:lastModifiedBy>
  <cp:revision>9</cp:revision>
  <dcterms:created xsi:type="dcterms:W3CDTF">2013-07-05T09:20:52Z</dcterms:created>
  <dcterms:modified xsi:type="dcterms:W3CDTF">2013-07-05T16:54:54Z</dcterms:modified>
</cp:coreProperties>
</file>