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958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МИНИСТЕРСТВО ОБРАЗОВАНИЯ И НАУКИ РТ</a:t>
            </a:r>
          </a:p>
          <a:p>
            <a:pPr algn="ctr"/>
            <a:r>
              <a:rPr lang="ru-RU" dirty="0"/>
              <a:t>КАЗАНСКИЙ ГОСУДАРСТВЕННЫЙ ЭНЕРГЕТИЧЕСКИЙ УНИВЕРСИТЕТ</a:t>
            </a:r>
          </a:p>
          <a:p>
            <a:pPr algn="ctr"/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                                                                                    Кафедра ВБА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Презентация по дисциплине </a:t>
            </a:r>
            <a:r>
              <a:rPr lang="ru-RU" dirty="0" smtClean="0"/>
              <a:t>«</a:t>
            </a:r>
            <a:r>
              <a:rPr lang="ru-RU" b="1" dirty="0"/>
              <a:t>Планирование деятельности </a:t>
            </a:r>
            <a:r>
              <a:rPr lang="ru-RU" b="1" dirty="0" err="1"/>
              <a:t>рыбохозяйствнных</a:t>
            </a:r>
            <a:r>
              <a:rPr lang="ru-RU" b="1" dirty="0"/>
              <a:t> </a:t>
            </a:r>
            <a:r>
              <a:rPr lang="ru-RU" b="1" dirty="0" smtClean="0"/>
              <a:t>предприятий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Выполнила: студентка</a:t>
            </a:r>
          </a:p>
          <a:p>
            <a:pPr algn="r"/>
            <a:r>
              <a:rPr lang="ru-RU" dirty="0" smtClean="0"/>
              <a:t>Гр</a:t>
            </a:r>
            <a:r>
              <a:rPr lang="ru-RU" dirty="0"/>
              <a:t>. ЗАВБм-1-19  </a:t>
            </a:r>
          </a:p>
          <a:p>
            <a:pPr algn="r"/>
            <a:r>
              <a:rPr lang="ru-RU" dirty="0" err="1"/>
              <a:t>Барова</a:t>
            </a:r>
            <a:r>
              <a:rPr lang="ru-RU" dirty="0"/>
              <a:t> А.И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/>
              <a:t>Казань,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0613"/>
            <a:ext cx="213181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276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ПЛАНИРОВАНИЕ СЕБЕСТОИМОСТИ </a:t>
            </a:r>
            <a:r>
              <a:rPr lang="ru-RU" b="1" dirty="0" smtClean="0"/>
              <a:t>ПРОДУКЦИИ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Себестоимость продукции </a:t>
            </a:r>
            <a:r>
              <a:rPr lang="ru-RU" dirty="0"/>
              <a:t>– это выраженные в денежной форме затраты предприятия на производство и реализацию продукции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Основной целью </a:t>
            </a:r>
            <a:r>
              <a:rPr lang="ru-RU" dirty="0"/>
              <a:t>планирования себестоимости является выявление и использование имеющихся резервов снижения издержек производства и увеличение внутрихозяйственных накоплений. Снижая издержки производства в результате сбережения прошлого и живого труда, промышленность добивается, наряду с ростом накоплений, увеличения объема выпуска продукции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Методическими указаниями определен следующий </a:t>
            </a:r>
            <a:r>
              <a:rPr lang="ru-RU" b="1" dirty="0"/>
              <a:t>типовой перечень технико-экономических факторов</a:t>
            </a:r>
            <a:r>
              <a:rPr lang="ru-RU" dirty="0"/>
              <a:t>, обусловливающих снижение себестоимости продукции: </a:t>
            </a:r>
            <a:endParaRPr lang="ru-RU" dirty="0" smtClean="0"/>
          </a:p>
          <a:p>
            <a:pPr algn="just"/>
            <a:endParaRPr lang="ru-RU" dirty="0" smtClean="0"/>
          </a:p>
          <a:p>
            <a:pPr marL="800100" lvl="1" indent="-342900" algn="just">
              <a:buAutoNum type="arabicParenR"/>
            </a:pPr>
            <a:r>
              <a:rPr lang="ru-RU" dirty="0" smtClean="0"/>
              <a:t>повышение </a:t>
            </a:r>
            <a:r>
              <a:rPr lang="ru-RU" dirty="0"/>
              <a:t>технического уровня производства; </a:t>
            </a:r>
            <a:endParaRPr lang="ru-RU" dirty="0" smtClean="0"/>
          </a:p>
          <a:p>
            <a:pPr marL="800100" lvl="1" indent="-342900" algn="just">
              <a:buAutoNum type="arabicParenR"/>
            </a:pPr>
            <a:r>
              <a:rPr lang="ru-RU" dirty="0" smtClean="0"/>
              <a:t>улучшение </a:t>
            </a:r>
            <a:r>
              <a:rPr lang="ru-RU" dirty="0"/>
              <a:t>организации производства и труда; </a:t>
            </a:r>
            <a:endParaRPr lang="ru-RU" dirty="0" smtClean="0"/>
          </a:p>
          <a:p>
            <a:pPr marL="800100" lvl="1" indent="-342900" algn="just">
              <a:buAutoNum type="arabicParenR"/>
            </a:pPr>
            <a:r>
              <a:rPr lang="ru-RU" dirty="0" smtClean="0"/>
              <a:t>изменение </a:t>
            </a:r>
            <a:r>
              <a:rPr lang="ru-RU" dirty="0"/>
              <a:t>объема, структуры и размещения производства; </a:t>
            </a:r>
            <a:endParaRPr lang="ru-RU" dirty="0" smtClean="0"/>
          </a:p>
          <a:p>
            <a:pPr marL="800100" lvl="1" indent="-342900" algn="just">
              <a:buAutoNum type="arabicParenR"/>
            </a:pPr>
            <a:r>
              <a:rPr lang="ru-RU" dirty="0" smtClean="0"/>
              <a:t>улучшение </a:t>
            </a:r>
            <a:r>
              <a:rPr lang="ru-RU" dirty="0"/>
              <a:t>использования природных ресурсов; </a:t>
            </a:r>
            <a:endParaRPr lang="ru-RU" dirty="0" smtClean="0"/>
          </a:p>
          <a:p>
            <a:pPr marL="800100" lvl="1" indent="-342900" algn="just">
              <a:buAutoNum type="arabicParenR"/>
            </a:pPr>
            <a:r>
              <a:rPr lang="ru-RU" dirty="0" smtClean="0"/>
              <a:t>развитие </a:t>
            </a:r>
            <a:r>
              <a:rPr lang="ru-RU" dirty="0"/>
              <a:t>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3154038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Выделяется несколько этапов планирования себестоимости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планирование </a:t>
            </a:r>
            <a:r>
              <a:rPr lang="ru-RU" dirty="0"/>
              <a:t>изменения суммы затрат, определение величины затрат и расчет плановой себестоимости всего объема производства; </a:t>
            </a:r>
            <a:endParaRPr lang="ru-RU" dirty="0" smtClean="0"/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распределение </a:t>
            </a:r>
            <a:r>
              <a:rPr lang="ru-RU" dirty="0"/>
              <a:t>продукции, работ, услуг по потребителям; </a:t>
            </a:r>
            <a:endParaRPr lang="ru-RU" dirty="0" smtClean="0"/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составление </a:t>
            </a:r>
            <a:r>
              <a:rPr lang="ru-RU" dirty="0"/>
              <a:t>смет и </a:t>
            </a:r>
            <a:r>
              <a:rPr lang="ru-RU" dirty="0" err="1"/>
              <a:t>калькулирование</a:t>
            </a:r>
            <a:r>
              <a:rPr lang="ru-RU" dirty="0"/>
              <a:t> себестоимости</a:t>
            </a:r>
            <a:r>
              <a:rPr lang="ru-RU" dirty="0" smtClean="0"/>
              <a:t>; </a:t>
            </a:r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составление </a:t>
            </a:r>
            <a:r>
              <a:rPr lang="ru-RU" dirty="0"/>
              <a:t>смет на производство новых видов продукции и смет пусковых расходов; </a:t>
            </a:r>
            <a:endParaRPr lang="ru-RU" dirty="0" smtClean="0"/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подготовка </a:t>
            </a:r>
            <a:r>
              <a:rPr lang="ru-RU" dirty="0"/>
              <a:t>смет общепроизводственных расходов; </a:t>
            </a:r>
            <a:endParaRPr lang="ru-RU" dirty="0" smtClean="0"/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составление </a:t>
            </a:r>
            <a:r>
              <a:rPr lang="ru-RU" dirty="0"/>
              <a:t>смет транспортно-заготовительных расходов, общехозяйственных и коммерческих расходов; </a:t>
            </a:r>
            <a:endParaRPr lang="ru-RU" dirty="0" smtClean="0"/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err="1" smtClean="0"/>
              <a:t>калькулирование</a:t>
            </a:r>
            <a:r>
              <a:rPr lang="ru-RU" dirty="0" smtClean="0"/>
              <a:t> </a:t>
            </a:r>
            <a:r>
              <a:rPr lang="ru-RU" dirty="0"/>
              <a:t>себестоимости единицы продукции, расчет себестоимости всего объема производства продукции; </a:t>
            </a:r>
            <a:endParaRPr lang="ru-RU" dirty="0" smtClean="0"/>
          </a:p>
          <a:p>
            <a:pPr marL="800100" lvl="1" indent="-342900" algn="just">
              <a:buAutoNum type="arabicPeriod"/>
            </a:pPr>
            <a:endParaRPr lang="ru-RU" dirty="0" smtClean="0"/>
          </a:p>
          <a:p>
            <a:pPr marL="800100" lvl="1" indent="-342900" algn="just">
              <a:buAutoNum type="arabicPeriod"/>
            </a:pPr>
            <a:r>
              <a:rPr lang="ru-RU" dirty="0" smtClean="0"/>
              <a:t>составление </a:t>
            </a:r>
            <a:r>
              <a:rPr lang="ru-RU" dirty="0"/>
              <a:t>сметы и свода затрат на производство.</a:t>
            </a:r>
          </a:p>
        </p:txBody>
      </p:sp>
    </p:spTree>
    <p:extLst>
      <p:ext uri="{BB962C8B-B14F-4D97-AF65-F5344CB8AC3E}">
        <p14:creationId xmlns:p14="http://schemas.microsoft.com/office/powerpoint/2010/main" val="108826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БИЗНЕС-ПЛАНИРОВАНИЕ И ТЕХНИКО-ЭКОНОМИЧЕСКОЕ ОБОСНОВАНИЕ </a:t>
            </a:r>
            <a:r>
              <a:rPr lang="ru-RU" b="1" dirty="0" smtClean="0"/>
              <a:t>ПРОЕКТА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Бизнес-план </a:t>
            </a:r>
            <a:r>
              <a:rPr lang="ru-RU" dirty="0"/>
              <a:t>- это именно то, с чего необходимо начинать любой успешный бизнес-проект. Это требуется как для общего увеличения КПД предприятия, так и для развития и планирования повышения отдачи от каждого отдельно взятого сотрудника. И именно для этого составляется бизнес-план, являющийся важнейшим фактором в успешной работе предприятия. В жестких условиях рыночной конкуренции бизнес-план позволяет быстро реагировать на изменения, происходящие как на самом предприятии, так и за его пределами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Составление бизнес-плана для внешних целей включает в себя </a:t>
            </a:r>
            <a:r>
              <a:rPr lang="ru-RU" b="1" dirty="0"/>
              <a:t>привлечение внимания потенциальных инвесторов</a:t>
            </a:r>
            <a:r>
              <a:rPr lang="ru-RU" dirty="0"/>
              <a:t>, убеждения в получении прибыли от вкладываемых средств и показа высокого уровня организации труда на предприятии, а также раскрывает перед инвесторами возможности предприятия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Бизнес-план является </a:t>
            </a:r>
            <a:r>
              <a:rPr lang="ru-RU" b="1" dirty="0"/>
              <a:t>лицом проекта</a:t>
            </a:r>
            <a:r>
              <a:rPr lang="ru-RU" dirty="0"/>
              <a:t>, в котором для инвестора расписаны все положения, при которых вкладываемые средства будут работать наиболее эффективно. Так же инвестор сможет увидеть, при каких условиях возможны риски для вкладываемых инвестиций.</a:t>
            </a:r>
          </a:p>
        </p:txBody>
      </p:sp>
    </p:spTree>
    <p:extLst>
      <p:ext uri="{BB962C8B-B14F-4D97-AF65-F5344CB8AC3E}">
        <p14:creationId xmlns:p14="http://schemas.microsoft.com/office/powerpoint/2010/main" val="184795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начального составления и обоснования проекта </a:t>
            </a:r>
            <a:r>
              <a:rPr lang="ru-RU" b="1" dirty="0"/>
              <a:t>нужны следующие показатели</a:t>
            </a:r>
            <a:r>
              <a:rPr lang="ru-RU" dirty="0"/>
              <a:t>, которые зависят от условий рынка: </a:t>
            </a:r>
            <a:endParaRPr lang="ru-RU" dirty="0" smtClean="0"/>
          </a:p>
          <a:p>
            <a:pPr algn="just"/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общие </a:t>
            </a:r>
            <a:r>
              <a:rPr lang="ru-RU" dirty="0"/>
              <a:t>исходные данные и условия выполнения проекта;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рынок </a:t>
            </a:r>
            <a:r>
              <a:rPr lang="ru-RU" dirty="0"/>
              <a:t>сбыта продукции и производственная мощность;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материальные </a:t>
            </a:r>
            <a:r>
              <a:rPr lang="ru-RU" dirty="0"/>
              <a:t>факторы производства и требуемые ресурсы;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местонахождение </a:t>
            </a:r>
            <a:r>
              <a:rPr lang="ru-RU" dirty="0"/>
              <a:t>предприятия и транспортные связи;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проектно-конструкторская </a:t>
            </a:r>
            <a:r>
              <a:rPr lang="ru-RU" dirty="0"/>
              <a:t>документация;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организация </a:t>
            </a:r>
            <a:r>
              <a:rPr lang="ru-RU" dirty="0"/>
              <a:t>предприятия и накладные расходы;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потребность </a:t>
            </a:r>
            <a:r>
              <a:rPr lang="ru-RU" dirty="0"/>
              <a:t>трудовых ресурсов и источники покрытия;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планирование </a:t>
            </a:r>
            <a:r>
              <a:rPr lang="ru-RU" dirty="0"/>
              <a:t>сроков осуществления проекта; </a:t>
            </a:r>
            <a:endParaRPr lang="ru-RU" dirty="0" smtClean="0"/>
          </a:p>
          <a:p>
            <a:pPr marL="742950" lvl="1" indent="-285750" algn="just">
              <a:buFontTx/>
              <a:buChar char="-"/>
            </a:pPr>
            <a:r>
              <a:rPr lang="ru-RU" dirty="0" smtClean="0"/>
              <a:t>финансово-экономическая </a:t>
            </a:r>
            <a:r>
              <a:rPr lang="ru-RU" dirty="0"/>
              <a:t>оценка бизнес-проекта. 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algn="just"/>
            <a:r>
              <a:rPr lang="ru-RU" dirty="0" smtClean="0"/>
              <a:t>Предоставленные </a:t>
            </a:r>
            <a:r>
              <a:rPr lang="ru-RU" dirty="0"/>
              <a:t>данные показывают не только необходимую информацию для составления бизнес-плана, но и определяют последовательность действий для его расчета. Поэтому очень важно в расчетах ориентироваться на достоверную и проверенную информацию. </a:t>
            </a:r>
            <a:r>
              <a:rPr lang="ru-RU" b="1" dirty="0"/>
              <a:t>Эта информация включает в себя исследования маркетинга, производства, а также финансовые экономические показатели по проекту.</a:t>
            </a:r>
          </a:p>
        </p:txBody>
      </p:sp>
    </p:spTree>
    <p:extLst>
      <p:ext uri="{BB962C8B-B14F-4D97-AF65-F5344CB8AC3E}">
        <p14:creationId xmlns:p14="http://schemas.microsoft.com/office/powerpoint/2010/main" val="776126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К наиболее </a:t>
            </a:r>
            <a:r>
              <a:rPr lang="ru-RU" b="1" dirty="0"/>
              <a:t>важным показателям</a:t>
            </a:r>
            <a:r>
              <a:rPr lang="ru-RU" dirty="0"/>
              <a:t> бизнес-планов относятся: </a:t>
            </a:r>
            <a:endParaRPr lang="ru-RU" dirty="0" smtClean="0"/>
          </a:p>
          <a:p>
            <a:pPr algn="just"/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наименование </a:t>
            </a:r>
            <a:r>
              <a:rPr lang="ru-RU" dirty="0"/>
              <a:t>инвестиционного проекта и его резюме;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сроки </a:t>
            </a:r>
            <a:r>
              <a:rPr lang="ru-RU" dirty="0"/>
              <a:t>реализации проекта и его основные цели;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срок </a:t>
            </a:r>
            <a:r>
              <a:rPr lang="ru-RU" dirty="0"/>
              <a:t>окупаемости инвестиций;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предполагаемая </a:t>
            </a:r>
            <a:r>
              <a:rPr lang="ru-RU" dirty="0"/>
              <a:t>стоимость проекта (здесь рассматривается общая стоимость, в том числе и за счет привлеченных средств инвесторов и государственных субсидий);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ожидаемые </a:t>
            </a:r>
            <a:r>
              <a:rPr lang="ru-RU" dirty="0"/>
              <a:t>результаты от реализации проекта (рост экспорта, прирост производства продукции и прибыли, повышение качественных характеристик продукции);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гарантии </a:t>
            </a:r>
            <a:r>
              <a:rPr lang="ru-RU" dirty="0"/>
              <a:t>по возврату ссуд (залог земли, недвижимость, оборудование, страховка);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предельно </a:t>
            </a:r>
            <a:r>
              <a:rPr lang="ru-RU" dirty="0"/>
              <a:t>минимальный срок кредита;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основные </a:t>
            </a:r>
            <a:r>
              <a:rPr lang="ru-RU" dirty="0"/>
              <a:t>рынки сбыта продукции и конкуренты в данном регионе;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план </a:t>
            </a:r>
            <a:r>
              <a:rPr lang="ru-RU" dirty="0"/>
              <a:t>инвестиций и срок возврата ссуды по месяцам года;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структура </a:t>
            </a:r>
            <a:r>
              <a:rPr lang="ru-RU" dirty="0"/>
              <a:t>себестоимости по основным статьям расходов (возможен анализ по статьям калькуляции).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dirty="0" smtClean="0"/>
              <a:t>результаты </a:t>
            </a:r>
            <a:r>
              <a:rPr lang="ru-RU" dirty="0"/>
              <a:t>реализации проекта (новые рабочие места, закупка технологии, оборудования).</a:t>
            </a:r>
          </a:p>
        </p:txBody>
      </p:sp>
    </p:spTree>
    <p:extLst>
      <p:ext uri="{BB962C8B-B14F-4D97-AF65-F5344CB8AC3E}">
        <p14:creationId xmlns:p14="http://schemas.microsoft.com/office/powerpoint/2010/main" val="198496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0817" y="404664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Технико-экономическое основание (ТЭО</a:t>
            </a:r>
            <a:r>
              <a:rPr lang="ru-RU" dirty="0"/>
              <a:t>) представляет собой документально оформленные результаты маркетинговых и </a:t>
            </a:r>
            <a:r>
              <a:rPr lang="ru-RU" dirty="0" err="1" smtClean="0"/>
              <a:t>техникоэкономических</a:t>
            </a:r>
            <a:r>
              <a:rPr lang="ru-RU" dirty="0" smtClean="0"/>
              <a:t> </a:t>
            </a:r>
            <a:r>
              <a:rPr lang="ru-RU" dirty="0"/>
              <a:t>исследований, обосновывающих целесообразность и возможности реализации инвестиционного проекта, выбор наиболее эффективных организационных, технических и экономических решений для ввода в действие новых или реконструкции и модернизации действующих производственных мощностей, ТЭО, при необходимости, включается в состав бизнес-плана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Примерная </a:t>
            </a:r>
            <a:r>
              <a:rPr lang="ru-RU" b="1" dirty="0"/>
              <a:t>структура технико-экономического обоснования</a:t>
            </a:r>
            <a:r>
              <a:rPr lang="ru-RU" dirty="0"/>
              <a:t> содержит следующие разделы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</a:p>
          <a:p>
            <a:pPr lvl="1" algn="just"/>
            <a:r>
              <a:rPr lang="ru-RU" dirty="0" smtClean="0"/>
              <a:t>• </a:t>
            </a:r>
            <a:r>
              <a:rPr lang="ru-RU" dirty="0"/>
              <a:t>исходные положения ТЭО; </a:t>
            </a:r>
            <a:endParaRPr lang="ru-RU" dirty="0" smtClean="0"/>
          </a:p>
          <a:p>
            <a:pPr lvl="1" algn="just"/>
            <a:r>
              <a:rPr lang="ru-RU" dirty="0" smtClean="0"/>
              <a:t>• </a:t>
            </a:r>
            <a:r>
              <a:rPr lang="ru-RU" dirty="0"/>
              <a:t>описание потребности в увеличении мощностей производства, смены технологии или схемы производства; </a:t>
            </a:r>
            <a:endParaRPr lang="ru-RU" dirty="0" smtClean="0"/>
          </a:p>
          <a:p>
            <a:pPr lvl="1" algn="just"/>
            <a:r>
              <a:rPr lang="ru-RU" dirty="0" smtClean="0"/>
              <a:t>• </a:t>
            </a:r>
            <a:r>
              <a:rPr lang="ru-RU" dirty="0"/>
              <a:t>обоснование выбора технологии, оборудования, схемы производства, строительные решения; </a:t>
            </a:r>
            <a:endParaRPr lang="ru-RU" dirty="0" smtClean="0"/>
          </a:p>
          <a:p>
            <a:pPr lvl="1" algn="just"/>
            <a:r>
              <a:rPr lang="ru-RU" dirty="0" smtClean="0"/>
              <a:t>• </a:t>
            </a:r>
            <a:r>
              <a:rPr lang="ru-RU" dirty="0"/>
              <a:t>расчеты потребностей производства в сырье, материалах, энергетических и трудовых ресурсах; </a:t>
            </a:r>
            <a:endParaRPr lang="ru-RU" dirty="0" smtClean="0"/>
          </a:p>
          <a:p>
            <a:pPr lvl="1" algn="just"/>
            <a:r>
              <a:rPr lang="ru-RU" dirty="0" smtClean="0"/>
              <a:t>• </a:t>
            </a:r>
            <a:r>
              <a:rPr lang="ru-RU" dirty="0"/>
              <a:t>экономические расчеты по предлагаемому проекту; </a:t>
            </a:r>
            <a:endParaRPr lang="ru-RU" dirty="0" smtClean="0"/>
          </a:p>
          <a:p>
            <a:pPr lvl="1" algn="just"/>
            <a:r>
              <a:rPr lang="ru-RU" dirty="0" smtClean="0"/>
              <a:t>• </a:t>
            </a:r>
            <a:r>
              <a:rPr lang="ru-RU" dirty="0"/>
              <a:t>выводы и предложения, в которых дается общая оценка экономической целесообразности и перспектив от внедрения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06250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293096"/>
            <a:ext cx="697416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74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8072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ПРОИЗВОДСТВЕННАЯ ПРОГРАММА </a:t>
            </a:r>
            <a:r>
              <a:rPr lang="ru-RU" b="1" dirty="0" smtClean="0"/>
              <a:t>ПРЕДПРИЯТИЯ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/>
              <a:t>Производственная программа предприятия</a:t>
            </a:r>
            <a:r>
              <a:rPr lang="ru-RU" dirty="0"/>
              <a:t> — это объем производства и реализации продукции, как правило, в годовом исчислении по соответствующей номенклатуре, ассортименту и качеству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Производственная программа включает в себя </a:t>
            </a:r>
            <a:r>
              <a:rPr lang="ru-RU" b="1" dirty="0"/>
              <a:t>три раздела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объем производства продукции в натуральных единицах измерения;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объем производства продукции в стоимостном выражении;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объем реализации продукции в денежном выражении и объемы ее продаж в натуральных единицах измерения.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66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7484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Объем производства продукции в натуральном выражении рассчитывается по каждому виду продукции (по номенклатуре), в ассортиментном разрезе и с показателями качества изделий в физических единицах измерения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Номенклатура</a:t>
            </a:r>
            <a:r>
              <a:rPr lang="ru-RU" dirty="0" smtClean="0"/>
              <a:t> </a:t>
            </a:r>
            <a:r>
              <a:rPr lang="ru-RU" dirty="0"/>
              <a:t>— это укрупненный перечень выпускаемых предприятием видов продукции, отличающихся между собой разными потребительскими свойствами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Ассортимент</a:t>
            </a:r>
            <a:r>
              <a:rPr lang="ru-RU" dirty="0"/>
              <a:t> характеризует состав продукции внутри одной номенклатуры, т.е. продукции одного и того же потребительского назначения, но отличающихся между собой отдельными признаками (марка, сортность, размер, тип изделия и т.д.).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оценки объемов производства продукции в ассортиментном разрезе в натуральном выражении используются такие физические единицы, как тонны, погонные метры, квадратные и кубические метры, штуки и др.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Расчет </a:t>
            </a:r>
            <a:r>
              <a:rPr lang="ru-RU" b="1" dirty="0"/>
              <a:t>объемов </a:t>
            </a:r>
            <a:r>
              <a:rPr lang="ru-RU" dirty="0"/>
              <a:t>производства продукции в натуральном выражении по номенклатуре производится в условно-натуральных единицах измерения (условные тонны, условные штуки и т.д.).</a:t>
            </a:r>
          </a:p>
        </p:txBody>
      </p:sp>
    </p:spTree>
    <p:extLst>
      <p:ext uri="{BB962C8B-B14F-4D97-AF65-F5344CB8AC3E}">
        <p14:creationId xmlns:p14="http://schemas.microsoft.com/office/powerpoint/2010/main" val="97558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513" y="764704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Определение объемов производства и реализации продукции в натуральном выражении не обеспечивает возможности оценки общего объема производства и продаж в целом по предприятию с многономенклатурными производствами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оценки объемов выработки и продаж продукции по предприятию в целом эти показатели рассчитываются в стоимостном выражении, для чего используются соответствующие цены.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Необходимость </a:t>
            </a:r>
            <a:r>
              <a:rPr lang="ru-RU" dirty="0"/>
              <a:t>определения так называемых объемных показателей в денежной форме обусловлена возможностью расчета таких показателей по предприятию в целом, как: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объем производства продукции и его структуру;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объем реализации продукции (валовый доход предприятия);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сумму прибыли предприятия от реализации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62565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ПЛАНИРОВАНИЕ ТЕХНИЧЕСКОГО РАЗВИТИЯ И ОРГАНИЗАЦИИ </a:t>
            </a:r>
            <a:r>
              <a:rPr lang="ru-RU" b="1" dirty="0" smtClean="0"/>
              <a:t>ПРОИЗВОДСТВА</a:t>
            </a:r>
          </a:p>
          <a:p>
            <a:pPr algn="just"/>
            <a:endParaRPr lang="ru-RU" b="1" dirty="0"/>
          </a:p>
          <a:p>
            <a:pPr algn="just"/>
            <a:r>
              <a:rPr lang="ru-RU" sz="1600" dirty="0"/>
              <a:t>Одним из факторов повышения экономической эффективности производства является их организационное и техническое развитие. </a:t>
            </a:r>
            <a:endParaRPr lang="ru-RU" sz="1600" dirty="0" smtClean="0"/>
          </a:p>
          <a:p>
            <a:pPr algn="just"/>
            <a:endParaRPr lang="ru-RU" sz="1600" dirty="0"/>
          </a:p>
          <a:p>
            <a:pPr algn="just"/>
            <a:r>
              <a:rPr lang="ru-RU" sz="1600" b="1" dirty="0" smtClean="0"/>
              <a:t>Совершенствование </a:t>
            </a:r>
            <a:r>
              <a:rPr lang="ru-RU" sz="1600" b="1" dirty="0"/>
              <a:t>организационно-технического уровня хозяйственной деятельности</a:t>
            </a:r>
            <a:r>
              <a:rPr lang="ru-RU" sz="1600" dirty="0"/>
              <a:t> - это комплексный непрерывный процесс ее рационализации, охватывающий научно-технический прогресс и научно-технический уровень производства и производимой продукции, структуру хозяйственной системы и уровень организации производства и труда, хозяйственный механизм и методы хозяйствования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/>
              <a:t>На организационно-технический уровень предприятия оказывают влияние </a:t>
            </a:r>
            <a:r>
              <a:rPr lang="ru-RU" sz="1600" b="1" dirty="0"/>
              <a:t>три группы факторов</a:t>
            </a:r>
            <a:r>
              <a:rPr lang="ru-RU" sz="1600" dirty="0"/>
              <a:t>: 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dirty="0" smtClean="0"/>
              <a:t>научно-техническая </a:t>
            </a:r>
            <a:r>
              <a:rPr lang="ru-RU" sz="1600" dirty="0"/>
              <a:t>группа, характеризующая техническое состояние технологического оборудования, внедрение средств механизации и автоматизации производства и др</a:t>
            </a:r>
            <a:r>
              <a:rPr lang="ru-RU" sz="1600" dirty="0" smtClean="0"/>
              <a:t>.;</a:t>
            </a:r>
          </a:p>
          <a:p>
            <a:pPr marL="285750" indent="-285750" algn="just">
              <a:buFontTx/>
              <a:buChar char="-"/>
            </a:pP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dirty="0" smtClean="0"/>
              <a:t>организационно-производственная </a:t>
            </a:r>
            <a:r>
              <a:rPr lang="ru-RU" sz="1600" dirty="0"/>
              <a:t>группа, определяющая уровень специализации и концентрации предприятия, организацию производственных процессов; 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dirty="0" smtClean="0"/>
              <a:t>организационно-управленческая </a:t>
            </a:r>
            <a:r>
              <a:rPr lang="ru-RU" sz="1600" dirty="0"/>
              <a:t>группа, характеризующая </a:t>
            </a:r>
            <a:r>
              <a:rPr lang="ru-RU" sz="1600" dirty="0" err="1"/>
              <a:t>организационнораспорядительные</a:t>
            </a:r>
            <a:r>
              <a:rPr lang="ru-RU" sz="1600" dirty="0"/>
              <a:t> (административные) и экономические методы организационного воздействия на все стороны производственного процесса.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8433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752" y="260648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Планирование технического развития предприятия является важнейшим для функционирования предприятия и для контрольной функции планирования. </a:t>
            </a:r>
          </a:p>
          <a:p>
            <a:pPr algn="just"/>
            <a:r>
              <a:rPr lang="ru-RU" dirty="0" smtClean="0"/>
              <a:t>Планирование </a:t>
            </a:r>
            <a:r>
              <a:rPr lang="ru-RU" dirty="0"/>
              <a:t>развития остается неизменным при любом изменении внешней </a:t>
            </a:r>
            <a:r>
              <a:rPr lang="ru-RU" dirty="0" smtClean="0"/>
              <a:t>среды.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Теория </a:t>
            </a:r>
            <a:r>
              <a:rPr lang="ru-RU" dirty="0"/>
              <a:t>выделяет следующие </a:t>
            </a:r>
            <a:r>
              <a:rPr lang="ru-RU" b="1" dirty="0"/>
              <a:t>направления технического развития предприятия</a:t>
            </a:r>
            <a:r>
              <a:rPr lang="ru-RU" dirty="0"/>
              <a:t>: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Освоение новых видов продукции, достижение более высокого качества;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Внедрение новой прогрессивной техники и технологии, автоматизация и механизация процессов производства;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Повышение уровня управленческой функции и организации предприятия. Внедрение научной организации труда в подразделениях предприятия;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Понижение уровня материалоемкости и энергоемкости производимой продукции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Развитие сотрудников предприятия в социальном плане;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• </a:t>
            </a:r>
            <a:r>
              <a:rPr lang="ru-RU" dirty="0"/>
              <a:t>Внедрение мероприятий по охране труда</a:t>
            </a:r>
          </a:p>
        </p:txBody>
      </p:sp>
    </p:spTree>
    <p:extLst>
      <p:ext uri="{BB962C8B-B14F-4D97-AF65-F5344CB8AC3E}">
        <p14:creationId xmlns:p14="http://schemas.microsoft.com/office/powerpoint/2010/main" val="153418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455" y="159186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Существует </a:t>
            </a:r>
            <a:r>
              <a:rPr lang="ru-RU" b="1" dirty="0"/>
              <a:t>система показателей</a:t>
            </a:r>
            <a:r>
              <a:rPr lang="ru-RU" dirty="0"/>
              <a:t>, которая характеризует эффективность использования производственных ресурсов, подразделяющаяся на 4 большие группы: </a:t>
            </a:r>
            <a:endParaRPr lang="ru-RU" dirty="0" smtClean="0"/>
          </a:p>
          <a:p>
            <a:pPr marL="342900" indent="-342900" algn="just">
              <a:buAutoNum type="arabicPeriod"/>
            </a:pPr>
            <a:r>
              <a:rPr lang="ru-RU" b="1" dirty="0" smtClean="0"/>
              <a:t>Обобщающие показатели</a:t>
            </a:r>
            <a:r>
              <a:rPr lang="ru-RU" dirty="0" smtClean="0"/>
              <a:t>: </a:t>
            </a:r>
          </a:p>
          <a:p>
            <a:pPr lvl="1" algn="just"/>
            <a:r>
              <a:rPr lang="ru-RU" dirty="0" smtClean="0"/>
              <a:t>1.1</a:t>
            </a:r>
            <a:r>
              <a:rPr lang="ru-RU" dirty="0"/>
              <a:t>. Сравнение результатов и затрат </a:t>
            </a:r>
            <a:endParaRPr lang="ru-RU" dirty="0" smtClean="0"/>
          </a:p>
          <a:p>
            <a:pPr lvl="1" algn="just"/>
            <a:r>
              <a:rPr lang="ru-RU" dirty="0" smtClean="0"/>
              <a:t>1.2</a:t>
            </a:r>
            <a:r>
              <a:rPr lang="ru-RU" dirty="0"/>
              <a:t>. Экономия ресурсов </a:t>
            </a:r>
            <a:endParaRPr lang="ru-RU" dirty="0" smtClean="0"/>
          </a:p>
          <a:p>
            <a:pPr lvl="1" algn="just"/>
            <a:r>
              <a:rPr lang="ru-RU" dirty="0" smtClean="0"/>
              <a:t>1.3</a:t>
            </a:r>
            <a:r>
              <a:rPr lang="ru-RU" dirty="0"/>
              <a:t>. Определение рентабельности производства и уровня технических затрат </a:t>
            </a:r>
            <a:endParaRPr lang="ru-RU" dirty="0" smtClean="0"/>
          </a:p>
          <a:p>
            <a:pPr algn="just"/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b="1" dirty="0"/>
              <a:t>Показатели использования трудовых ресурсов</a:t>
            </a:r>
            <a:r>
              <a:rPr lang="ru-RU" dirty="0"/>
              <a:t>: </a:t>
            </a:r>
            <a:endParaRPr lang="ru-RU" dirty="0" smtClean="0"/>
          </a:p>
          <a:p>
            <a:pPr lvl="1" algn="just"/>
            <a:r>
              <a:rPr lang="ru-RU" dirty="0" smtClean="0"/>
              <a:t>2.1</a:t>
            </a:r>
            <a:r>
              <a:rPr lang="ru-RU" dirty="0"/>
              <a:t>. производительность труда </a:t>
            </a:r>
            <a:endParaRPr lang="ru-RU" dirty="0" smtClean="0"/>
          </a:p>
          <a:p>
            <a:pPr lvl="1" algn="just"/>
            <a:r>
              <a:rPr lang="ru-RU" dirty="0" smtClean="0"/>
              <a:t>2.2</a:t>
            </a:r>
            <a:r>
              <a:rPr lang="ru-RU" dirty="0"/>
              <a:t>. доля прироста произведенной продукции </a:t>
            </a:r>
            <a:endParaRPr lang="ru-RU" dirty="0" smtClean="0"/>
          </a:p>
          <a:p>
            <a:pPr lvl="1" algn="just"/>
            <a:r>
              <a:rPr lang="ru-RU" dirty="0" smtClean="0"/>
              <a:t>2.3</a:t>
            </a:r>
            <a:r>
              <a:rPr lang="ru-RU" dirty="0"/>
              <a:t>. относительная экономия по численности промышленно-производственного персонала </a:t>
            </a:r>
            <a:endParaRPr lang="ru-RU" dirty="0" smtClean="0"/>
          </a:p>
          <a:p>
            <a:pPr algn="just"/>
            <a:r>
              <a:rPr lang="ru-RU" b="1" dirty="0" smtClean="0"/>
              <a:t>3</a:t>
            </a:r>
            <a:r>
              <a:rPr lang="ru-RU" b="1" dirty="0"/>
              <a:t>. Показатели использования ОПФ и капитальных вложений</a:t>
            </a:r>
            <a:r>
              <a:rPr lang="ru-RU" dirty="0"/>
              <a:t>: </a:t>
            </a:r>
            <a:endParaRPr lang="ru-RU" dirty="0" smtClean="0"/>
          </a:p>
          <a:p>
            <a:pPr lvl="1" algn="just"/>
            <a:r>
              <a:rPr lang="ru-RU" dirty="0" smtClean="0"/>
              <a:t>3.1</a:t>
            </a:r>
            <a:r>
              <a:rPr lang="ru-RU" dirty="0"/>
              <a:t>. Фондоотдача планового и базисного периодов </a:t>
            </a:r>
            <a:endParaRPr lang="ru-RU" dirty="0" smtClean="0"/>
          </a:p>
          <a:p>
            <a:pPr lvl="1" algn="just"/>
            <a:r>
              <a:rPr lang="ru-RU" dirty="0" smtClean="0"/>
              <a:t>3.2</a:t>
            </a:r>
            <a:r>
              <a:rPr lang="ru-RU" dirty="0"/>
              <a:t>. Коэффициент оборачиваемости оборотных средств </a:t>
            </a:r>
            <a:endParaRPr lang="ru-RU" dirty="0" smtClean="0"/>
          </a:p>
          <a:p>
            <a:pPr lvl="1" algn="just"/>
            <a:r>
              <a:rPr lang="ru-RU" dirty="0" smtClean="0"/>
              <a:t>3.3</a:t>
            </a:r>
            <a:r>
              <a:rPr lang="ru-RU" dirty="0"/>
              <a:t>. Показатель прироста продукции по отношению к показателю роста производственных фондов </a:t>
            </a:r>
            <a:endParaRPr lang="ru-RU" dirty="0" smtClean="0"/>
          </a:p>
          <a:p>
            <a:pPr lvl="1" algn="just"/>
            <a:r>
              <a:rPr lang="ru-RU" dirty="0" smtClean="0"/>
              <a:t>3.4</a:t>
            </a:r>
            <a:r>
              <a:rPr lang="ru-RU" dirty="0"/>
              <a:t>. Эффективность капитальных вложений к росту производимой продукции 3.5. Срок окупаемости капитальных вложений </a:t>
            </a:r>
            <a:endParaRPr lang="ru-RU" dirty="0" smtClean="0"/>
          </a:p>
          <a:p>
            <a:pPr algn="just"/>
            <a:r>
              <a:rPr lang="ru-RU" b="1" dirty="0" smtClean="0"/>
              <a:t>4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b="1" dirty="0"/>
              <a:t>Показатели использования материальных затрат</a:t>
            </a:r>
            <a:r>
              <a:rPr lang="ru-RU" dirty="0"/>
              <a:t>: </a:t>
            </a:r>
            <a:endParaRPr lang="ru-RU" dirty="0" smtClean="0"/>
          </a:p>
          <a:p>
            <a:pPr lvl="1" algn="just"/>
            <a:r>
              <a:rPr lang="ru-RU" dirty="0" smtClean="0"/>
              <a:t>4.1</a:t>
            </a:r>
            <a:r>
              <a:rPr lang="ru-RU" dirty="0"/>
              <a:t>. Материалоемкость </a:t>
            </a:r>
            <a:endParaRPr lang="ru-RU" dirty="0" smtClean="0"/>
          </a:p>
          <a:p>
            <a:pPr lvl="1" algn="just"/>
            <a:r>
              <a:rPr lang="ru-RU" dirty="0" smtClean="0"/>
              <a:t>4.2</a:t>
            </a:r>
            <a:r>
              <a:rPr lang="ru-RU" dirty="0"/>
              <a:t>. Материалоемкость i –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53666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ПЛАНИРОВАНИЕ ТРУДА И ЗАРАБОТНОЙ </a:t>
            </a:r>
            <a:r>
              <a:rPr lang="ru-RU" b="1" dirty="0" smtClean="0"/>
              <a:t>ПЛАТЫ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sz="1600" b="1" dirty="0"/>
              <a:t>План по труду и заработной платы </a:t>
            </a:r>
            <a:r>
              <a:rPr lang="ru-RU" sz="1600" dirty="0"/>
              <a:t>включает в себя следующие основные разделы: </a:t>
            </a:r>
            <a:endParaRPr lang="ru-RU" sz="1600" dirty="0" smtClean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Планирование </a:t>
            </a:r>
            <a:r>
              <a:rPr lang="ru-RU" sz="1600" dirty="0"/>
              <a:t>численности рабочих и служащих. </a:t>
            </a:r>
            <a:endParaRPr lang="ru-RU" sz="1600" dirty="0" smtClean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Планирование </a:t>
            </a:r>
            <a:r>
              <a:rPr lang="ru-RU" sz="1600" dirty="0"/>
              <a:t>необходимых квалифицированных кадров и степени их подготовки. </a:t>
            </a:r>
            <a:endParaRPr lang="ru-RU" sz="1600" dirty="0" smtClean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Планирование </a:t>
            </a:r>
            <a:r>
              <a:rPr lang="ru-RU" sz="1600" dirty="0"/>
              <a:t>фонда оплаты труда. </a:t>
            </a:r>
            <a:endParaRPr lang="ru-RU" sz="1600" dirty="0" smtClean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Планирование </a:t>
            </a:r>
            <a:r>
              <a:rPr lang="ru-RU" sz="1600" dirty="0"/>
              <a:t>роста производительности труда</a:t>
            </a:r>
            <a:r>
              <a:rPr lang="ru-RU" sz="1600" dirty="0" smtClean="0"/>
              <a:t>.</a:t>
            </a:r>
          </a:p>
          <a:p>
            <a:pPr marL="342900" indent="-342900" algn="just">
              <a:buAutoNum type="arabicPeriod"/>
            </a:pPr>
            <a:endParaRPr lang="ru-RU" sz="1600" dirty="0" smtClean="0"/>
          </a:p>
          <a:p>
            <a:pPr marL="342900" indent="-342900" algn="just">
              <a:buAutoNum type="arabicPeriod"/>
            </a:pPr>
            <a:endParaRPr lang="ru-RU" sz="1600" dirty="0"/>
          </a:p>
          <a:p>
            <a:pPr algn="just"/>
            <a:r>
              <a:rPr lang="ru-RU" sz="1600" b="1" dirty="0"/>
              <a:t>Основными задачами формирования</a:t>
            </a:r>
            <a:r>
              <a:rPr lang="ru-RU" sz="1600" dirty="0"/>
              <a:t> такого вида плана являются: </a:t>
            </a:r>
            <a:endParaRPr lang="ru-RU" sz="1600" dirty="0" smtClean="0"/>
          </a:p>
          <a:p>
            <a:pPr algn="just"/>
            <a:r>
              <a:rPr lang="ru-RU" sz="1600" dirty="0" smtClean="0"/>
              <a:t> </a:t>
            </a:r>
            <a:r>
              <a:rPr lang="ru-RU" sz="1600" dirty="0"/>
              <a:t>постоянное увеличение и превышение производительности труда над фондом заработной платы; </a:t>
            </a:r>
            <a:endParaRPr lang="ru-RU" sz="1600" dirty="0" smtClean="0"/>
          </a:p>
          <a:p>
            <a:pPr algn="just"/>
            <a:r>
              <a:rPr lang="ru-RU" sz="1600" dirty="0" smtClean="0"/>
              <a:t> </a:t>
            </a:r>
            <a:r>
              <a:rPr lang="ru-RU" sz="1600" dirty="0"/>
              <a:t>пропорциональное соотношение административно-управленческого персонала и работников цеха; </a:t>
            </a:r>
            <a:endParaRPr lang="ru-RU" sz="1600" dirty="0" smtClean="0"/>
          </a:p>
          <a:p>
            <a:pPr algn="just"/>
            <a:r>
              <a:rPr lang="ru-RU" sz="1600" dirty="0" smtClean="0"/>
              <a:t> </a:t>
            </a:r>
            <a:r>
              <a:rPr lang="ru-RU" sz="1600" dirty="0" err="1"/>
              <a:t>тарифицирование</a:t>
            </a:r>
            <a:r>
              <a:rPr lang="ru-RU" sz="1600" dirty="0"/>
              <a:t> оплаты труда в зависимости от занятости и уровня профессиональной подготовки работников, а также качества их труда; </a:t>
            </a:r>
            <a:endParaRPr lang="ru-RU" sz="1600" dirty="0" smtClean="0"/>
          </a:p>
          <a:p>
            <a:pPr algn="just"/>
            <a:r>
              <a:rPr lang="ru-RU" sz="1600" dirty="0" smtClean="0"/>
              <a:t> </a:t>
            </a:r>
            <a:r>
              <a:rPr lang="ru-RU" sz="1600" dirty="0"/>
              <a:t>разработка, внедрение и контроль системы материального стимулирования работников; </a:t>
            </a:r>
            <a:endParaRPr lang="ru-RU" sz="1600" dirty="0" smtClean="0"/>
          </a:p>
          <a:p>
            <a:pPr algn="just"/>
            <a:r>
              <a:rPr lang="ru-RU" sz="1600" dirty="0" smtClean="0"/>
              <a:t> </a:t>
            </a:r>
            <a:r>
              <a:rPr lang="ru-RU" sz="1600" dirty="0"/>
              <a:t>повышение уровня квалификации сотрудников предприятия.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Документы</a:t>
            </a:r>
            <a:r>
              <a:rPr lang="ru-RU" sz="1600" dirty="0"/>
              <a:t>, используемые при составлении плана по труду и заработной плате: </a:t>
            </a:r>
            <a:endParaRPr lang="ru-RU" sz="1600" dirty="0" smtClean="0"/>
          </a:p>
          <a:p>
            <a:pPr algn="just"/>
            <a:r>
              <a:rPr lang="ru-RU" sz="1600" dirty="0" smtClean="0"/>
              <a:t>• </a:t>
            </a:r>
            <a:r>
              <a:rPr lang="ru-RU" sz="1600" dirty="0"/>
              <a:t>Производственная программа предприятия; </a:t>
            </a:r>
            <a:endParaRPr lang="ru-RU" sz="1600" dirty="0" smtClean="0"/>
          </a:p>
          <a:p>
            <a:pPr algn="just"/>
            <a:r>
              <a:rPr lang="ru-RU" sz="1600" dirty="0" smtClean="0"/>
              <a:t>• </a:t>
            </a:r>
            <a:r>
              <a:rPr lang="ru-RU" sz="1600" dirty="0"/>
              <a:t>Нормы затрат труда; </a:t>
            </a:r>
            <a:endParaRPr lang="ru-RU" sz="1600" dirty="0" smtClean="0"/>
          </a:p>
          <a:p>
            <a:pPr algn="just"/>
            <a:r>
              <a:rPr lang="ru-RU" sz="1600" dirty="0" smtClean="0"/>
              <a:t>• </a:t>
            </a:r>
            <a:r>
              <a:rPr lang="ru-RU" sz="1600" dirty="0"/>
              <a:t>Фактические данные о выполнении планов и т.д.</a:t>
            </a:r>
          </a:p>
        </p:txBody>
      </p:sp>
    </p:spTree>
    <p:extLst>
      <p:ext uri="{BB962C8B-B14F-4D97-AF65-F5344CB8AC3E}">
        <p14:creationId xmlns:p14="http://schemas.microsoft.com/office/powerpoint/2010/main" val="218557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При планировании труда применяются </a:t>
            </a:r>
            <a:r>
              <a:rPr lang="ru-RU" sz="1600" b="1" dirty="0"/>
              <a:t>две системы показателей</a:t>
            </a:r>
            <a:r>
              <a:rPr lang="ru-RU" sz="1600" dirty="0"/>
              <a:t>: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marL="342900" indent="-342900" algn="just">
              <a:buAutoNum type="arabicPeriod"/>
            </a:pPr>
            <a:r>
              <a:rPr lang="ru-RU" sz="1600" b="1" dirty="0" smtClean="0"/>
              <a:t>Нормативные:</a:t>
            </a:r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задания по росту производительности труда в плановом периоде в сравнении с базисным;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ограничение (лимит) количества рабочих и служащих;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норматив заработной платы на 1 рубль товарной или чистой продукции;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снижение численности рабочих ручного труда.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2.   Расчетные:</a:t>
            </a:r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абсолютная величина производительности труда в плановом периоде;  численность работающих по категориям;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фонд зарплаты общий и по категориям;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средняя заработная плата в общем по предприятию и по категориям;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соотношение между ростом заработной платы и ростом производительности труда;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уровень механизации и автоматизации производства; </a:t>
            </a:r>
            <a:endParaRPr lang="ru-RU" sz="1600" dirty="0" smtClean="0"/>
          </a:p>
          <a:p>
            <a:pPr lvl="1" algn="just"/>
            <a:r>
              <a:rPr lang="ru-RU" sz="1600" dirty="0" smtClean="0"/>
              <a:t> </a:t>
            </a:r>
            <a:r>
              <a:rPr lang="ru-RU" sz="1600" dirty="0"/>
              <a:t>общая численность работающих ручного труда</a:t>
            </a:r>
            <a:r>
              <a:rPr lang="ru-RU" sz="1600" dirty="0" smtClean="0"/>
              <a:t>.</a:t>
            </a:r>
          </a:p>
          <a:p>
            <a:pPr lvl="1" algn="just"/>
            <a:endParaRPr lang="ru-RU" sz="1600" dirty="0" smtClean="0"/>
          </a:p>
          <a:p>
            <a:pPr lvl="1" algn="just"/>
            <a:endParaRPr lang="ru-RU" sz="1600" dirty="0"/>
          </a:p>
          <a:p>
            <a:pPr algn="just"/>
            <a:r>
              <a:rPr lang="ru-RU" sz="1600" b="1" dirty="0"/>
              <a:t>Основными факторами, влияющими на производительность труда работников, являются:</a:t>
            </a:r>
            <a:r>
              <a:rPr lang="ru-RU" sz="1600" dirty="0"/>
              <a:t> </a:t>
            </a:r>
            <a:endParaRPr lang="ru-RU" sz="1600" dirty="0" smtClean="0"/>
          </a:p>
          <a:p>
            <a:pPr marL="800100" lvl="1" indent="-342900" algn="just">
              <a:buAutoNum type="arabicPeriod"/>
            </a:pPr>
            <a:r>
              <a:rPr lang="ru-RU" sz="1600" dirty="0" smtClean="0"/>
              <a:t>повышение </a:t>
            </a:r>
            <a:r>
              <a:rPr lang="ru-RU" sz="1600" dirty="0"/>
              <a:t>уровня технической оснащенности; </a:t>
            </a:r>
            <a:endParaRPr lang="ru-RU" sz="1600" dirty="0" smtClean="0"/>
          </a:p>
          <a:p>
            <a:pPr marL="800100" lvl="1" indent="-342900" algn="just">
              <a:buAutoNum type="arabicPeriod"/>
            </a:pPr>
            <a:r>
              <a:rPr lang="ru-RU" sz="1600" dirty="0" smtClean="0"/>
              <a:t>совершенствование </a:t>
            </a:r>
            <a:r>
              <a:rPr lang="ru-RU" sz="1600" dirty="0"/>
              <a:t>организационной структуры и системы управления; </a:t>
            </a:r>
            <a:endParaRPr lang="ru-RU" sz="1600" dirty="0" smtClean="0"/>
          </a:p>
          <a:p>
            <a:pPr marL="800100" lvl="1" indent="-342900" algn="just">
              <a:buAutoNum type="arabicPeriod"/>
            </a:pPr>
            <a:r>
              <a:rPr lang="ru-RU" sz="1600" dirty="0" smtClean="0"/>
              <a:t>изменение </a:t>
            </a:r>
            <a:r>
              <a:rPr lang="ru-RU" sz="1600" dirty="0"/>
              <a:t>объемов выпуска продукции; </a:t>
            </a:r>
            <a:endParaRPr lang="ru-RU" sz="1600" dirty="0" smtClean="0"/>
          </a:p>
          <a:p>
            <a:pPr marL="800100" lvl="1" indent="-342900" algn="just">
              <a:buAutoNum type="arabicPeriod"/>
            </a:pPr>
            <a:r>
              <a:rPr lang="ru-RU" sz="1600" dirty="0" smtClean="0"/>
              <a:t>изменение </a:t>
            </a:r>
            <a:r>
              <a:rPr lang="ru-RU" sz="1600" dirty="0"/>
              <a:t>условий внешней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41710939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</TotalTime>
  <Words>1680</Words>
  <Application>Microsoft Office PowerPoint</Application>
  <PresentationFormat>Экран (4:3)</PresentationFormat>
  <Paragraphs>218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Баров Игорь</dc:creator>
  <cp:lastModifiedBy>User</cp:lastModifiedBy>
  <cp:revision>10</cp:revision>
  <dcterms:created xsi:type="dcterms:W3CDTF">2020-12-10T09:54:04Z</dcterms:created>
  <dcterms:modified xsi:type="dcterms:W3CDTF">2020-12-10T10:49:12Z</dcterms:modified>
</cp:coreProperties>
</file>