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</p:sldMasterIdLst>
  <p:sldIdLst>
    <p:sldId id="300" r:id="rId3"/>
    <p:sldId id="301" r:id="rId4"/>
    <p:sldId id="262" r:id="rId5"/>
    <p:sldId id="296" r:id="rId6"/>
    <p:sldId id="295" r:id="rId7"/>
    <p:sldId id="258" r:id="rId8"/>
    <p:sldId id="259" r:id="rId9"/>
    <p:sldId id="260" r:id="rId10"/>
    <p:sldId id="261" r:id="rId11"/>
    <p:sldId id="267" r:id="rId12"/>
    <p:sldId id="264" r:id="rId13"/>
    <p:sldId id="265" r:id="rId14"/>
    <p:sldId id="268" r:id="rId15"/>
    <p:sldId id="269" r:id="rId16"/>
    <p:sldId id="270" r:id="rId17"/>
    <p:sldId id="29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6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4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10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2205A-73E8-4E8C-A7C7-71809915EA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03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6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90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8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39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0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83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63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7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36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8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6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9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9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0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9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4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5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10.11.2021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2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7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gas-cleaning.ru/product/skrubber-venturi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140968"/>
            <a:ext cx="7406208" cy="150304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Электрооборудование промышленности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51920" y="5301208"/>
            <a:ext cx="5032648" cy="1386488"/>
          </a:xfrm>
        </p:spPr>
        <p:txBody>
          <a:bodyPr>
            <a:normAutofit fontScale="92500"/>
          </a:bodyPr>
          <a:lstStyle/>
          <a:p>
            <a:pPr marL="0" lv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ЛЕКЦИЯ № 10  Электрооборудование черной металлургии</a:t>
            </a:r>
          </a:p>
          <a:p>
            <a:pPr marL="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Автор к.т.н., доцент Сидоров А.Е.</a:t>
            </a:r>
            <a:endParaRPr lang="ru-RU" sz="2400" b="1" dirty="0">
              <a:solidFill>
                <a:srgbClr val="212745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63150" cy="244827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www.agenor.hr/wp-content/uploads/2014/06/page-rjesenja-projektiranje-el-teh-susta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49480"/>
            <a:ext cx="2952328" cy="196629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ergydiscuss.com/wp-content/uploads/2018/09/electricity-distribu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64" y="692696"/>
            <a:ext cx="3400435" cy="226639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2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1331913" y="620713"/>
            <a:ext cx="68405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67594" name="AutoShape 10"/>
          <p:cNvSpPr>
            <a:spLocks noGrp="1" noChangeArrowheads="1"/>
          </p:cNvSpPr>
          <p:nvPr>
            <p:ph type="body" idx="4294967295"/>
          </p:nvPr>
        </p:nvSpPr>
        <p:spPr bwMode="gray">
          <a:xfrm>
            <a:off x="1060450" y="225425"/>
            <a:ext cx="8083550" cy="11874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</a:ln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Типы металлургических предприятий</a:t>
            </a:r>
            <a:endParaRPr lang="en-US" sz="32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gray">
          <a:xfrm>
            <a:off x="323850" y="2247783"/>
            <a:ext cx="316865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Металлургическое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предприятие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полного цикла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7597" name="AutoShape 13"/>
          <p:cNvSpPr>
            <a:spLocks noChangeArrowheads="1"/>
          </p:cNvSpPr>
          <p:nvPr/>
        </p:nvSpPr>
        <p:spPr bwMode="gray">
          <a:xfrm>
            <a:off x="539750" y="4076700"/>
            <a:ext cx="3101975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err="1">
                <a:solidFill>
                  <a:prstClr val="black"/>
                </a:solidFill>
              </a:rPr>
              <a:t>Передельная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металлургия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7598" name="AutoShape 14"/>
          <p:cNvSpPr>
            <a:spLocks noChangeArrowheads="1"/>
          </p:cNvSpPr>
          <p:nvPr/>
        </p:nvSpPr>
        <p:spPr bwMode="gray">
          <a:xfrm>
            <a:off x="6011863" y="1773238"/>
            <a:ext cx="29591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Сталеплавильные 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сталепрокатные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заводы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7599" name="AutoShape 15"/>
          <p:cNvSpPr>
            <a:spLocks noChangeArrowheads="1"/>
          </p:cNvSpPr>
          <p:nvPr/>
        </p:nvSpPr>
        <p:spPr bwMode="gray">
          <a:xfrm>
            <a:off x="6011863" y="3573463"/>
            <a:ext cx="2814637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Малая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металлургия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7600" name="AutoShape 16"/>
          <p:cNvSpPr>
            <a:spLocks noChangeArrowheads="1"/>
          </p:cNvSpPr>
          <p:nvPr/>
        </p:nvSpPr>
        <p:spPr bwMode="gray">
          <a:xfrm>
            <a:off x="3202782" y="5589240"/>
            <a:ext cx="331311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Производство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ферросплавов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274" name="Line 20"/>
          <p:cNvSpPr>
            <a:spLocks noChangeShapeType="1"/>
          </p:cNvSpPr>
          <p:nvPr/>
        </p:nvSpPr>
        <p:spPr bwMode="auto">
          <a:xfrm>
            <a:off x="4859338" y="14843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11275" name="Line 22"/>
          <p:cNvSpPr>
            <a:spLocks noChangeShapeType="1"/>
          </p:cNvSpPr>
          <p:nvPr/>
        </p:nvSpPr>
        <p:spPr bwMode="auto">
          <a:xfrm>
            <a:off x="4716463" y="1484313"/>
            <a:ext cx="0" cy="3889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11276" name="Line 23"/>
          <p:cNvSpPr>
            <a:spLocks noChangeShapeType="1"/>
          </p:cNvSpPr>
          <p:nvPr/>
        </p:nvSpPr>
        <p:spPr bwMode="auto">
          <a:xfrm flipH="1">
            <a:off x="3492500" y="2708275"/>
            <a:ext cx="11509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11277" name="Line 24"/>
          <p:cNvSpPr>
            <a:spLocks noChangeShapeType="1"/>
          </p:cNvSpPr>
          <p:nvPr/>
        </p:nvSpPr>
        <p:spPr bwMode="auto">
          <a:xfrm>
            <a:off x="4716463" y="2205038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11278" name="Line 25"/>
          <p:cNvSpPr>
            <a:spLocks noChangeShapeType="1"/>
          </p:cNvSpPr>
          <p:nvPr/>
        </p:nvSpPr>
        <p:spPr bwMode="auto">
          <a:xfrm flipH="1">
            <a:off x="3635375" y="4581525"/>
            <a:ext cx="10080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11279" name="Line 26"/>
          <p:cNvSpPr>
            <a:spLocks noChangeShapeType="1"/>
          </p:cNvSpPr>
          <p:nvPr/>
        </p:nvSpPr>
        <p:spPr bwMode="auto">
          <a:xfrm>
            <a:off x="4716463" y="4005263"/>
            <a:ext cx="12239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617022" y="1484313"/>
            <a:ext cx="484632" cy="4032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046093" y="2106564"/>
            <a:ext cx="96577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046092" y="3834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3671888" y="246595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3671888" y="431901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8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v101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6858000"/>
            <a:ext cx="1786675" cy="13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6921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36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черной металлургии</a:t>
            </a:r>
          </a:p>
        </p:txBody>
      </p:sp>
      <p:sp>
        <p:nvSpPr>
          <p:cNvPr id="8196" name="Rectangle 7"/>
          <p:cNvSpPr>
            <a:spLocks noGrp="1" noChangeArrowheads="1"/>
          </p:cNvSpPr>
          <p:nvPr>
            <p:ph sz="quarter" idx="13"/>
          </p:nvPr>
        </p:nvSpPr>
        <p:spPr>
          <a:xfrm>
            <a:off x="179512" y="1988840"/>
            <a:ext cx="309708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Добыча и переработка рудных материалов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Добыча и переработка нерудных материалов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Производство чугуна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Производство стали 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Производство проката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Производство труб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197" name="Rectangle 8"/>
          <p:cNvSpPr>
            <a:spLocks noGrp="1" noChangeArrowheads="1"/>
          </p:cNvSpPr>
          <p:nvPr>
            <p:ph sz="quarter" idx="14"/>
          </p:nvPr>
        </p:nvSpPr>
        <p:spPr>
          <a:xfrm>
            <a:off x="5112545" y="1988840"/>
            <a:ext cx="3707928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 Производств метизов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  Производство ферросплавов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 Производство огнеупоров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  Производство кокса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  Производство ряда видов химической продукции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800" b="1" dirty="0">
                <a:solidFill>
                  <a:schemeClr val="tx1"/>
                </a:solidFill>
              </a:rPr>
              <a:t>     Заготовка и переработка лома и отходов черных металлов</a:t>
            </a:r>
          </a:p>
          <a:p>
            <a:pPr eaLnBrk="1" hangingPunct="1">
              <a:lnSpc>
                <a:spcPct val="90000"/>
              </a:lnSpc>
            </a:pP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8198" name="AutoShape 9"/>
          <p:cNvSpPr>
            <a:spLocks noChangeArrowheads="1"/>
          </p:cNvSpPr>
          <p:nvPr/>
        </p:nvSpPr>
        <p:spPr bwMode="gray">
          <a:xfrm>
            <a:off x="1475656" y="1329684"/>
            <a:ext cx="5832648" cy="4318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F6BEA8"/>
              </a:gs>
              <a:gs pos="100000">
                <a:schemeClr val="bg1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ЧЕРНАЯ МЕТАЛЛУРГИЯ</a:t>
            </a:r>
            <a:endParaRPr lang="en-US" sz="32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99" name="Line 10"/>
          <p:cNvSpPr>
            <a:spLocks noChangeShapeType="1"/>
          </p:cNvSpPr>
          <p:nvPr/>
        </p:nvSpPr>
        <p:spPr bwMode="auto">
          <a:xfrm>
            <a:off x="3635375" y="1412875"/>
            <a:ext cx="73025" cy="46799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4340699" y="1761484"/>
            <a:ext cx="720725" cy="446405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1" name="Line 12"/>
          <p:cNvSpPr>
            <a:spLocks noChangeShapeType="1"/>
          </p:cNvSpPr>
          <p:nvPr/>
        </p:nvSpPr>
        <p:spPr bwMode="auto">
          <a:xfrm>
            <a:off x="4716463" y="1773238"/>
            <a:ext cx="7191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2" name="Line 13"/>
          <p:cNvSpPr>
            <a:spLocks noChangeShapeType="1"/>
          </p:cNvSpPr>
          <p:nvPr/>
        </p:nvSpPr>
        <p:spPr bwMode="auto">
          <a:xfrm>
            <a:off x="4716463" y="2492375"/>
            <a:ext cx="7191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3" name="Line 14"/>
          <p:cNvSpPr>
            <a:spLocks noChangeShapeType="1"/>
          </p:cNvSpPr>
          <p:nvPr/>
        </p:nvSpPr>
        <p:spPr bwMode="auto">
          <a:xfrm>
            <a:off x="4716463" y="3213100"/>
            <a:ext cx="7921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4" name="Line 17"/>
          <p:cNvSpPr>
            <a:spLocks noChangeShapeType="1"/>
          </p:cNvSpPr>
          <p:nvPr/>
        </p:nvSpPr>
        <p:spPr bwMode="auto">
          <a:xfrm>
            <a:off x="4716463" y="3860800"/>
            <a:ext cx="7921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5" name="Line 18"/>
          <p:cNvSpPr>
            <a:spLocks noChangeShapeType="1"/>
          </p:cNvSpPr>
          <p:nvPr/>
        </p:nvSpPr>
        <p:spPr bwMode="auto">
          <a:xfrm>
            <a:off x="4716463" y="4508500"/>
            <a:ext cx="7921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6" name="Line 19"/>
          <p:cNvSpPr>
            <a:spLocks noChangeShapeType="1"/>
          </p:cNvSpPr>
          <p:nvPr/>
        </p:nvSpPr>
        <p:spPr bwMode="auto">
          <a:xfrm>
            <a:off x="4716463" y="5445125"/>
            <a:ext cx="79216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7" name="Line 21"/>
          <p:cNvSpPr>
            <a:spLocks noChangeShapeType="1"/>
          </p:cNvSpPr>
          <p:nvPr/>
        </p:nvSpPr>
        <p:spPr bwMode="auto">
          <a:xfrm flipH="1">
            <a:off x="3203575" y="1844675"/>
            <a:ext cx="7207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8" name="Line 22"/>
          <p:cNvSpPr>
            <a:spLocks noChangeShapeType="1"/>
          </p:cNvSpPr>
          <p:nvPr/>
        </p:nvSpPr>
        <p:spPr bwMode="auto">
          <a:xfrm flipH="1">
            <a:off x="3276600" y="2781300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09" name="Line 23"/>
          <p:cNvSpPr>
            <a:spLocks noChangeShapeType="1"/>
          </p:cNvSpPr>
          <p:nvPr/>
        </p:nvSpPr>
        <p:spPr bwMode="auto">
          <a:xfrm flipH="1">
            <a:off x="3276600" y="3500438"/>
            <a:ext cx="7191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10" name="Line 24"/>
          <p:cNvSpPr>
            <a:spLocks noChangeShapeType="1"/>
          </p:cNvSpPr>
          <p:nvPr/>
        </p:nvSpPr>
        <p:spPr bwMode="auto">
          <a:xfrm flipH="1">
            <a:off x="3203575" y="4149725"/>
            <a:ext cx="7921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11" name="Line 25"/>
          <p:cNvSpPr>
            <a:spLocks noChangeShapeType="1"/>
          </p:cNvSpPr>
          <p:nvPr/>
        </p:nvSpPr>
        <p:spPr bwMode="auto">
          <a:xfrm flipH="1">
            <a:off x="3276600" y="4724400"/>
            <a:ext cx="647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8212" name="Line 26"/>
          <p:cNvSpPr>
            <a:spLocks noChangeShapeType="1"/>
          </p:cNvSpPr>
          <p:nvPr/>
        </p:nvSpPr>
        <p:spPr bwMode="auto">
          <a:xfrm flipH="1">
            <a:off x="3203575" y="5373688"/>
            <a:ext cx="7921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4139953" y="1861563"/>
            <a:ext cx="246466" cy="4591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4474047" y="1988840"/>
            <a:ext cx="638497" cy="3192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47" y="2708920"/>
            <a:ext cx="665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7" y="3444875"/>
            <a:ext cx="665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7" y="4046723"/>
            <a:ext cx="665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13" y="4800327"/>
            <a:ext cx="665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43" y="5589240"/>
            <a:ext cx="6651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лево 13"/>
          <p:cNvSpPr/>
          <p:nvPr/>
        </p:nvSpPr>
        <p:spPr>
          <a:xfrm>
            <a:off x="3347864" y="1988840"/>
            <a:ext cx="658517" cy="31926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42443"/>
            <a:ext cx="6762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3844925"/>
            <a:ext cx="6762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31" y="4511675"/>
            <a:ext cx="6762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5173575"/>
            <a:ext cx="6762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61" y="5884221"/>
            <a:ext cx="6762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681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v10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6597352"/>
            <a:ext cx="1269975" cy="95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9"/>
          <p:cNvSpPr>
            <a:spLocks noGrp="1" noChangeArrowheads="1"/>
          </p:cNvSpPr>
          <p:nvPr>
            <p:ph type="title"/>
          </p:nvPr>
        </p:nvSpPr>
        <p:spPr>
          <a:xfrm>
            <a:off x="331787" y="260648"/>
            <a:ext cx="8229600" cy="1268413"/>
          </a:xfrm>
        </p:spPr>
        <p:txBody>
          <a:bodyPr/>
          <a:lstStyle/>
          <a:p>
            <a:pPr algn="ctr" eaLnBrk="1" hangingPunct="1"/>
            <a:r>
              <a:rPr lang="ru-RU" sz="3200" b="1" dirty="0">
                <a:solidFill>
                  <a:srgbClr val="C00000"/>
                </a:solidFill>
              </a:rPr>
              <a:t>Доля России в мире по запасам и добыче железной руды</a:t>
            </a:r>
          </a:p>
        </p:txBody>
      </p:sp>
      <p:graphicFrame>
        <p:nvGraphicFramePr>
          <p:cNvPr id="8198" name="Object 6"/>
          <p:cNvGraphicFramePr>
            <a:graphicFrameLocks noGrp="1" noChangeAspect="1"/>
          </p:cNvGraphicFramePr>
          <p:nvPr>
            <p:ph type="tbl" idx="1"/>
          </p:nvPr>
        </p:nvGraphicFramePr>
        <p:xfrm>
          <a:off x="0" y="3068638"/>
          <a:ext cx="4897438" cy="31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Диаграмма" r:id="rId4" imgW="7551487" imgH="4884473" progId="MSGraph.Chart.8">
                  <p:embed followColorScheme="full"/>
                </p:oleObj>
              </mc:Choice>
              <mc:Fallback>
                <p:oleObj name="Диаграмма" r:id="rId4" imgW="7551487" imgH="4884473" progId="MSGraph.Chart.8">
                  <p:embed followColorScheme="full"/>
                  <p:pic>
                    <p:nvPicPr>
                      <p:cNvPr id="0" name="Picture 3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68638"/>
                        <a:ext cx="4897438" cy="316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25538"/>
            <a:ext cx="9144000" cy="5000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                                  </a:t>
            </a:r>
          </a:p>
          <a:p>
            <a:pPr eaLnBrk="1" hangingPunct="1">
              <a:buFontTx/>
              <a:buNone/>
            </a:pPr>
            <a:r>
              <a:rPr lang="ru-RU" sz="2800" dirty="0">
                <a:solidFill>
                  <a:srgbClr val="C00000"/>
                </a:solidFill>
              </a:rPr>
              <a:t>              Запасы                                      Добыча </a:t>
            </a:r>
          </a:p>
          <a:p>
            <a:pPr eaLnBrk="1" hangingPunct="1">
              <a:buFontTx/>
              <a:buNone/>
            </a:pPr>
            <a:r>
              <a:rPr lang="ru-RU" sz="2800" dirty="0">
                <a:solidFill>
                  <a:srgbClr val="C00000"/>
                </a:solidFill>
              </a:rPr>
              <a:t>                                                 </a:t>
            </a:r>
          </a:p>
        </p:txBody>
      </p:sp>
      <p:graphicFrame>
        <p:nvGraphicFramePr>
          <p:cNvPr id="8208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248150" y="2997200"/>
          <a:ext cx="4895850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Диаграмма" r:id="rId6" imgW="7551487" imgH="4869127" progId="MSGraph.Chart.8">
                  <p:embed followColorScheme="full"/>
                </p:oleObj>
              </mc:Choice>
              <mc:Fallback>
                <p:oleObj name="Диаграмма" r:id="rId6" imgW="7551487" imgH="4869127" progId="MSGraph.Chart.8">
                  <p:embed followColorScheme="full"/>
                  <p:pic>
                    <p:nvPicPr>
                      <p:cNvPr id="0" name="Picture 3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150" y="2997200"/>
                        <a:ext cx="4895850" cy="315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0" y="2205038"/>
            <a:ext cx="88931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</a:rPr>
              <a:t>   140 млрд. т                                 80 млн. т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FFFFFF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sz="2800" dirty="0">
                <a:solidFill>
                  <a:srgbClr val="FFFFFF"/>
                </a:solidFill>
              </a:rPr>
              <a:t>       </a:t>
            </a:r>
            <a:r>
              <a:rPr lang="ru-RU" sz="2800" dirty="0">
                <a:solidFill>
                  <a:srgbClr val="FF3300"/>
                </a:solidFill>
              </a:rPr>
              <a:t>1 место в мире                         4 место в мире</a:t>
            </a:r>
          </a:p>
        </p:txBody>
      </p:sp>
    </p:spTree>
    <p:extLst>
      <p:ext uri="{BB962C8B-B14F-4D97-AF65-F5344CB8AC3E}">
        <p14:creationId xmlns:p14="http://schemas.microsoft.com/office/powerpoint/2010/main" val="27160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8198" grpId="0" bld="category"/>
      <p:bldOleChart spid="8208" grpId="0" bld="category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08050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C00000"/>
                </a:solidFill>
              </a:rPr>
              <a:t>Производство чугуна в доменной печи</a:t>
            </a:r>
          </a:p>
        </p:txBody>
      </p:sp>
      <p:pic>
        <p:nvPicPr>
          <p:cNvPr id="13314" name="Picture 4" descr="bv1026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400" y="7029450"/>
            <a:ext cx="609600" cy="457200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207375" cy="5738813"/>
          </a:xfrm>
          <a:prstGeom prst="rect">
            <a:avLst/>
          </a:prstGeom>
          <a:noFill/>
          <a:ln w="76200" cmpd="tri" algn="ctr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9" y="908050"/>
            <a:ext cx="8149412" cy="5761038"/>
          </a:xfrm>
          <a:prstGeom prst="rect">
            <a:avLst/>
          </a:prstGeom>
          <a:noFill/>
          <a:ln w="76200" cmpd="tri" algn="ctr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3" y="908051"/>
            <a:ext cx="8207375" cy="5761038"/>
          </a:xfrm>
          <a:prstGeom prst="rect">
            <a:avLst/>
          </a:prstGeom>
          <a:noFill/>
          <a:ln w="76200" cmpd="tri" algn="ctr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908052"/>
            <a:ext cx="8280397" cy="5740398"/>
          </a:xfrm>
          <a:prstGeom prst="rect">
            <a:avLst/>
          </a:prstGeom>
          <a:noFill/>
          <a:ln w="76200" cmpd="tri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:checker/>
      </p:transition>
    </mc:Choice>
    <mc:Fallback xmlns="">
      <p:transition spd="slow" advClick="0" advTm="3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7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80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8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9000"/>
                            </p:stCondLst>
                            <p:childTnLst>
                              <p:par>
                                <p:cTn id="22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80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8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47000"/>
                            </p:stCondLst>
                            <p:childTnLst>
                              <p:par>
                                <p:cTn id="33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800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6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77000"/>
                            </p:stCondLst>
                            <p:childTnLst>
                              <p:par>
                                <p:cTn id="44" presetID="17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501121" cy="114300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C00000"/>
                </a:solidFill>
              </a:rPr>
              <a:t>2.Электрооборудование раскатов: прокатных станов, блюмингов, слябингов, трубопрокатного производства</a:t>
            </a:r>
          </a:p>
        </p:txBody>
      </p:sp>
      <p:pic>
        <p:nvPicPr>
          <p:cNvPr id="29698" name="Picture 2" descr="https://is2.ecplaza.com/ecplaza2/products/b/b2/b26/1705501928/4386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537" y="4071942"/>
            <a:ext cx="3916130" cy="260031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57166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	Под прокатным станом понимают комплекс оборудования для производства прокатного профиля со всем относящимся к нему основным и вспомогательным оборудованием. К основному относится оборудование, служащее непосредственно для деформации металла (клети с прокатными валками, приводной двигатель валков, редукторы, шестеренные клети). </a:t>
            </a:r>
          </a:p>
        </p:txBody>
      </p:sp>
      <p:pic>
        <p:nvPicPr>
          <p:cNvPr id="31748" name="Picture 4" descr="http://images.mn.ru/007/187/309e0dcfc33c6a08b119a0a0682a4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12976"/>
            <a:ext cx="5149806" cy="34278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748B37-678F-4687-9CCB-9D8CA31B7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99" y="404664"/>
            <a:ext cx="875380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35824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По характеру выпускаемой продукции различают следующие </a:t>
            </a:r>
            <a:r>
              <a:rPr lang="ru-RU" sz="2800" dirty="0">
                <a:solidFill>
                  <a:srgbClr val="C00000"/>
                </a:solidFill>
              </a:rPr>
              <a:t>виды станов</a:t>
            </a:r>
            <a:r>
              <a:rPr lang="ru-RU" sz="2800" dirty="0"/>
              <a:t>:</a:t>
            </a:r>
          </a:p>
          <a:p>
            <a:pPr algn="just"/>
            <a:r>
              <a:rPr lang="ru-RU" sz="2800" dirty="0"/>
              <a:t>1) </a:t>
            </a:r>
            <a:r>
              <a:rPr lang="ru-RU" sz="2800" dirty="0">
                <a:solidFill>
                  <a:srgbClr val="C00000"/>
                </a:solidFill>
              </a:rPr>
              <a:t>обжимные</a:t>
            </a:r>
            <a:r>
              <a:rPr lang="ru-RU" sz="2800" dirty="0"/>
              <a:t> (блюминги, слябинги), выпускающие заготовки квадратного (блюмы) или прямоугольного, плоского сечения (слябы), которые в дальнейшем используются для производства соответственно сортового металла (рельсов, балок, прутков и т. п.) или листа;</a:t>
            </a:r>
          </a:p>
          <a:p>
            <a:pPr algn="just"/>
            <a:r>
              <a:rPr lang="ru-RU" sz="2800" dirty="0"/>
              <a:t>2) </a:t>
            </a:r>
            <a:r>
              <a:rPr lang="ru-RU" sz="2800" dirty="0">
                <a:solidFill>
                  <a:srgbClr val="C00000"/>
                </a:solidFill>
              </a:rPr>
              <a:t>заготовочные</a:t>
            </a:r>
            <a:r>
              <a:rPr lang="ru-RU" sz="2800" dirty="0"/>
              <a:t> для дополнительного обжатия блюмов;</a:t>
            </a:r>
          </a:p>
          <a:p>
            <a:pPr algn="just"/>
            <a:r>
              <a:rPr lang="ru-RU" sz="2800" dirty="0"/>
              <a:t>3) </a:t>
            </a:r>
            <a:r>
              <a:rPr lang="ru-RU" sz="2800" dirty="0">
                <a:solidFill>
                  <a:srgbClr val="C00000"/>
                </a:solidFill>
              </a:rPr>
              <a:t>рельсобалочные</a:t>
            </a:r>
            <a:r>
              <a:rPr lang="ru-RU" sz="2800" dirty="0"/>
              <a:t> для прокатки рельсов и крупных балок;</a:t>
            </a:r>
          </a:p>
          <a:p>
            <a:pPr algn="just"/>
            <a:r>
              <a:rPr lang="ru-RU" sz="2800" dirty="0"/>
              <a:t>4) </a:t>
            </a:r>
            <a:r>
              <a:rPr lang="ru-RU" sz="2800" dirty="0">
                <a:solidFill>
                  <a:srgbClr val="C00000"/>
                </a:solidFill>
              </a:rPr>
              <a:t>сортовые</a:t>
            </a:r>
            <a:r>
              <a:rPr lang="ru-RU" sz="2800" dirty="0"/>
              <a:t> для производства сортового металла различного профиля (уголков, балок, прутков, полос и т. п.).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cf.ppt-online.org/files/slide/m/MIsuim4batR0S6vho5NgOUk1JwFxdEy7Yr3LQq/slide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2" y="0"/>
            <a:ext cx="91559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83582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	В прокатном производстве для привода рабочих валков клетей большинство станов используют ДПТ, получающих питание от ТП.</a:t>
            </a:r>
          </a:p>
          <a:p>
            <a:pPr algn="just"/>
            <a:r>
              <a:rPr lang="ru-RU" sz="2400" dirty="0"/>
              <a:t>	Условие работы ЭП прокатных станов особенно реверсивных, предъявляют высокие требования к электрическим машинам. Для получения наилучших динамических показателей при заданной установленной мощности требуются машины с высоким КПД и максимальной надежностью в эксплуатации.</a:t>
            </a:r>
          </a:p>
          <a:p>
            <a:pPr algn="just"/>
            <a:r>
              <a:rPr lang="ru-RU" sz="2400" dirty="0"/>
              <a:t>	Для привода валков клетей использующих двигатель на мощности от 10 до 1000 кВт с большим диапазоном скоростей. В установках до 200 кВт используются в основном серийные двигатели, а для установок большой мощности разрабатываются специальные двигатели.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58775" y="260350"/>
            <a:ext cx="8785225" cy="216058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Электрооборудование предприятий черной металлургии </a:t>
            </a:r>
          </a:p>
        </p:txBody>
      </p:sp>
      <p:pic>
        <p:nvPicPr>
          <p:cNvPr id="1026" name="Picture 2" descr="https://sdelanounas.ru/i/a/w/1/f_aW1nLWZvdGtpLnlhbmRleC5ydS9nZXQvOTQ5Ni8zMDM0ODE1Mi4xODUvMF83Y2Q0MF9jYmNmNWJjZl9vcmlnP19faWQ9NDkxNTE=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2103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delanounas.ru/i/a/w/1/f_aW1nLWZvdGtpLnlhbmRleC5ydS9nZXQvOTMwNC8zMDM0ODE1Mi4xODQvMF83Y2QzM19jNTc0M2MxOV9vcmlnP19faWQ9NDkxNTE=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51" y="2492896"/>
            <a:ext cx="4678361" cy="31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62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¡Ð¸ÑÑÐµÐ¼Ð° Ð¢Ð-Ð (ÑÑÐ°Ð½Ñ Ð³Ð¾ÑÑÑÐµÐ¹ Ð¿ÑÐ¾ÐºÐ°ÑÐºÐ¸). Ðº ÑÐ¸ÑÑÐµÐ¼Ðµ ÑÐ¿ÑÐ°Ð²Ð»ÐµÐ½Ð¸Ñ Ð 2 QF 1, QF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86808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3. Дуговые сталеплавильные печи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76" y="2928934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http://inlinecom.ru/wp-content/uploads/2017/09/090817_1027_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47865"/>
            <a:ext cx="6929434" cy="4619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34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Дуговая сталеплавильная печь</a:t>
            </a: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 — электрическая </a:t>
            </a:r>
            <a:r>
              <a:rPr lang="ru-RU" sz="28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плавильная печь</a:t>
            </a: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, в которой используется тепловой эффект </a:t>
            </a:r>
            <a:r>
              <a:rPr lang="ru-RU" sz="28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электрической дуги</a:t>
            </a:r>
            <a:r>
              <a:rPr lang="ru-RU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 для плавки металлов и других материалов.</a:t>
            </a:r>
          </a:p>
        </p:txBody>
      </p:sp>
      <p:pic>
        <p:nvPicPr>
          <p:cNvPr id="38914" name="Picture 2" descr="http://4.bp.blogspot.com/-5Ka0PZUmQcA/UMkl7vuSUOI/AAAAAAAAAFE/OPBGYnKDHL4/s1600/Image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064198"/>
            <a:ext cx="4355976" cy="4793801"/>
          </a:xfrm>
          <a:prstGeom prst="rect">
            <a:avLst/>
          </a:prstGeom>
          <a:noFill/>
        </p:spPr>
      </p:pic>
      <p:pic>
        <p:nvPicPr>
          <p:cNvPr id="5" name="Picture 2" descr="Ð¢ÐµÐ¼Ð¿ÐµÑÐ°ÑÑÑ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8" y="2132856"/>
            <a:ext cx="4099073" cy="34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2883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Температуры возникающие в электрической дуге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8"/>
            <a:ext cx="457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В обозначении дуговой сталеплавильной печи, как правило, присутствует её ёмкость в тоннах (например, ДСП-12). Диапазон печей варьируется от 1 до 400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тонн</a:t>
            </a:r>
            <a: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 Температура в ДСП может достигать 1800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°C</a:t>
            </a:r>
            <a: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Дуговая сталеплавильная печь (ДСП) состоит из плавильной ванны (рабочего пространства), регулятора мощности дуги и вспомогательных технологических механизмов, позволяющих открыть (закрыть) свод печи, собрать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шлак</a:t>
            </a:r>
            <a:r>
              <a:rPr lang="ru-RU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 и выпустить расплавленный металл.</a:t>
            </a:r>
          </a:p>
        </p:txBody>
      </p:sp>
      <p:pic>
        <p:nvPicPr>
          <p:cNvPr id="37894" name="Picture 6" descr="http://mml-me.ru/wp-content/uploads/2017/04/2%D1%81-1-768x1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28604"/>
            <a:ext cx="3871829" cy="6024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568952" cy="1287016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4. Электрооборудование электромагнитного перемешивания расплава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348880"/>
            <a:ext cx="4176464" cy="403244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18181A"/>
                </a:solidFill>
                <a:latin typeface="Tahoma"/>
              </a:rPr>
              <a:t>Электромагнитный перемешиватель расплавленного металла предназначен для повышения качества продукции металлургических </a:t>
            </a:r>
            <a:r>
              <a:rPr lang="ru-RU" sz="2800" dirty="0">
                <a:solidFill>
                  <a:srgbClr val="000000"/>
                </a:solidFill>
                <a:latin typeface="Tahoma"/>
              </a:rPr>
              <a:t>производств</a:t>
            </a:r>
            <a:r>
              <a:rPr lang="ru-RU" sz="2800" dirty="0">
                <a:solidFill>
                  <a:srgbClr val="18181A"/>
                </a:solidFill>
                <a:latin typeface="Tahoma"/>
              </a:rPr>
              <a:t> и снижения энергоемкости.</a:t>
            </a:r>
            <a:endParaRPr lang="ru-RU" sz="2800" dirty="0"/>
          </a:p>
        </p:txBody>
      </p:sp>
      <p:pic>
        <p:nvPicPr>
          <p:cNvPr id="7170" name="Picture 2" descr="Ð­Ð»ÐµÐºÑÑÐ¾Ð¼Ð°Ð³Ð½Ð¸ÑÐ½ÑÐ¹ Ð¿ÐµÑÐµÐ¼ÐµÑÐ¸Ð²Ð°ÑÐµÐ»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61311"/>
            <a:ext cx="3468762" cy="231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278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4372168"/>
            <a:ext cx="421432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856984" cy="347472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rgbClr val="18181A"/>
                </a:solidFill>
                <a:latin typeface="Tahoma"/>
              </a:rPr>
              <a:t>Комплекс ЭМП (электромагнитный перемешиватель)</a:t>
            </a:r>
            <a:r>
              <a:rPr lang="ru-RU" sz="2800" b="1" dirty="0">
                <a:solidFill>
                  <a:srgbClr val="18181A"/>
                </a:solidFill>
                <a:latin typeface="Tahoma"/>
              </a:rPr>
              <a:t> </a:t>
            </a:r>
            <a:r>
              <a:rPr lang="ru-RU" sz="2800" dirty="0">
                <a:solidFill>
                  <a:srgbClr val="18181A"/>
                </a:solidFill>
                <a:latin typeface="Tahoma"/>
              </a:rPr>
              <a:t>устанавливают на внешней стороне печи (сбоку или под днищем) для перемешивания расплавленного </a:t>
            </a:r>
            <a:r>
              <a:rPr lang="ru-RU" sz="2800" u="sng" dirty="0">
                <a:solidFill>
                  <a:srgbClr val="C00000"/>
                </a:solidFill>
                <a:latin typeface="Tahoma"/>
              </a:rPr>
              <a:t>металла</a:t>
            </a:r>
            <a:r>
              <a:rPr lang="ru-RU" sz="2800" dirty="0">
                <a:solidFill>
                  <a:srgbClr val="18181A"/>
                </a:solidFill>
                <a:latin typeface="Tahoma"/>
              </a:rPr>
              <a:t> (</a:t>
            </a:r>
            <a:r>
              <a:rPr lang="ru-RU" sz="2800" u="sng" dirty="0">
                <a:solidFill>
                  <a:srgbClr val="C00000"/>
                </a:solidFill>
                <a:latin typeface="Tahoma"/>
              </a:rPr>
              <a:t>алюминия</a:t>
            </a:r>
            <a:r>
              <a:rPr lang="ru-RU" sz="2800" dirty="0">
                <a:solidFill>
                  <a:srgbClr val="18181A"/>
                </a:solidFill>
                <a:latin typeface="Tahoma"/>
              </a:rPr>
              <a:t>  и др.). Перемешивание металла производится бесконтактным способом через слой футеровки и металлоконструкции.</a:t>
            </a:r>
            <a:endParaRPr lang="ru-RU" sz="2800" dirty="0"/>
          </a:p>
        </p:txBody>
      </p:sp>
      <p:pic>
        <p:nvPicPr>
          <p:cNvPr id="8196" name="Picture 4" descr="http://paseka24.ru/sites/default/files/%D1%80%D0%B8%D1%81%D1%83%D0%BD%D0%BA%D0%B8%20012%20%D0%BA%20%D1%81%D1%82%D0%B0%D1%82%D1%8C%D0%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8785897" cy="278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2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aseka24.ru/sites/default/files/%D1%80%D0%B8%D1%81%D1%83%D0%BD%D0%BA%D0%B8%20013%20%D0%BA%20%D1%81%D1%82%D0%B0%D1%82%D1%8C%D0%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" y="312687"/>
            <a:ext cx="9030494" cy="21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90336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40404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Согласно результатам математического моделирования кинетики растворения Т-образной чушки, массой 760 полное её растворение без перемешивания проходит в течение 40-50 минут.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22" name="Picture 6" descr="https://im0-tub-ru.yandex.net/i?id=366026a5f64a12652a7827af6465fb3e&amp;n=33&amp;w=281&amp;h=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1" y="4653136"/>
            <a:ext cx="313793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mg.findpatent.ru/img_data/300/300331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4" y="4506218"/>
            <a:ext cx="3208589" cy="22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59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5. Дуговые печи постоянного тока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44824"/>
            <a:ext cx="8712968" cy="347472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металлургии электродуговая печь является незаменимым оборудованием. Основное ее назначение — это переплавка металлов под воздействием высокой температуры. Такие тепловые агрегаты бывают различных видов. Они отличаются своими конструктивными характеристиками и особенностью использования.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http://900igr.net/datai/khimija/Obschie-sposoby-poluchenija-metallov/0022-045-Ustrojstvo-elektrodugovoj-pec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09950"/>
            <a:ext cx="3127723" cy="23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ytimg.com/vi/V_HnBOqMwzk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952149" cy="222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Некоторые виды дуговых печей используют для определения физико-химических анализов. Такие исследования в основном проводятся для выявления количества составляющих различных материалов.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375" y="1686292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Устройство электродуговой печи</a:t>
            </a:r>
          </a:p>
          <a:p>
            <a:pPr algn="just"/>
            <a:r>
              <a:rPr lang="ru-RU" sz="24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Независимо от конструктивных особенностей все дуговые печи устроены практически одинаково.  Тепловые сталеплавильные агрегаты состоят из таких основных элементов:</a:t>
            </a:r>
            <a:endParaRPr lang="ru-RU" sz="2400" b="0" i="0" dirty="0">
              <a:solidFill>
                <a:srgbClr val="222222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647757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механическое устройство;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электрический отдел;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автоматизированное управление системой;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приспособление для подачи в рабочую часть материалов;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емкость, в которой осуществляется плавка;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удаления отходов;</a:t>
            </a:r>
          </a:p>
          <a:p>
            <a:pPr>
              <a:buFont typeface="Arial"/>
              <a:buChar char="•"/>
            </a:pP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газоочистка.</a:t>
            </a:r>
            <a:endParaRPr lang="ru-RU" sz="2000" b="0" i="0" dirty="0">
              <a:solidFill>
                <a:srgbClr val="222222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Ð­Ð»ÐµÐºÑÑÐ¾Ð´ÑÐ³Ð¾Ð²Ð°Ñ Ð¿ÐµÑ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26279"/>
            <a:ext cx="4119339" cy="29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29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Виды и характеристика электродуговых печей</a:t>
            </a:r>
            <a:endParaRPr lang="ru-RU" sz="3200" b="0" i="0" dirty="0">
              <a:solidFill>
                <a:srgbClr val="C0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81882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Дуговые печи косвенного действия</a:t>
            </a:r>
          </a:p>
          <a:p>
            <a:pPr algn="just"/>
            <a:r>
              <a:rPr lang="ru-RU" sz="24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Горение дуги в таких печах происходит между электродами, которые находятся над расплавленной массой. За счет этого осуществляется тепловой обмен между материалом и источником передачи энергии. Излучение, исходящее от дуги, а также конвекция позволяет нагреть металл до необходимой для его плавки температуры.</a:t>
            </a:r>
            <a:endParaRPr lang="ru-RU" sz="2400" b="0" i="0" dirty="0">
              <a:solidFill>
                <a:srgbClr val="222222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 descr="https://im0-tub-ru.yandex.net/i?id=74fb7c7883f31bdf1dea2c0ba8c2b567-sr&amp;n=13&amp;exp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06" y="4226074"/>
            <a:ext cx="36004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eti.su/images/articles/dugpechi/dugpechi.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91" y="4528870"/>
            <a:ext cx="2649860" cy="21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3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13" y="116632"/>
            <a:ext cx="8424935" cy="216936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1. Общие сведения о предприятиях черной металлургии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30343" y="2751792"/>
            <a:ext cx="2554919" cy="194421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для чего???</a:t>
            </a:r>
          </a:p>
        </p:txBody>
      </p:sp>
      <p:pic>
        <p:nvPicPr>
          <p:cNvPr id="4098" name="Picture 2" descr="http://www.intellross.ru/uploads/images/%D0%A4%D0%BE%D1%82%D0%BE%20%D0%B3%D0%BE%D1%80%D1%8F%D1%87%D0%B8%D0%B9%20%D1%86%D0%B5%D1%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3" y="2420888"/>
            <a:ext cx="5472608" cy="376776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5724128" y="348158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0" name="Picture 4" descr="https://s10.stc.all.kpcdn.net/share/i/12/9585065/inx960x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87" y="4509120"/>
            <a:ext cx="3203848" cy="2135899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31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845" y="260648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Дуговые печи прямого действия</a:t>
            </a:r>
          </a:p>
          <a:p>
            <a:pPr algn="just"/>
            <a:endParaRPr lang="ru-RU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24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таких печных устройствах дуга образуется между электрическим проводником и расплавленным металлом, который благодаря этому нагревается. За чет прямого контакта между электродом и материалом происходит высокое испарение металла.</a:t>
            </a:r>
            <a:endParaRPr lang="ru-RU" sz="2400" b="0" i="0" dirty="0">
              <a:solidFill>
                <a:srgbClr val="222222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4" name="Picture 2" descr="Ð­Ð»ÐµÐºÑÑÐ¾Ð´ÑÐ³Ð¾Ð²Ð°Ñ Ð¿ÐµÑ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5" y="3123232"/>
            <a:ext cx="4891211" cy="35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konspekta.net/lektsianew/baza3/1712086147914.files/image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03" y="2657475"/>
            <a:ext cx="39967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953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Дуговые печи сопротивления</a:t>
            </a:r>
          </a:p>
          <a:p>
            <a:endParaRPr lang="ru-RU" sz="2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Особенностью печей сопротивления является то, что дуга образуется внутри переплавляемого материала. Шихта может быть направлено относительно электрического разряда параллельно или последовательно.</a:t>
            </a:r>
            <a:endParaRPr lang="ru-RU" sz="2400" b="0" i="0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338" name="Picture 2" descr="https://www.cecof.org/cms/upload/productdirectory/SMS-SIEMAG/SMS-SIEMAG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03781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vakuumtest.ru/wp-content/uploads/2017/06/061217_1809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580" y="2636912"/>
            <a:ext cx="3677981" cy="401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493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352927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6. Электрооборудование газоочистки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88840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Выполняется очистка газов в черной металлургии с целью удаления вредных компонентов, возникающих во время производственного процесса. На каждом предприятии действуют экологические нормы и требования по охране труда. Относительно имеющихся нормативов выполняется снижение общей концентрации жидких, твёрдых, газообразных примесей до уровня допуска. После этого разрешается смешивание очищенной смеси с атмосферным воздухом.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362" name="Picture 2" descr="http://www.elem.ru/upload/iblock/bc1/img_5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013176"/>
            <a:ext cx="4094584" cy="17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28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Всё оборудование очистки воздуха для горячего цеха делится на несколько типов, отличающихся методом химического или физического воздействия:</a:t>
            </a:r>
          </a:p>
          <a:p>
            <a:pPr>
              <a:buFont typeface="Arial"/>
              <a:buChar char="•"/>
            </a:pP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Мокрый способ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– использование воды и других жидкостей с образованием осадка;</a:t>
            </a:r>
          </a:p>
          <a:p>
            <a:pPr>
              <a:buFont typeface="Arial"/>
              <a:buChar char="•"/>
            </a:pP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Сухой способ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– воздействие физических сил и фильтрация;</a:t>
            </a:r>
          </a:p>
          <a:p>
            <a:pP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Химическое воздействие с применением реакций окисления, восстановления и сорбции;</a:t>
            </a:r>
          </a:p>
          <a:p>
            <a:pP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Электрическое удаление частиц.</a:t>
            </a:r>
            <a:endParaRPr lang="ru-RU" sz="2400" b="0" i="0" dirty="0">
              <a:solidFill>
                <a:srgbClr val="00000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9698" name="Picture 2" descr="https://neftegaz.ru/images/upload/2016/espc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05064"/>
            <a:ext cx="4032448" cy="2688299"/>
          </a:xfrm>
          <a:prstGeom prst="rect">
            <a:avLst/>
          </a:prstGeom>
          <a:noFill/>
        </p:spPr>
      </p:pic>
      <p:pic>
        <p:nvPicPr>
          <p:cNvPr id="29700" name="Picture 4" descr="http://www.slaviza.ru/uploads/posts/2013-10/1380781366_sibv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124" y="3717031"/>
            <a:ext cx="2746731" cy="2998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133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525658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Очистка газов в доменных печах</a:t>
            </a:r>
          </a:p>
          <a:p>
            <a:endParaRPr lang="ru-RU" sz="2400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Выполняется газоочистка доменной печи с целью защиты горелок, нагревателей воздуха и рекуператоров от запыления. Методика состоит из нескольких стадий, включающих:</a:t>
            </a: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Грубую очистку;</a:t>
            </a: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Охлаждение газа;</a:t>
            </a: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Тонкую очистку.</a:t>
            </a: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Сначала удаляются крупные частицы, железосодержащая пыль. Выход крупных фракций предотвращается использованием вертикальных доменных пылеуловителей.</a:t>
            </a:r>
          </a:p>
        </p:txBody>
      </p:sp>
      <p:pic>
        <p:nvPicPr>
          <p:cNvPr id="50178" name="Picture 2" descr="Доменный пылеуловитель верти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571" y="980728"/>
            <a:ext cx="3499147" cy="5665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Наиболее эффективна в металлургии именно мокрая газоочистка,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и она осуществляется при помощи комплекса оборудования. Схема простая, но при этом эффективная.</a:t>
            </a:r>
          </a:p>
          <a:p>
            <a:pPr algn="just"/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Состоит из:</a:t>
            </a:r>
          </a:p>
          <a:p>
            <a:pPr algn="just">
              <a:buFont typeface="Courier New" pitchFamily="49" charset="0"/>
              <a:buChar char="o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Скруббера и труб </a:t>
            </a:r>
            <a:r>
              <a:rPr lang="ru-RU" sz="2400" u="sng" dirty="0" err="1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Вентури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algn="just">
              <a:buFont typeface="Courier New" pitchFamily="49" charset="0"/>
              <a:buChar char="o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Дроссельной группы;</a:t>
            </a:r>
          </a:p>
          <a:p>
            <a:pPr algn="just">
              <a:buFont typeface="Courier New" pitchFamily="49" charset="0"/>
              <a:buChar char="o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Водоотделителя.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51202" name="Picture 2" descr="Газоочистка в черной металлург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0318" y="3284984"/>
            <a:ext cx="4534745" cy="344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3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7. Рудовосстановительные печи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4752528" cy="4824536"/>
          </a:xfrm>
        </p:spPr>
        <p:txBody>
          <a:bodyPr>
            <a:normAutofit fontScale="85000" lnSpcReduction="10000"/>
          </a:bodyPr>
          <a:lstStyle/>
          <a:p>
            <a:r>
              <a:rPr lang="ru-RU" sz="2600" dirty="0">
                <a:latin typeface="Tahoma" pitchFamily="34" charset="0"/>
                <a:ea typeface="Tahoma" pitchFamily="34" charset="0"/>
                <a:cs typeface="Tahoma" pitchFamily="34" charset="0"/>
              </a:rPr>
              <a:t>Рудовосстановительная  печь есть печь непрерывного действия, в ней дуга все время закрыта слоем твердой шихты.</a:t>
            </a:r>
          </a:p>
          <a:p>
            <a:r>
              <a:rPr lang="ru-RU" sz="2600" dirty="0">
                <a:latin typeface="Tahoma" pitchFamily="34" charset="0"/>
                <a:ea typeface="Tahoma" pitchFamily="34" charset="0"/>
                <a:cs typeface="Tahoma" pitchFamily="34" charset="0"/>
              </a:rPr>
              <a:t>Рудовосстановительная печь типа РКЗ работает с тремя набивными </a:t>
            </a:r>
            <a:r>
              <a:rPr lang="ru-RU" sz="2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самоспечеными</a:t>
            </a:r>
            <a:r>
              <a:rPr lang="ru-RU" sz="2600" dirty="0">
                <a:latin typeface="Tahoma" pitchFamily="34" charset="0"/>
                <a:ea typeface="Tahoma" pitchFamily="34" charset="0"/>
                <a:cs typeface="Tahoma" pitchFamily="34" charset="0"/>
              </a:rPr>
              <a:t> электродами, расположенными по вершинам равностороннего треугольника. </a:t>
            </a:r>
          </a:p>
          <a:p>
            <a:pPr>
              <a:buNone/>
            </a:pPr>
            <a:r>
              <a:rPr lang="ru-RU" sz="2600" dirty="0">
                <a:latin typeface="Tahoma" pitchFamily="34" charset="0"/>
                <a:ea typeface="Tahoma" pitchFamily="34" charset="0"/>
                <a:cs typeface="Tahoma" pitchFamily="34" charset="0"/>
              </a:rPr>
              <a:t>  Питание от печи осуществляется от трех однофазных трансформаторов.</a:t>
            </a:r>
          </a:p>
          <a:p>
            <a:endParaRPr lang="ru-RU" dirty="0"/>
          </a:p>
        </p:txBody>
      </p:sp>
      <p:pic>
        <p:nvPicPr>
          <p:cNvPr id="53250" name="Picture 2" descr="http://sdamzavas.net/imgbaza/baza4/2119969070338.files/image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988840"/>
            <a:ext cx="3654827" cy="46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К основным элементам и механизмов печи следует отнести: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Кожух печи;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Свод печи;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Электрододержатель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Механизм перемещения электродов;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Механизм вращения </a:t>
            </a:r>
          </a:p>
          <a:p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ванны печи;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Электрод.</a:t>
            </a:r>
          </a:p>
        </p:txBody>
      </p:sp>
      <p:pic>
        <p:nvPicPr>
          <p:cNvPr id="52226" name="Picture 2" descr="http://www.hstherm.selec.ru/_/hstherm/1/fac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284984"/>
            <a:ext cx="5494986" cy="3429000"/>
          </a:xfrm>
          <a:prstGeom prst="rect">
            <a:avLst/>
          </a:prstGeom>
          <a:noFill/>
        </p:spPr>
      </p:pic>
      <p:pic>
        <p:nvPicPr>
          <p:cNvPr id="52230" name="Picture 6" descr="https://www07.abb.com/images/librariesprovider123/default-album/7670-furnace-sparks-mr_1.jpg?sfvrsn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4640144" cy="3050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foraenergy.ru/wp-content/uploads/2013/12/s-dnem-energetik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13" y="116632"/>
            <a:ext cx="5320262" cy="67413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48264" y="332656"/>
            <a:ext cx="59984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С</a:t>
            </a:r>
          </a:p>
          <a:p>
            <a:r>
              <a:rPr lang="ru-RU" sz="4800" dirty="0">
                <a:solidFill>
                  <a:srgbClr val="C00000"/>
                </a:solidFill>
              </a:rPr>
              <a:t>П</a:t>
            </a:r>
          </a:p>
          <a:p>
            <a:r>
              <a:rPr lang="ru-RU" sz="4800" dirty="0">
                <a:solidFill>
                  <a:srgbClr val="C00000"/>
                </a:solidFill>
              </a:rPr>
              <a:t>А</a:t>
            </a:r>
          </a:p>
          <a:p>
            <a:r>
              <a:rPr lang="ru-RU" sz="4800" dirty="0">
                <a:solidFill>
                  <a:srgbClr val="C00000"/>
                </a:solidFill>
              </a:rPr>
              <a:t>С</a:t>
            </a:r>
          </a:p>
          <a:p>
            <a:r>
              <a:rPr lang="ru-RU" sz="4800" dirty="0">
                <a:solidFill>
                  <a:srgbClr val="C00000"/>
                </a:solidFill>
              </a:rPr>
              <a:t>И</a:t>
            </a:r>
          </a:p>
          <a:p>
            <a:r>
              <a:rPr lang="ru-RU" sz="4800" dirty="0">
                <a:solidFill>
                  <a:srgbClr val="C00000"/>
                </a:solidFill>
              </a:rPr>
              <a:t>Б</a:t>
            </a:r>
          </a:p>
          <a:p>
            <a:r>
              <a:rPr lang="ru-RU" sz="4800" dirty="0">
                <a:solidFill>
                  <a:srgbClr val="C00000"/>
                </a:solidFill>
              </a:rPr>
              <a:t>О</a:t>
            </a:r>
          </a:p>
          <a:p>
            <a:pPr algn="ctr"/>
            <a:r>
              <a:rPr lang="ru-RU" sz="4800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72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Чёрная металлургия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— отрасль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тяжёлой промышленности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, объединяющая технологически и организационно предприятия по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добыче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обогащению</a:t>
            </a:r>
            <a:r>
              <a:rPr lang="ru-RU" sz="2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рудного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и нерудного сырья, по производству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огнеупоров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, продуктов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коксохимической промышленности, чугуна, стали, проката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ферросплавов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стальных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 и чугунных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труб</a:t>
            </a:r>
            <a:r>
              <a:rPr lang="ru-RU" sz="2400" u="sng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а также изделий дальнейшего передела (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рельсовых скреплений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, белой жести, оцинкованного железа), </a:t>
            </a:r>
            <a:r>
              <a:rPr lang="ru-RU" sz="24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металлических порошков </a:t>
            </a:r>
            <a:r>
              <a:rPr lang="ru-RU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чёрных металлов.</a:t>
            </a:r>
          </a:p>
        </p:txBody>
      </p:sp>
      <p:pic>
        <p:nvPicPr>
          <p:cNvPr id="56322" name="Picture 2" descr="https://st25.stpulscen.ru/images/product/100/872/813_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857628"/>
            <a:ext cx="3429024" cy="2743219"/>
          </a:xfrm>
          <a:prstGeom prst="rect">
            <a:avLst/>
          </a:prstGeom>
          <a:noFill/>
        </p:spPr>
      </p:pic>
      <p:pic>
        <p:nvPicPr>
          <p:cNvPr id="56324" name="Picture 4" descr="http://fx-commodities.ru/wp-content/uploads/2015/01/Chugun-litejnyj-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857628"/>
            <a:ext cx="3643306" cy="2732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900igr.net/up/datas/142105/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5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delanounas.ru/i/a/w/1/f_aW1nLWZvdGtpLnlhbmRleC5ydS9nZXQvOTMwNC8zMDM0ODE1Mi4xODQvMF83Y2QxZl80NjQyYWQ1Yl9vcmlnP19faWQ9NDkxNTE=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5015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-fotki.yandex.ru/get/9496/30348152.184/0_7cd3a_3074d5d7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62" y="3356992"/>
            <a:ext cx="4960492" cy="33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conomic-definition.com/images/540415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" y="3789040"/>
            <a:ext cx="3549012" cy="25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332656"/>
            <a:ext cx="2404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ahoma" pitchFamily="34" charset="0"/>
                <a:ea typeface="Tahoma" pitchFamily="34" charset="0"/>
                <a:cs typeface="Tahoma" pitchFamily="34" charset="0"/>
              </a:rPr>
              <a:t>ЖЕЛЕЗО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5220072" y="47506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7812360" y="184482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41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087" y="260648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Основным исходным сырьём для получения чёрных металлов являются 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железная руда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3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коксующиеся угли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и руды легирующих металлов.</a:t>
            </a:r>
            <a:endParaRPr lang="ru-R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https://ds04.infourok.ru/uploads/ex/1291/0005cb68-8400678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" y="3068960"/>
            <a:ext cx="4820554" cy="361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900igr.net/up/datas/56053/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8" y="2564904"/>
            <a:ext cx="4537161" cy="34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7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8847"/>
            <a:ext cx="8640960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Состав</a:t>
            </a:r>
          </a:p>
          <a:p>
            <a:pPr algn="ctr">
              <a:lnSpc>
                <a:spcPct val="150000"/>
              </a:lnSpc>
            </a:pP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состав чёрной металлургии входят следующие основные структуры: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ru-RU" sz="2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добыча 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обогащение руд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чёрных металлов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(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железная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хромовая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и </a:t>
            </a:r>
            <a:r>
              <a:rPr lang="ru-RU" sz="22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марганцевая руда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);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подготовка сырья к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доменной плавке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(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окускование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);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чёрных металлов (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чугуна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углеродистой стали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проката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металлических порошков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чёрных металлов);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стальных и чугунных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труб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коксохимическая промышленность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(производство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кокса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коксового газа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и пр.);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вторичная </a:t>
            </a:r>
            <a:r>
              <a:rPr lang="ru-RU" sz="2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обработка</a:t>
            </a:r>
            <a:r>
              <a:rPr lang="ru-RU" sz="2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чёрных металлов</a:t>
            </a: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(разделка </a:t>
            </a:r>
            <a:r>
              <a:rPr lang="ru-RU" sz="20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лома</a:t>
            </a:r>
            <a:r>
              <a:rPr lang="ru-RU" sz="20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и отходов чёрных металлов).</a:t>
            </a:r>
            <a:endParaRPr lang="ru-RU" sz="2000" b="0" i="0" dirty="0">
              <a:solidFill>
                <a:srgbClr val="222222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0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26289" cy="1143000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Металлургический цикл</a:t>
            </a:r>
            <a:br>
              <a:rPr lang="ru-RU" dirty="0"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568952" cy="525658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3200" b="1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Собственно металлургическим циклом является:</a:t>
            </a:r>
          </a:p>
          <a:p>
            <a:pPr>
              <a:buFont typeface="Arial"/>
              <a:buChar char="•"/>
            </a:pP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чугунно-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доменное производство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 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стали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(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мартеновское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r>
              <a:rPr lang="ru-RU" sz="3200" u="sng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кислородноконвертерное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электросталеплавильное) + 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непрерывная разливка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>
              <a:buFont typeface="Arial"/>
              <a:buChar char="•"/>
            </a:pP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 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проката 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3200" u="sng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прокатное производство</a:t>
            </a:r>
            <a:r>
              <a:rPr lang="ru-RU" sz="3200" dirty="0">
                <a:solidFill>
                  <a:srgbClr val="22222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endParaRPr lang="ru-R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2925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1310</Words>
  <Application>Microsoft Office PowerPoint</Application>
  <PresentationFormat>Экран (4:3)</PresentationFormat>
  <Paragraphs>152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Courier New</vt:lpstr>
      <vt:lpstr>Georgia</vt:lpstr>
      <vt:lpstr>Tahoma</vt:lpstr>
      <vt:lpstr>Times New Roman</vt:lpstr>
      <vt:lpstr>Trebuchet MS</vt:lpstr>
      <vt:lpstr>Wingdings</vt:lpstr>
      <vt:lpstr>Воздушный поток</vt:lpstr>
      <vt:lpstr>1_Воздушный поток</vt:lpstr>
      <vt:lpstr>Диаграмма</vt:lpstr>
      <vt:lpstr>Электрооборудование промышленности</vt:lpstr>
      <vt:lpstr>Электрооборудование предприятий черной металлургии </vt:lpstr>
      <vt:lpstr>1. Общие сведения о предприятиях черной металлургии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Металлургический цикл </vt:lpstr>
      <vt:lpstr>Презентация PowerPoint</vt:lpstr>
      <vt:lpstr>Структура черной металлургии</vt:lpstr>
      <vt:lpstr>Доля России в мире по запасам и добыче железной руды</vt:lpstr>
      <vt:lpstr>Производство чугуна в доменной печи</vt:lpstr>
      <vt:lpstr>2.Электрооборудование раскатов: прокатных станов, блюмингов, слябингов, трубопрокатного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Дуговые сталеплавильные печи</vt:lpstr>
      <vt:lpstr>Презентация PowerPoint</vt:lpstr>
      <vt:lpstr>Презентация PowerPoint</vt:lpstr>
      <vt:lpstr>4. Электрооборудование электромагнитного перемешивания расплава</vt:lpstr>
      <vt:lpstr>Презентация PowerPoint</vt:lpstr>
      <vt:lpstr>Презентация PowerPoint</vt:lpstr>
      <vt:lpstr>5. Дуговые печи постоянного тока</vt:lpstr>
      <vt:lpstr>Презентация PowerPoint</vt:lpstr>
      <vt:lpstr>Презентация PowerPoint</vt:lpstr>
      <vt:lpstr>Презентация PowerPoint</vt:lpstr>
      <vt:lpstr>Презентация PowerPoint</vt:lpstr>
      <vt:lpstr>6. Электрооборудование газоочистки</vt:lpstr>
      <vt:lpstr>Презентация PowerPoint</vt:lpstr>
      <vt:lpstr>Презентация PowerPoint</vt:lpstr>
      <vt:lpstr>Презентация PowerPoint</vt:lpstr>
      <vt:lpstr>7. Рудовосстановительные печи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Электрооборудование предприятий черной металлургии </dc:title>
  <dc:creator>User</dc:creator>
  <cp:lastModifiedBy>Чипа Александр</cp:lastModifiedBy>
  <cp:revision>46</cp:revision>
  <dcterms:created xsi:type="dcterms:W3CDTF">2018-10-24T15:45:29Z</dcterms:created>
  <dcterms:modified xsi:type="dcterms:W3CDTF">2021-11-10T16:25:17Z</dcterms:modified>
</cp:coreProperties>
</file>