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880" r:id="rId1"/>
  </p:sldMasterIdLst>
  <p:handoutMasterIdLst>
    <p:handoutMasterId r:id="rId35"/>
  </p:handoutMasterIdLst>
  <p:sldIdLst>
    <p:sldId id="256" r:id="rId2"/>
    <p:sldId id="287" r:id="rId3"/>
    <p:sldId id="327" r:id="rId4"/>
    <p:sldId id="288" r:id="rId5"/>
    <p:sldId id="289" r:id="rId6"/>
    <p:sldId id="290" r:id="rId7"/>
    <p:sldId id="328" r:id="rId8"/>
    <p:sldId id="308" r:id="rId9"/>
    <p:sldId id="309" r:id="rId10"/>
    <p:sldId id="310" r:id="rId11"/>
    <p:sldId id="292" r:id="rId12"/>
    <p:sldId id="313" r:id="rId13"/>
    <p:sldId id="293" r:id="rId14"/>
    <p:sldId id="305" r:id="rId15"/>
    <p:sldId id="295" r:id="rId16"/>
    <p:sldId id="330" r:id="rId17"/>
    <p:sldId id="331" r:id="rId18"/>
    <p:sldId id="332" r:id="rId19"/>
    <p:sldId id="333" r:id="rId20"/>
    <p:sldId id="300" r:id="rId21"/>
    <p:sldId id="334" r:id="rId22"/>
    <p:sldId id="335" r:id="rId23"/>
    <p:sldId id="336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37" r:id="rId33"/>
    <p:sldId id="338" r:id="rId3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CA5EC-0D75-4FD4-98FE-007DD7B52ECA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23914-A8B5-4155-9FE6-3A08286E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7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771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04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91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0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30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4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48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5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2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2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83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5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423904129" TargetMode="External"/><Relationship Id="rId2" Type="http://schemas.openxmlformats.org/officeDocument/2006/relationships/hyperlink" Target="https://docs.cntd.ru/document/91703640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cntd.ru/document/574797972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pravo.gov.ru/proxy/ips/?docbody=&amp;prevDoc=148008312&amp;backlink=1&amp;&amp;nd=148233715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.org/ru/documents/decl_conv/conventions/corruption.s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.org/ru/documents/decl_conv/conventions/corruption.s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Антикоррупционная политика и противодействие коррупции </a:t>
            </a:r>
            <a:r>
              <a:rPr lang="ru-RU" b="1"/>
              <a:t>в РФ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83702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863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Основные принципы противодействия коррупции</a:t>
            </a:r>
            <a:r>
              <a:rPr lang="en-US" sz="3600" b="1" dirty="0"/>
              <a:t> (</a:t>
            </a:r>
            <a:r>
              <a:rPr lang="ru-RU" sz="3600" b="1" dirty="0"/>
              <a:t>ст.3 273-ФЗ</a:t>
            </a:r>
            <a:r>
              <a:rPr lang="en-US" sz="3600" b="1" dirty="0"/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795549"/>
            <a:ext cx="9720071" cy="4513811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7030A0"/>
                </a:solidFill>
              </a:rPr>
              <a:t>6) приоритетное применение мер по предупреждению коррупции;</a:t>
            </a:r>
          </a:p>
          <a:p>
            <a:r>
              <a:rPr lang="ru-RU" sz="4400" b="1" dirty="0">
                <a:solidFill>
                  <a:srgbClr val="7030A0"/>
                </a:solidFill>
              </a:rPr>
              <a:t>7) сотрудничество государства с институтами гражданского общества, международными организациями и физическими лицами.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337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2. Национальная стратегия противодействия коррупции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2286000"/>
            <a:ext cx="10358247" cy="4023360"/>
          </a:xfrm>
        </p:spPr>
        <p:txBody>
          <a:bodyPr>
            <a:noAutofit/>
          </a:bodyPr>
          <a:lstStyle/>
          <a:p>
            <a:r>
              <a:rPr lang="ru-RU" sz="2800" i="1" dirty="0"/>
              <a:t>сформирована вследствие необходимости целенаправленной реализации мер по противодействию коррупции (утверждена Указом Президента Российской Федерации от 13 апреля 2010 г).</a:t>
            </a:r>
          </a:p>
          <a:p>
            <a:r>
              <a:rPr lang="ru-RU" sz="3200" dirty="0"/>
              <a:t>постоянно совершенствуемая система мер организационного, экономического, правового, информационного и кадрового характера, учитывающая федеративное устройство Российской Федерации, охватывающей федеральный, региональный и муниципальный уровни</a:t>
            </a:r>
          </a:p>
        </p:txBody>
      </p:sp>
    </p:spTree>
    <p:extLst>
      <p:ext uri="{BB962C8B-B14F-4D97-AF65-F5344CB8AC3E}">
        <p14:creationId xmlns:p14="http://schemas.microsoft.com/office/powerpoint/2010/main" val="3276998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Национальная стратегия противодействия коррупции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2286000"/>
            <a:ext cx="10358247" cy="4023360"/>
          </a:xfrm>
        </p:spPr>
        <p:txBody>
          <a:bodyPr>
            <a:noAutofit/>
          </a:bodyPr>
          <a:lstStyle/>
          <a:p>
            <a:r>
              <a:rPr lang="ru-RU" sz="4400" b="1" i="1" dirty="0">
                <a:solidFill>
                  <a:srgbClr val="FF0000"/>
                </a:solidFill>
              </a:rPr>
              <a:t>Цель :</a:t>
            </a:r>
          </a:p>
          <a:p>
            <a:r>
              <a:rPr lang="ru-RU" sz="4800" b="1" i="1" dirty="0"/>
              <a:t>искоренение причин и условий, порождающих коррупцию в российском обществе. </a:t>
            </a:r>
          </a:p>
        </p:txBody>
      </p:sp>
    </p:spTree>
    <p:extLst>
      <p:ext uri="{BB962C8B-B14F-4D97-AF65-F5344CB8AC3E}">
        <p14:creationId xmlns:p14="http://schemas.microsoft.com/office/powerpoint/2010/main" val="3276998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510647" cy="1499616"/>
          </a:xfrm>
        </p:spPr>
        <p:txBody>
          <a:bodyPr>
            <a:normAutofit fontScale="90000"/>
          </a:bodyPr>
          <a:lstStyle/>
          <a:p>
            <a:r>
              <a:rPr lang="ru-RU" sz="5300" b="1" dirty="0"/>
              <a:t>Задачи Национальной стратегии противодействия коррупции: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" y="2286000"/>
            <a:ext cx="11391899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dirty="0"/>
              <a:t> формирование актуальных законодательных и организационных основ противодействия коррупции;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/>
              <a:t> организация исполнения законодательных актов и управленческих решений в области противодействия коррупции, создание условий, затрудняющих возможность коррупционного поведения и обеспечивающих снижение уровня коррупции;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/>
              <a:t> обеспечение выполнения членами общества норм антикоррупционного поведения, включая применение в необходимых случаях мер принуждения в соответствии с законодательными актами РФ.</a:t>
            </a:r>
          </a:p>
        </p:txBody>
      </p:sp>
    </p:spTree>
    <p:extLst>
      <p:ext uri="{BB962C8B-B14F-4D97-AF65-F5344CB8AC3E}">
        <p14:creationId xmlns:p14="http://schemas.microsoft.com/office/powerpoint/2010/main" val="295164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050897" cy="1160458"/>
          </a:xfrm>
        </p:spPr>
        <p:txBody>
          <a:bodyPr>
            <a:normAutofit/>
          </a:bodyPr>
          <a:lstStyle/>
          <a:p>
            <a:r>
              <a:rPr lang="ru-RU" sz="3200" b="1" dirty="0"/>
              <a:t>3. Национальный план противодействия коррупции на 2018-2020 гг.</a:t>
            </a:r>
            <a:endParaRPr lang="ru-RU" sz="3200" cap="none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604356"/>
            <a:ext cx="10558272" cy="498763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Некоторые ориентиры противодействия коррупции в России на 2018-2020 гг.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b="1" i="1" dirty="0"/>
              <a:t>законопроект,</a:t>
            </a:r>
            <a:r>
              <a:rPr lang="ru-RU" dirty="0"/>
              <a:t> предусматривающий установление контроля за расходами лиц, подозреваемых или обвиняемых в совершении преступлений коррупционной направленности;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b="1" i="1" dirty="0"/>
              <a:t>возможность</a:t>
            </a:r>
            <a:r>
              <a:rPr lang="ru-RU" dirty="0"/>
              <a:t> привлечения заинтересованных научных организаций и ВУЗов к участию в проведении антикоррупционной экспертизы нормативных правовых актов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b="1" i="1" dirty="0"/>
              <a:t>Минтруд России</a:t>
            </a:r>
            <a:r>
              <a:rPr lang="ru-RU" dirty="0"/>
              <a:t> с участием Генеральной прокуратуры РФ поручено каждые полгода готовить обзор практики применения законодательства в части предотвращения и урегулирования конфликта интересов.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b="1" i="1" dirty="0" err="1"/>
              <a:t>грантовая</a:t>
            </a:r>
            <a:r>
              <a:rPr lang="ru-RU" b="1" i="1" dirty="0"/>
              <a:t> поддержка</a:t>
            </a:r>
            <a:r>
              <a:rPr lang="ru-RU" dirty="0"/>
              <a:t> организаций, которые показали наиболее значимые результаты в антикоррупционном просвещении граждан, популяризации антикоррупционных ценностей и научном обеспечении противодействия коррупции</a:t>
            </a:r>
            <a:br>
              <a:rPr lang="ru-RU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37875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9815322" cy="2540369"/>
          </a:xfrm>
        </p:spPr>
        <p:txBody>
          <a:bodyPr>
            <a:normAutofit/>
          </a:bodyPr>
          <a:lstStyle/>
          <a:p>
            <a:r>
              <a:rPr lang="ru-RU" sz="3200" b="1" dirty="0"/>
              <a:t>3. Национальный план противодействия коррупции на 2021-2024 гг.</a:t>
            </a:r>
            <a:br>
              <a:rPr lang="ru-RU" sz="3200" b="1" dirty="0"/>
            </a:br>
            <a:br>
              <a:rPr lang="ru-RU" sz="3200" b="1" dirty="0"/>
            </a:br>
            <a:r>
              <a:rPr lang="ru-RU" sz="2000" cap="none" dirty="0">
                <a:solidFill>
                  <a:srgbClr val="FF0000"/>
                </a:solidFill>
              </a:rPr>
              <a:t>(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Указ Президента РФ от</a:t>
            </a:r>
            <a:r>
              <a:rPr lang="ru-RU" sz="2000" dirty="0"/>
              <a:t>16.08.</a:t>
            </a:r>
            <a:r>
              <a:rPr lang="ru-RU" sz="2000" b="1" dirty="0"/>
              <a:t>2021</a:t>
            </a:r>
            <a:r>
              <a:rPr lang="ru-RU" sz="2000" dirty="0"/>
              <a:t> № 478 "О Национальном плане </a:t>
            </a:r>
            <a:r>
              <a:rPr lang="ru-RU" sz="2000" b="1" dirty="0"/>
              <a:t>противодействия коррупции</a:t>
            </a:r>
            <a:r>
              <a:rPr lang="ru-RU" sz="2000" dirty="0"/>
              <a:t> на </a:t>
            </a:r>
            <a:r>
              <a:rPr lang="ru-RU" sz="2000" b="1" dirty="0"/>
              <a:t>2021</a:t>
            </a:r>
            <a:r>
              <a:rPr lang="ru-RU" sz="2000" dirty="0"/>
              <a:t> - 2024 годы"</a:t>
            </a:r>
            <a:br>
              <a:rPr lang="ru-RU" sz="2000" dirty="0">
                <a:solidFill>
                  <a:srgbClr val="FF0000"/>
                </a:solidFill>
                <a:latin typeface="+mn-lt"/>
              </a:rPr>
            </a:br>
            <a:endParaRPr lang="ru-RU" sz="2000" cap="none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2934392"/>
            <a:ext cx="10558272" cy="3374967"/>
          </a:xfrm>
        </p:spPr>
        <p:txBody>
          <a:bodyPr>
            <a:noAutofit/>
          </a:bodyPr>
          <a:lstStyle/>
          <a:p>
            <a:r>
              <a:rPr lang="ru-RU" sz="4000" dirty="0"/>
              <a:t>План закрепляет требования Президента РФ о внесении изменений в планы по противодействию коррупции, законодательство, об анализе антикоррупционных практик по выявлению и пресечению коррупционных правонарушений. </a:t>
            </a:r>
          </a:p>
        </p:txBody>
      </p:sp>
    </p:spTree>
    <p:extLst>
      <p:ext uri="{BB962C8B-B14F-4D97-AF65-F5344CB8AC3E}">
        <p14:creationId xmlns:p14="http://schemas.microsoft.com/office/powerpoint/2010/main" val="2110189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26E00-3568-4EAA-84FE-6626447B2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79758"/>
          </a:xfrm>
        </p:spPr>
        <p:txBody>
          <a:bodyPr>
            <a:normAutofit/>
          </a:bodyPr>
          <a:lstStyle/>
          <a:p>
            <a:r>
              <a:rPr lang="ru-RU" sz="2000" b="1" dirty="0"/>
              <a:t>по следующим основным направлениям</a:t>
            </a:r>
            <a:r>
              <a:rPr lang="ru-RU" sz="1800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50FA30-CC04-40D3-BE3A-67E90AE2D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364974"/>
            <a:ext cx="10041437" cy="4944386"/>
          </a:xfrm>
        </p:spPr>
        <p:txBody>
          <a:bodyPr>
            <a:normAutofit/>
          </a:bodyPr>
          <a:lstStyle/>
          <a:p>
            <a:r>
              <a:rPr lang="ru-RU" sz="2400" dirty="0"/>
              <a:t>I. Совершенствование системы запретов, ограничений и обязанностей, установленных в целях противодействия коррупции в отдельных сферах деятельности.</a:t>
            </a:r>
          </a:p>
          <a:p>
            <a:r>
              <a:rPr lang="ru-RU" sz="2400" dirty="0"/>
              <a:t>II. Повышение эффективности мер по предотвращению и урегулированию конфликта интересов</a:t>
            </a:r>
          </a:p>
          <a:p>
            <a:r>
              <a:rPr lang="ru-RU" sz="2400" dirty="0"/>
              <a:t>III. Совершенствование порядка проведения проверок достоверности и полноты сведений о доходах, расходах, об имуществе и обязательствах имущественного характера, соблюдения запретов и ограничений, исполнения обязанностей, установленных в целях противодействия коррупции</a:t>
            </a:r>
          </a:p>
          <a:p>
            <a:r>
              <a:rPr lang="ru-RU" sz="2400" dirty="0"/>
              <a:t>IV. Совершенствование правового регулирования ответственности за несоблюдение антикоррупционных стандартов</a:t>
            </a:r>
          </a:p>
        </p:txBody>
      </p:sp>
    </p:spTree>
    <p:extLst>
      <p:ext uri="{BB962C8B-B14F-4D97-AF65-F5344CB8AC3E}">
        <p14:creationId xmlns:p14="http://schemas.microsoft.com/office/powerpoint/2010/main" val="3854370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E2BD5-593B-4859-9ED4-103810F8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966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091A51-23D3-4055-8C58-4A470E48B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927653"/>
            <a:ext cx="9720073" cy="538170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V. Применение мер административного, уголовного и уголовно-процессуального воздействия и уголовного преследования</a:t>
            </a:r>
          </a:p>
          <a:p>
            <a:r>
              <a:rPr lang="ru-RU" dirty="0"/>
              <a:t>VI. Обеспечение защиты информации ограниченного доступа, полученной при осуществлении деятельности в области противодействия коррупции</a:t>
            </a:r>
          </a:p>
          <a:p>
            <a:r>
              <a:rPr lang="ru-RU" dirty="0"/>
              <a:t>VII. Совершенствование правового регулирования в части, касающейся ограничений, налагаемых на граждан после их увольнения с государственной (муниципальной) службы</a:t>
            </a:r>
          </a:p>
          <a:p>
            <a:r>
              <a:rPr lang="ru-RU" dirty="0"/>
              <a:t>VIII. Реализация мер по противодействию коррупции в организациях, осуществляющих деятельность в частном секторе экономики</a:t>
            </a:r>
          </a:p>
          <a:p>
            <a:r>
              <a:rPr lang="ru-RU" dirty="0"/>
              <a:t>IX. Совершенствование правовых и организационных основ противодействия коррупции в субъектах Российской Федерации</a:t>
            </a:r>
          </a:p>
          <a:p>
            <a:r>
              <a:rPr lang="ru-RU" dirty="0"/>
              <a:t>X. Совершенствование мер по противодействию коррупции при осуществлении закупок товаров, работ, услуг для обеспечения государственных и муниципальных нужд, закупок, осуществляемых отдельными видами юридических лиц, а также при распоряжении государственным и муниципальным имуществом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469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672EA-61E2-4544-866A-C573C262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339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4FADD-BDE1-4C61-8E1A-7BD971ED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391478"/>
            <a:ext cx="9720073" cy="4917882"/>
          </a:xfrm>
        </p:spPr>
        <p:txBody>
          <a:bodyPr>
            <a:normAutofit/>
          </a:bodyPr>
          <a:lstStyle/>
          <a:p>
            <a:r>
              <a:rPr lang="ru-RU" sz="2400" dirty="0"/>
              <a:t>XI. Реализация мер по повышению эффективности антикоррупционной экспертизы нормативных правовых актов и проектов нормативных правовых актов</a:t>
            </a:r>
          </a:p>
          <a:p>
            <a:r>
              <a:rPr lang="ru-RU" sz="2400" dirty="0"/>
              <a:t>XII. Повышение эффективности образовательных и иных мероприятий, направленных на антикоррупционное просвещение и популяризацию в обществе антикоррупционных стандартов</a:t>
            </a:r>
          </a:p>
          <a:p>
            <a:r>
              <a:rPr lang="ru-RU" sz="2400" dirty="0"/>
              <a:t>XIII. Применение дополнительных мер по расширению участия граждан и институтов гражданского общества в реализации государственной политики в области противодействия коррупции</a:t>
            </a:r>
          </a:p>
          <a:p>
            <a:r>
              <a:rPr lang="ru-RU" sz="2400" dirty="0"/>
              <a:t>XIV. Повышение эффективности международного сотрудничества Российской Федерации в области противодействия коррупции. Укрепление международного авторитета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2091851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00483-129A-47D3-9C56-2B24644D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3556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288A7-B171-4F6C-9814-96151B0ED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219200"/>
            <a:ext cx="9720073" cy="5090160"/>
          </a:xfrm>
        </p:spPr>
        <p:txBody>
          <a:bodyPr>
            <a:normAutofit/>
          </a:bodyPr>
          <a:lstStyle/>
          <a:p>
            <a:r>
              <a:rPr lang="ru-RU" sz="2400" dirty="0"/>
              <a:t>XV. Реализация мер по систематизации и актуализации нормативно-правовой базы в области противодействия коррупции</a:t>
            </a:r>
          </a:p>
          <a:p>
            <a:r>
              <a:rPr lang="ru-RU" sz="2400" dirty="0"/>
              <a:t>XVI. Применение цифровых технологий в целях противодействия коррупции и разработка мер по противодействию новым формам проявления коррупции, связанным с использованием цифровых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36126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548640"/>
            <a:ext cx="9720071" cy="5636029"/>
          </a:xfrm>
        </p:spPr>
        <p:txBody>
          <a:bodyPr/>
          <a:lstStyle/>
          <a:p>
            <a:r>
              <a:rPr lang="ru-RU" sz="2400" dirty="0"/>
              <a:t>Коррупция без постоянного противодействия ей имеет свойство расширяться. Вот почему все более естественным для любого государства становится осуществление постоянной </a:t>
            </a:r>
            <a:r>
              <a:rPr lang="ru-RU" sz="2400" b="1" i="1" dirty="0"/>
              <a:t>антикоррупционной политики</a:t>
            </a:r>
            <a:r>
              <a:rPr lang="ru-RU" sz="2400" dirty="0"/>
              <a:t>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/>
              <a:t>Антикоррупционная политика становится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/>
              <a:t>самостоятельной функцией государства.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475" y="2692891"/>
            <a:ext cx="7005407" cy="30944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2672" y="5814752"/>
            <a:ext cx="10141527" cy="73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предпринимаемых государством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и гражданским обществом в целях противодействия коррупции. </a:t>
            </a:r>
          </a:p>
        </p:txBody>
      </p:sp>
    </p:spTree>
    <p:extLst>
      <p:ext uri="{BB962C8B-B14F-4D97-AF65-F5344CB8AC3E}">
        <p14:creationId xmlns:p14="http://schemas.microsoft.com/office/powerpoint/2010/main" val="265855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781396"/>
            <a:ext cx="9720071" cy="5527964"/>
          </a:xfrm>
        </p:spPr>
        <p:txBody>
          <a:bodyPr>
            <a:noAutofit/>
          </a:bodyPr>
          <a:lstStyle/>
          <a:p>
            <a:endParaRPr lang="ru-RU" sz="3200" b="1" dirty="0"/>
          </a:p>
          <a:p>
            <a:r>
              <a:rPr lang="ru-RU" sz="3200" b="1" dirty="0"/>
              <a:t>Закон Республики Татарстан </a:t>
            </a:r>
            <a:r>
              <a:rPr lang="ru-RU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от 4 мая 2006 года N 34-ЗРТ  </a:t>
            </a:r>
            <a:br>
              <a:rPr lang="ru-RU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ru-RU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«О противодействии коррупции в Республике Татарстан»</a:t>
            </a:r>
          </a:p>
          <a:p>
            <a:pPr algn="ctr" fontAlgn="base"/>
            <a:r>
              <a:rPr lang="ru-RU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(с изменениями на 16 июля 2021 года)</a:t>
            </a:r>
          </a:p>
          <a:p>
            <a:pPr algn="ctr" fontAlgn="base"/>
            <a:r>
              <a:rPr lang="ru-RU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(в ред. Законов РТ </a:t>
            </a:r>
            <a:r>
              <a:rPr lang="ru-RU" sz="2400" b="0" i="0" u="sng" dirty="0">
                <a:solidFill>
                  <a:srgbClr val="3451A0"/>
                </a:solidFill>
                <a:effectLst/>
                <a:latin typeface="Arial" panose="020B0604020202020204" pitchFamily="34" charset="0"/>
                <a:hlinkClick r:id="rId2"/>
              </a:rPr>
              <a:t>от 19.01.2010 N 6-ЗРТ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2400" b="0" i="0" u="sng" dirty="0">
                <a:solidFill>
                  <a:srgbClr val="3451A0"/>
                </a:solidFill>
                <a:effectLst/>
                <a:latin typeface="Arial" panose="020B0604020202020204" pitchFamily="34" charset="0"/>
                <a:hlinkClick r:id="rId3"/>
              </a:rPr>
              <a:t>от 12.06.2014 N 53-ЗРТ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2400" b="0" i="0" u="sng" dirty="0">
                <a:solidFill>
                  <a:srgbClr val="3451A0"/>
                </a:solidFill>
                <a:effectLst/>
                <a:latin typeface="Arial" panose="020B0604020202020204" pitchFamily="34" charset="0"/>
                <a:hlinkClick r:id="rId4"/>
              </a:rPr>
              <a:t>от 16.07.2021 N 48-ЗРТ</a:t>
            </a:r>
            <a:r>
              <a:rPr lang="ru-RU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99551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9A4BA-2497-4B3F-AF91-0390DD8D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36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05F4FD-BC8C-41A0-BCE8-1B40F72AC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073426"/>
            <a:ext cx="9720073" cy="5199358"/>
          </a:xfrm>
        </p:spPr>
        <p:txBody>
          <a:bodyPr>
            <a:normAutofit fontScale="77500" lnSpcReduction="20000"/>
          </a:bodyPr>
          <a:lstStyle/>
          <a:p>
            <a:pPr indent="457200" algn="just">
              <a:spcAft>
                <a:spcPts val="0"/>
              </a:spcAft>
            </a:pPr>
            <a:r>
              <a:rPr lang="ru-RU" sz="2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Основными принципами антикоррупционной политики Республики Татарстан являются:</a:t>
            </a:r>
            <a:endParaRPr lang="ru-RU" sz="25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1) признание, обеспечение и защита основных прав и законных интересов </a:t>
            </a:r>
            <a:r>
              <a:rPr lang="ru-RU" sz="25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физических лиц и организаций</a:t>
            </a:r>
            <a:endParaRPr lang="ru-RU" sz="25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2) законность;</a:t>
            </a:r>
            <a:endParaRPr lang="ru-RU" sz="25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3) публичность и открытость деятельности государственных органов и органов местного самоуправления;</a:t>
            </a:r>
            <a:endParaRPr lang="ru-RU" sz="25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4) комплексное использование политических, организационных, информационно-пропагандистских, социально-экономических, правовых, специальных и иных мер;</a:t>
            </a:r>
            <a:endParaRPr lang="ru-RU" sz="25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5) приоритетное применение мер по профилактике коррупции;</a:t>
            </a:r>
            <a:endParaRPr lang="ru-RU" sz="25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6) признание допустимости ограничений прав и свобод лиц, замещающих государственные должности Республики Татарстан, </a:t>
            </a:r>
            <a:r>
              <a:rPr lang="ru-RU" sz="25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муниципальные должности 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должности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государственной гражданской службы Республики Татарстан или муниципальной службы, в соответствии с федеральным законодательством;</a:t>
            </a:r>
            <a:r>
              <a:rPr lang="ru-RU" sz="25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(Пункт в редакции Закона  Республики Татарстан </a:t>
            </a:r>
            <a:r>
              <a:rPr lang="ru-RU" sz="2500" b="0" i="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2" tooltip="Закона  Республики Татарстан от 16.07.2021 г. № 48-ЗРТ"/>
              </a:rPr>
              <a:t>от 16.07.2021 г. № 48-ЗРТ</a:t>
            </a:r>
            <a:r>
              <a:rPr lang="ru-RU" sz="25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)</a:t>
            </a:r>
            <a:endParaRPr lang="ru-RU" sz="25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7) сотрудничество государственных органов и органов местного самоуправления с институтами гражданского общества и физическими лицами.</a:t>
            </a:r>
            <a:endParaRPr lang="ru-RU" sz="25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824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C1A41-C62D-4989-AC54-3EC02B45B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3424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ADE831-A3DB-4F76-98B0-4B7D8AB5F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04730"/>
            <a:ext cx="9720073" cy="4904630"/>
          </a:xfrm>
        </p:spPr>
        <p:txBody>
          <a:bodyPr>
            <a:norm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Статья 4. Субъекты антикоррупционной политики Республики Татарстан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Субъектами антикоррупционной политики Республики Татарстан являются: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1) государственные органы;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2) органы местного самоуправления;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3) специальный государственный орган по реализации антикоррупционной политики Республики Татарстан;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4) организации, общественные объединения и физические лица, вовлеченные в пределах их полномочий в решение задач по реализации антикоррупционной политики;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5) средства массовой информации.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02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35504-5A5C-4D03-9658-E2A467B63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4484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F09B2F-FBBC-439E-9DF1-B6E3310B6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139687"/>
            <a:ext cx="9720073" cy="5169673"/>
          </a:xfrm>
        </p:spPr>
        <p:txBody>
          <a:bodyPr>
            <a:normAutofit fontScale="77500" lnSpcReduction="20000"/>
          </a:bodyPr>
          <a:lstStyle/>
          <a:p>
            <a:pPr indent="457200" algn="just">
              <a:spcAft>
                <a:spcPts val="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 Антикоррупционная политика Республики Татарстан обеспечивается путем реализации следующих основных мер: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1) разработка и реализация республиканской, ведомственных и муниципальных </a:t>
            </a:r>
            <a:r>
              <a:rPr lang="ru-RU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программ по реализации антикоррупционной политики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2) антикоррупционная экспертиза;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3) антикоррупционный мониторинг;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4) антикоррупционные образование и пропаганда;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5) государственная поддержка общественной деятельности по противодействию коррупции;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6) обеспечение публичности деятельности и информационной открытости государственных органов и органов местного самоуправления;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7) правовая регламентация деятельности государственных органов и органов местного самоуправления;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8) реализация субъектами антикоррупционной политики Республики Татарстан в пределах своих полномочий иных мер, предусмотренных федеральным законодательством и законодательством Республики Татарстан о противодействии коррупции.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Деятельность по выявлению, предупреждению, пресечению, раскрытию и расследованию коррупционных правонарушений осуществляется в соответствии с </a:t>
            </a:r>
            <a:r>
              <a:rPr lang="ru-RU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федеральным законодательством 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 не является предметом настоящего Закона.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192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701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528" y="565298"/>
            <a:ext cx="10215523" cy="57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61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555" y="450574"/>
            <a:ext cx="10899317" cy="5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5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884" y="585216"/>
            <a:ext cx="9954315" cy="572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6567" y="2286000"/>
            <a:ext cx="7155003" cy="4022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1549" y="-228600"/>
            <a:ext cx="1289312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05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44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7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9" y="623455"/>
            <a:ext cx="9075458" cy="1330036"/>
          </a:xfrm>
        </p:spPr>
        <p:txBody>
          <a:bodyPr>
            <a:normAutofit/>
          </a:bodyPr>
          <a:lstStyle/>
          <a:p>
            <a:r>
              <a:rPr lang="ru-RU" sz="4400" b="1" dirty="0"/>
              <a:t>Противодействие коррупции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953490"/>
            <a:ext cx="10696817" cy="45803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/>
              <a:t>деятельность федеральных органов государственной власти, органов государственной власти субъектов Российской Федерации, органов местного самоуправления, институтов гражданского общества, организаций и физических лиц в пределах их полномочий:</a:t>
            </a:r>
          </a:p>
          <a:p>
            <a:r>
              <a:rPr lang="ru-RU" sz="2800" dirty="0"/>
              <a:t>а) по предупреждению коррупции, в том числе по выявлению и последующему устранению причин коррупции </a:t>
            </a:r>
            <a:r>
              <a:rPr lang="ru-RU" sz="2800" b="1" i="1" dirty="0">
                <a:solidFill>
                  <a:srgbClr val="FF0000"/>
                </a:solidFill>
              </a:rPr>
              <a:t>(профилактика коррупции)</a:t>
            </a:r>
            <a:r>
              <a:rPr lang="ru-RU" sz="2800" dirty="0"/>
              <a:t>;</a:t>
            </a:r>
          </a:p>
          <a:p>
            <a:r>
              <a:rPr lang="ru-RU" sz="2800" dirty="0"/>
              <a:t>б) по выявлению, предупреждению, пресечению, раскрытию и расследованию коррупционных правонарушений </a:t>
            </a:r>
            <a:r>
              <a:rPr lang="ru-RU" sz="2800" b="1" i="1" dirty="0"/>
              <a:t>(</a:t>
            </a:r>
            <a:r>
              <a:rPr lang="ru-RU" sz="2800" b="1" i="1" dirty="0">
                <a:solidFill>
                  <a:srgbClr val="FF0000"/>
                </a:solidFill>
              </a:rPr>
              <a:t>борьба с коррупцией)</a:t>
            </a:r>
            <a:r>
              <a:rPr lang="ru-RU" sz="2800" dirty="0"/>
              <a:t>;</a:t>
            </a:r>
          </a:p>
          <a:p>
            <a:r>
              <a:rPr lang="ru-RU" sz="2800" dirty="0"/>
              <a:t>в) по минимизации и (или) ликвидации последствий коррупционных правонарушений </a:t>
            </a:r>
            <a:r>
              <a:rPr lang="ru-RU" sz="2800" b="1" i="1" dirty="0">
                <a:solidFill>
                  <a:srgbClr val="FF0000"/>
                </a:solidFill>
              </a:rPr>
              <a:t>(санация коррупции)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147" y="174566"/>
            <a:ext cx="1992660" cy="1620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6591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24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714" y="728870"/>
            <a:ext cx="10650834" cy="557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32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29BEF-A4D1-4EE0-9DC2-4468555EF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90575"/>
          </a:xfrm>
        </p:spPr>
        <p:txBody>
          <a:bodyPr>
            <a:noAutofit/>
          </a:bodyPr>
          <a:lstStyle/>
          <a:p>
            <a:pPr algn="ctr"/>
            <a:r>
              <a:rPr lang="ru-RU" sz="2400" b="0" i="0" u="none" strike="noStrike" dirty="0">
                <a:solidFill>
                  <a:schemeClr val="tx1"/>
                </a:solidFill>
                <a:effectLst/>
                <a:latin typeface="SF UI Displ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Конвенция ООН против коррупции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1B8625-F5AD-47B3-A126-1D14610E4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75791"/>
            <a:ext cx="9720073" cy="4496993"/>
          </a:xfrm>
        </p:spPr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383838"/>
                </a:solidFill>
                <a:effectLst/>
                <a:latin typeface="SF UI Display"/>
              </a:rPr>
              <a:t>Является самым важным и наиболее основательным международно-правовым документом, регулирующим вопросы противодействия коррупции, в настоящее время является </a:t>
            </a:r>
          </a:p>
          <a:p>
            <a:r>
              <a:rPr lang="ru-RU" sz="2400" b="0" i="0" dirty="0">
                <a:solidFill>
                  <a:srgbClr val="383838"/>
                </a:solidFill>
                <a:effectLst/>
                <a:latin typeface="SF UI Display"/>
              </a:rPr>
              <a:t>Конвенция была принята резолюцией на  пленарном заседании 58-й сессии Генеральной Ассамблеи ООН 31 октября 2003 г.</a:t>
            </a:r>
          </a:p>
          <a:p>
            <a:r>
              <a:rPr lang="ru-RU" sz="2400" b="0" i="0" dirty="0">
                <a:solidFill>
                  <a:srgbClr val="383838"/>
                </a:solidFill>
                <a:effectLst/>
                <a:latin typeface="SF UI Display"/>
              </a:rPr>
              <a:t> Российской Федерацией была подписана 9 декабря 2003 г., ратифицирована вступила в силу в России –  8 июня 2006 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4355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C321B-0BE7-484F-A8B3-F09B0FB8C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A5F45E-A12C-495B-A92F-C316B046F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sz="2400" b="0" i="0" dirty="0">
                <a:solidFill>
                  <a:srgbClr val="383838"/>
                </a:solidFill>
                <a:effectLst/>
                <a:latin typeface="SF UI Display"/>
              </a:rPr>
              <a:t>Конвенция состоит из 8 глав, объединяющих 71 статью.</a:t>
            </a:r>
          </a:p>
          <a:p>
            <a:pPr algn="l"/>
            <a:r>
              <a:rPr lang="ru-RU" sz="2400" b="0" i="0" dirty="0">
                <a:solidFill>
                  <a:srgbClr val="383838"/>
                </a:solidFill>
                <a:effectLst/>
                <a:latin typeface="SF UI Display"/>
              </a:rPr>
              <a:t>Прежде всего, необходимо обратить внимание, что конвенция содержит перечень криминализируемых коррупционных деяний, который включает (глава III):</a:t>
            </a:r>
          </a:p>
          <a:p>
            <a:pPr algn="l"/>
            <a:r>
              <a:rPr lang="ru-RU" sz="2400" b="0" i="0" dirty="0">
                <a:solidFill>
                  <a:srgbClr val="383838"/>
                </a:solidFill>
                <a:effectLst/>
                <a:latin typeface="SF UI Display"/>
              </a:rPr>
              <a:t>- подкуп национальных публичных должностных лиц </a:t>
            </a:r>
            <a:r>
              <a:rPr lang="ru-RU" sz="2400" b="0" i="0">
                <a:solidFill>
                  <a:srgbClr val="383838"/>
                </a:solidFill>
                <a:effectLst/>
                <a:latin typeface="SF UI Display"/>
              </a:rPr>
              <a:t>и др.</a:t>
            </a:r>
            <a:endParaRPr lang="ru-RU" sz="2400" b="0" i="0" dirty="0">
              <a:solidFill>
                <a:srgbClr val="383838"/>
              </a:solidFill>
              <a:effectLst/>
              <a:latin typeface="SF UI Display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835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215373" cy="149961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Правовую основу</a:t>
            </a:r>
            <a:br>
              <a:rPr lang="ru-RU" sz="3600" b="1" dirty="0"/>
            </a:br>
            <a:r>
              <a:rPr lang="ru-RU" sz="3600" b="1" dirty="0"/>
              <a:t>противодействия коррупции составляют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847850"/>
            <a:ext cx="10615422" cy="446151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600" dirty="0"/>
              <a:t> Конституция Российской Федерации,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600" dirty="0"/>
              <a:t> Федеральные Конституционные Законы,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600" dirty="0"/>
              <a:t> Федеральные Законы (№ 273-ФЗ «О противодействии коррупции» и другие)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600" dirty="0"/>
              <a:t> общепризнанные принципы и нормы международного права и международные договоры Российской Федерации (</a:t>
            </a:r>
            <a:r>
              <a:rPr lang="ru-RU" sz="3600" b="0" i="0" u="none" strike="noStrike" dirty="0">
                <a:effectLst/>
                <a:latin typeface="SF UI Displ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Конвенция ООН против коррупции</a:t>
            </a:r>
            <a:r>
              <a:rPr lang="ru-RU" sz="3600" b="0" i="0" u="none" strike="noStrike" dirty="0">
                <a:effectLst/>
                <a:latin typeface="SF UI Display"/>
              </a:rPr>
              <a:t> </a:t>
            </a:r>
            <a:r>
              <a:rPr lang="ru-RU" sz="3600" b="1" i="0" u="none" strike="noStrike" dirty="0">
                <a:effectLst/>
                <a:latin typeface="SF UI Display"/>
              </a:rPr>
              <a:t>и др.)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0580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348234"/>
            <a:ext cx="10034397" cy="788235"/>
          </a:xfrm>
        </p:spPr>
        <p:txBody>
          <a:bodyPr>
            <a:noAutofit/>
          </a:bodyPr>
          <a:lstStyle/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847850"/>
            <a:ext cx="10615422" cy="446151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600" dirty="0"/>
              <a:t> нормативные правовые акты Президента РФ,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600" dirty="0"/>
              <a:t> нормативные правовые акты Правительства РФ,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600" dirty="0"/>
              <a:t> нормативные правовые акты федеральных 	органов государственной власти,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600" dirty="0"/>
              <a:t> нормативные правовые акты органов 	государственной власти субъектов РФ,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3600" dirty="0"/>
              <a:t> муниципальные правовые акты. </a:t>
            </a:r>
          </a:p>
        </p:txBody>
      </p:sp>
    </p:spTree>
    <p:extLst>
      <p:ext uri="{BB962C8B-B14F-4D97-AF65-F5344CB8AC3E}">
        <p14:creationId xmlns:p14="http://schemas.microsoft.com/office/powerpoint/2010/main" val="368715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/>
              <a:t>наиболее значимые Федеральные документы, направленные на противодействие коррупции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7" y="2286000"/>
            <a:ext cx="10110597" cy="4023360"/>
          </a:xfrm>
        </p:spPr>
        <p:txBody>
          <a:bodyPr>
            <a:noAutofit/>
          </a:bodyPr>
          <a:lstStyle/>
          <a:p>
            <a:r>
              <a:rPr lang="ru-RU" sz="4000" b="1" dirty="0"/>
              <a:t>1. Федеральный закон «О противодействии коррупции»</a:t>
            </a:r>
            <a:r>
              <a:rPr lang="ru-RU" sz="4000" dirty="0"/>
              <a:t> от 25 декабря 2008 г., № 273-ФЗ</a:t>
            </a:r>
            <a:r>
              <a:rPr lang="ru-RU" sz="4000" b="1" dirty="0"/>
              <a:t>.</a:t>
            </a:r>
          </a:p>
          <a:p>
            <a:r>
              <a:rPr lang="ru-RU" sz="4000" b="1" dirty="0"/>
              <a:t>2. Национальная стратегия противодействия коррупции. </a:t>
            </a:r>
          </a:p>
          <a:p>
            <a:r>
              <a:rPr lang="ru-RU" sz="4000" b="1" dirty="0"/>
              <a:t>3. Национальный план противодействия коррупции </a:t>
            </a:r>
            <a:r>
              <a:rPr lang="ru-RU" sz="4000" dirty="0"/>
              <a:t>на 2021-2024 гг.</a:t>
            </a:r>
          </a:p>
        </p:txBody>
      </p:sp>
    </p:spTree>
    <p:extLst>
      <p:ext uri="{BB962C8B-B14F-4D97-AF65-F5344CB8AC3E}">
        <p14:creationId xmlns:p14="http://schemas.microsoft.com/office/powerpoint/2010/main" val="364826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7" y="585215"/>
            <a:ext cx="10778405" cy="1108118"/>
          </a:xfrm>
        </p:spPr>
        <p:txBody>
          <a:bodyPr>
            <a:noAutofit/>
          </a:bodyPr>
          <a:lstStyle/>
          <a:p>
            <a:r>
              <a:rPr lang="ru-RU" sz="2800" b="1" dirty="0"/>
              <a:t>Федеральный закон «О противодействии коррупции»</a:t>
            </a:r>
            <a:r>
              <a:rPr lang="ru-RU" sz="2800" dirty="0"/>
              <a:t> от 25 декабря 2008 г., № 273-ФЗ</a:t>
            </a:r>
            <a:r>
              <a:rPr lang="ru-RU" sz="2800" b="1" dirty="0"/>
              <a:t>.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211667" y="2362199"/>
            <a:ext cx="4572000" cy="225213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b="1" dirty="0">
                <a:solidFill>
                  <a:schemeClr val="tx1"/>
                </a:solidFill>
              </a:rPr>
              <a:t>формирует понятийный аппарат, закрепляет принципы, организационные основы противодействия коррупции</a:t>
            </a:r>
          </a:p>
        </p:txBody>
      </p:sp>
      <p:sp>
        <p:nvSpPr>
          <p:cNvPr id="9" name="Овал 8"/>
          <p:cNvSpPr/>
          <p:nvPr/>
        </p:nvSpPr>
        <p:spPr>
          <a:xfrm>
            <a:off x="1786467" y="4505305"/>
            <a:ext cx="4936066" cy="208072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800" b="1" dirty="0">
                <a:solidFill>
                  <a:schemeClr val="tx1"/>
                </a:solidFill>
              </a:rPr>
              <a:t>закрепляет меры по профилактике коррупции</a:t>
            </a:r>
          </a:p>
        </p:txBody>
      </p:sp>
      <p:sp>
        <p:nvSpPr>
          <p:cNvPr id="10" name="Овал 9"/>
          <p:cNvSpPr/>
          <p:nvPr/>
        </p:nvSpPr>
        <p:spPr>
          <a:xfrm>
            <a:off x="5346697" y="2188114"/>
            <a:ext cx="4953001" cy="23368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400" b="1" dirty="0"/>
              <a:t>устанавливает основные принципы противодействия коррупции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32131" y="4428067"/>
            <a:ext cx="4622801" cy="19991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000" b="1" dirty="0">
                <a:solidFill>
                  <a:schemeClr val="tx1"/>
                </a:solidFill>
              </a:rPr>
              <a:t>определяет правовые и организационные основы предупреждения и борьбы с коррупцией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3586520" y="1625619"/>
            <a:ext cx="790747" cy="90799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834717" y="1542021"/>
            <a:ext cx="651933" cy="646093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824941" y="1575079"/>
            <a:ext cx="722845" cy="3039254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572625" y="1541866"/>
            <a:ext cx="1552575" cy="3163484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911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863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Основные принципы противодействия коррупции</a:t>
            </a:r>
            <a:r>
              <a:rPr lang="en-US" sz="3600" b="1" dirty="0"/>
              <a:t> (</a:t>
            </a:r>
            <a:r>
              <a:rPr lang="ru-RU" sz="3600" b="1" dirty="0"/>
              <a:t>ст.3 273-ФЗ</a:t>
            </a:r>
            <a:r>
              <a:rPr lang="en-US" sz="3600" b="1" dirty="0"/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795549"/>
            <a:ext cx="9720071" cy="4513811"/>
          </a:xfrm>
        </p:spPr>
        <p:txBody>
          <a:bodyPr>
            <a:normAutofit/>
          </a:bodyPr>
          <a:lstStyle/>
          <a:p>
            <a:r>
              <a:rPr lang="ru-RU" sz="4000" dirty="0"/>
              <a:t>Противодействие коррупции в Российской Федерации основывается на следующих основных принципах:</a:t>
            </a:r>
          </a:p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1) признание, обеспечение и защита основных прав и свобод человека и гражданина;</a:t>
            </a:r>
          </a:p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2) законность;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84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863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Основные принципы противодействия коррупции</a:t>
            </a:r>
            <a:r>
              <a:rPr lang="en-US" sz="3600" b="1" dirty="0"/>
              <a:t> (</a:t>
            </a:r>
            <a:r>
              <a:rPr lang="ru-RU" sz="3600" b="1" dirty="0"/>
              <a:t>ст.3 273-ФЗ</a:t>
            </a:r>
            <a:r>
              <a:rPr lang="en-US" sz="3600" b="1" dirty="0"/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795549"/>
            <a:ext cx="9720071" cy="4513811"/>
          </a:xfrm>
        </p:spPr>
        <p:txBody>
          <a:bodyPr>
            <a:normAutofit fontScale="85000" lnSpcReduction="10000"/>
          </a:bodyPr>
          <a:lstStyle/>
          <a:p>
            <a:r>
              <a:rPr lang="ru-RU" sz="4100" b="1" dirty="0">
                <a:solidFill>
                  <a:schemeClr val="accent2">
                    <a:lumMod val="75000"/>
                  </a:schemeClr>
                </a:solidFill>
              </a:rPr>
              <a:t>3) публичность и открытость деятельности государственных органов и органов местного самоуправления;</a:t>
            </a:r>
          </a:p>
          <a:p>
            <a:r>
              <a:rPr lang="ru-RU" sz="4100" b="1" dirty="0">
                <a:solidFill>
                  <a:schemeClr val="accent2">
                    <a:lumMod val="75000"/>
                  </a:schemeClr>
                </a:solidFill>
              </a:rPr>
              <a:t>4) неотвратимость ответственности за совершение коррупционных правонарушений;</a:t>
            </a:r>
          </a:p>
          <a:p>
            <a:r>
              <a:rPr lang="ru-RU" sz="4100" b="1" dirty="0">
                <a:solidFill>
                  <a:schemeClr val="accent2">
                    <a:lumMod val="75000"/>
                  </a:schemeClr>
                </a:solidFill>
              </a:rPr>
              <a:t>5) комплексное использование политических, организационных, информационно-пропагандистских, социально-экономических, правовых, специальных и иных мер;</a:t>
            </a:r>
            <a:endParaRPr lang="ru-RU" sz="62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73078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637</TotalTime>
  <Words>1539</Words>
  <Application>Microsoft Office PowerPoint</Application>
  <PresentationFormat>Широкоэкранный</PresentationFormat>
  <Paragraphs>112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Calibri</vt:lpstr>
      <vt:lpstr>SF UI Display</vt:lpstr>
      <vt:lpstr>Times New Roman</vt:lpstr>
      <vt:lpstr>Tw Cen MT</vt:lpstr>
      <vt:lpstr>Tw Cen MT Condensed</vt:lpstr>
      <vt:lpstr>Wingdings</vt:lpstr>
      <vt:lpstr>Wingdings 3</vt:lpstr>
      <vt:lpstr>Интеграл</vt:lpstr>
      <vt:lpstr>Антикоррупционная политика и противодействие коррупции в РФ</vt:lpstr>
      <vt:lpstr>Презентация PowerPoint</vt:lpstr>
      <vt:lpstr>Противодействие коррупции</vt:lpstr>
      <vt:lpstr>Правовую основу противодействия коррупции составляют </vt:lpstr>
      <vt:lpstr>Презентация PowerPoint</vt:lpstr>
      <vt:lpstr>наиболее значимые Федеральные документы, направленные на противодействие коррупции</vt:lpstr>
      <vt:lpstr>Федеральный закон «О противодействии коррупции» от 25 декабря 2008 г., № 273-ФЗ.</vt:lpstr>
      <vt:lpstr>Основные принципы противодействия коррупции (ст.3 273-ФЗ)</vt:lpstr>
      <vt:lpstr>Основные принципы противодействия коррупции (ст.3 273-ФЗ)</vt:lpstr>
      <vt:lpstr>Основные принципы противодействия коррупции (ст.3 273-ФЗ)</vt:lpstr>
      <vt:lpstr>2. Национальная стратегия противодействия коррупции</vt:lpstr>
      <vt:lpstr>Национальная стратегия противодействия коррупции</vt:lpstr>
      <vt:lpstr>Задачи Национальной стратегии противодействия коррупции:</vt:lpstr>
      <vt:lpstr>3. Национальный план противодействия коррупции на 2018-2020 гг.</vt:lpstr>
      <vt:lpstr>3. Национальный план противодействия коррупции на 2021-2024 гг.  (Указ Президента РФ от16.08.2021 № 478 "О Национальном плане противодействия коррупции на 2021 - 2024 годы" </vt:lpstr>
      <vt:lpstr>по следующим основным направлениям.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Конвенция ООН против коррупции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противодействия Коррупции</dc:title>
  <dc:creator>Максим ПК</dc:creator>
  <cp:lastModifiedBy>Дом</cp:lastModifiedBy>
  <cp:revision>80</cp:revision>
  <cp:lastPrinted>2023-04-10T07:12:20Z</cp:lastPrinted>
  <dcterms:created xsi:type="dcterms:W3CDTF">2018-02-24T03:55:32Z</dcterms:created>
  <dcterms:modified xsi:type="dcterms:W3CDTF">2023-04-10T07:14:56Z</dcterms:modified>
</cp:coreProperties>
</file>