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2" r:id="rId1"/>
  </p:sldMasterIdLst>
  <p:notesMasterIdLst>
    <p:notesMasterId r:id="rId16"/>
  </p:notesMasterIdLst>
  <p:sldIdLst>
    <p:sldId id="256" r:id="rId2"/>
    <p:sldId id="257" r:id="rId3"/>
    <p:sldId id="258" r:id="rId4"/>
    <p:sldId id="259" r:id="rId5"/>
    <p:sldId id="263" r:id="rId6"/>
    <p:sldId id="260" r:id="rId7"/>
    <p:sldId id="261" r:id="rId8"/>
    <p:sldId id="262"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15"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6024"/>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DC4847-3F60-4DBE-BA53-02C666771529}" type="datetimeFigureOut">
              <a:rPr lang="ru-RU" smtClean="0"/>
              <a:t>06.05.2014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12FA6E-A5E4-43B6-9194-3FDFD031AB69}"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2012FA6E-A5E4-43B6-9194-3FDFD031AB69}" type="slidenum">
              <a:rPr lang="ru-RU" smtClean="0"/>
              <a:t>13</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7EAF463A-BC7C-46EE-9F1E-7F377CCA4891}" type="datetimeFigureOut">
              <a:rPr lang="en-US" smtClean="0"/>
              <a:pPr/>
              <a:t>5/6/2014</a:t>
            </a:fld>
            <a:endParaRPr lang="en-US"/>
          </a:p>
        </p:txBody>
      </p:sp>
      <p:sp>
        <p:nvSpPr>
          <p:cNvPr id="17" name="Нижний колонтитул 16"/>
          <p:cNvSpPr>
            <a:spLocks noGrp="1"/>
          </p:cNvSpPr>
          <p:nvPr>
            <p:ph type="ftr" sz="quarter" idx="11"/>
          </p:nvPr>
        </p:nvSpPr>
        <p:spPr>
          <a:xfrm>
            <a:off x="5410200" y="4205288"/>
            <a:ext cx="1295400" cy="457200"/>
          </a:xfrm>
        </p:spPr>
        <p:txBody>
          <a:bodyPr/>
          <a:lstStyle/>
          <a:p>
            <a:endParaRPr lang="en-US"/>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A483448D-3A78-4528-A469-B745A65DA4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5/6/2014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5/6/2014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5/6/2014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7EAF463A-BC7C-46EE-9F1E-7F377CCA4891}" type="datetimeFigureOut">
              <a:rPr lang="en-US" smtClean="0"/>
              <a:pPr/>
              <a:t>5/6/2014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7EAF463A-BC7C-46EE-9F1E-7F377CCA4891}" type="datetimeFigureOut">
              <a:rPr lang="en-US" smtClean="0"/>
              <a:pPr/>
              <a:t>5/6/2014</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7EAF463A-BC7C-46EE-9F1E-7F377CCA4891}" type="datetimeFigureOut">
              <a:rPr lang="en-US" smtClean="0"/>
              <a:pPr/>
              <a:t>5/6/2014</a:t>
            </a:fld>
            <a:endParaRPr lang="en-US"/>
          </a:p>
        </p:txBody>
      </p:sp>
      <p:sp>
        <p:nvSpPr>
          <p:cNvPr id="27" name="Номер слайда 26"/>
          <p:cNvSpPr>
            <a:spLocks noGrp="1"/>
          </p:cNvSpPr>
          <p:nvPr>
            <p:ph type="sldNum" sz="quarter" idx="11"/>
          </p:nvPr>
        </p:nvSpPr>
        <p:spPr/>
        <p:txBody>
          <a:bodyPr rtlCol="0"/>
          <a:lstStyle/>
          <a:p>
            <a:fld id="{A483448D-3A78-4528-A469-B745A65DA480}" type="slidenum">
              <a:rPr lang="en-US" smtClean="0"/>
              <a:pPr/>
              <a:t>‹#›</a:t>
            </a:fld>
            <a:endParaRPr lang="en-US"/>
          </a:p>
        </p:txBody>
      </p:sp>
      <p:sp>
        <p:nvSpPr>
          <p:cNvPr id="28" name="Нижний колонтитул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7EAF463A-BC7C-46EE-9F1E-7F377CCA4891}" type="datetimeFigureOut">
              <a:rPr lang="en-US" smtClean="0"/>
              <a:pPr/>
              <a:t>5/6/2014</a:t>
            </a:fld>
            <a:endParaRPr lang="en-US"/>
          </a:p>
        </p:txBody>
      </p:sp>
      <p:sp>
        <p:nvSpPr>
          <p:cNvPr id="4" name="Нижний колонтитул 3"/>
          <p:cNvSpPr>
            <a:spLocks noGrp="1"/>
          </p:cNvSpPr>
          <p:nvPr>
            <p:ph type="ftr" sz="quarter" idx="11"/>
          </p:nvPr>
        </p:nvSpPr>
        <p:spPr>
          <a:xfrm>
            <a:off x="5257800" y="612648"/>
            <a:ext cx="1325880" cy="457200"/>
          </a:xfrm>
        </p:spPr>
        <p:txBody>
          <a:bodyPr/>
          <a:lstStyle/>
          <a:p>
            <a:endParaRPr lang="en-US"/>
          </a:p>
        </p:txBody>
      </p:sp>
      <p:sp>
        <p:nvSpPr>
          <p:cNvPr id="5" name="Номер слайда 4"/>
          <p:cNvSpPr>
            <a:spLocks noGrp="1"/>
          </p:cNvSpPr>
          <p:nvPr>
            <p:ph type="sldNum" sz="quarter" idx="12"/>
          </p:nvPr>
        </p:nvSpPr>
        <p:spPr>
          <a:xfrm>
            <a:off x="8174736" y="2272"/>
            <a:ext cx="762000" cy="365760"/>
          </a:xfrm>
        </p:spPr>
        <p:txBody>
          <a:bodyPr/>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EAF463A-BC7C-46EE-9F1E-7F377CCA4891}" type="datetimeFigureOut">
              <a:rPr lang="en-US" smtClean="0"/>
              <a:pPr/>
              <a:t>5/6/2014</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7EAF463A-BC7C-46EE-9F1E-7F377CCA4891}" type="datetimeFigureOut">
              <a:rPr lang="en-US" smtClean="0"/>
              <a:pPr/>
              <a:t>5/6/2014</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7EAF463A-BC7C-46EE-9F1E-7F377CCA4891}" type="datetimeFigureOut">
              <a:rPr lang="en-US" smtClean="0"/>
              <a:pPr/>
              <a:t>5/6/2014</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7EAF463A-BC7C-46EE-9F1E-7F377CCA4891}" type="datetimeFigureOut">
              <a:rPr lang="en-US" smtClean="0"/>
              <a:pPr/>
              <a:t>5/6/2014</a:t>
            </a:fld>
            <a:endParaRPr lang="en-US"/>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ru.wikipedia.org/wiki/%D0%AD%D0%BA%D1%81%D1%82%D1%80%D0%B0%D0%BA%D1%82" TargetMode="External"/><Relationship Id="rId13" Type="http://schemas.openxmlformats.org/officeDocument/2006/relationships/hyperlink" Target="http://ru.wikipedia.org/wiki/%D0%98%D0%BD%D1%84%D1%80%D0%B0%D0%BA%D1%80%D0%B0%D1%81%D0%BD%D0%BE%D0%B5_%D0%B8%D0%B7%D0%BB%D1%83%D1%87%D0%B5%D0%BD%D0%B8%D0%B5" TargetMode="External"/><Relationship Id="rId3" Type="http://schemas.openxmlformats.org/officeDocument/2006/relationships/hyperlink" Target="http://ru.wikipedia.org/wiki/%D0%97%D1%80%D0%B5%D0%BD%D0%B8%D0%B5" TargetMode="External"/><Relationship Id="rId7" Type="http://schemas.openxmlformats.org/officeDocument/2006/relationships/hyperlink" Target="http://ru.wikipedia.org/wiki/%D0%91%D0%BE%D0%B9%D0%BB%D1%8C,_%D0%A0%D0%BE%D0%B1%D0%B5%D1%80%D1%82" TargetMode="External"/><Relationship Id="rId12" Type="http://schemas.openxmlformats.org/officeDocument/2006/relationships/hyperlink" Target="http://ru.wikipedia.org/wiki/%D0%A1%D0%BF%D0%B5%D0%BA%D1%82%D1%80" TargetMode="External"/><Relationship Id="rId2" Type="http://schemas.openxmlformats.org/officeDocument/2006/relationships/hyperlink" Target="http://ru.wikipedia.org/wiki/%D0%A0%D0%B0%D1%81%D1%82%D0%B2%D0%BE%D1%80" TargetMode="External"/><Relationship Id="rId1" Type="http://schemas.openxmlformats.org/officeDocument/2006/relationships/slideLayout" Target="../slideLayouts/slideLayout2.xml"/><Relationship Id="rId6" Type="http://schemas.openxmlformats.org/officeDocument/2006/relationships/hyperlink" Target="http://ru.wikipedia.org/wiki/%D0%A1%D0%B2%D0%B5%D1%82" TargetMode="External"/><Relationship Id="rId11" Type="http://schemas.openxmlformats.org/officeDocument/2006/relationships/hyperlink" Target="http://ru.wikipedia.org/wiki/%D0%94%D0%BB%D0%B8%D0%BD%D0%B0_%D0%B2%D0%BE%D0%BB%D0%BD%D1%8B" TargetMode="External"/><Relationship Id="rId5" Type="http://schemas.openxmlformats.org/officeDocument/2006/relationships/hyperlink" Target="http://ru.wikipedia.org/wiki/%D0%9E%D0%BA%D1%80%D0%B0%D1%81%D0%BA%D0%B0" TargetMode="External"/><Relationship Id="rId15" Type="http://schemas.openxmlformats.org/officeDocument/2006/relationships/hyperlink" Target="http://ru.wikipedia.org/wiki/%D0%9C%D0%BE%D0%BD%D0%BE%D1%85%D1%80%D0%BE%D0%BC%D0%B0%D1%82%D0%BE%D1%80" TargetMode="External"/><Relationship Id="rId10" Type="http://schemas.openxmlformats.org/officeDocument/2006/relationships/hyperlink" Target="http://ru.wikipedia.org/wiki/%D0%A1%D0%BF%D0%B5%D0%BA%D1%82%D1%80%D0%BE%D1%84%D0%BE%D1%82%D0%BE%D0%BC%D0%B5%D1%82%D1%80" TargetMode="External"/><Relationship Id="rId4" Type="http://schemas.openxmlformats.org/officeDocument/2006/relationships/hyperlink" Target="http://ru.wikipedia.org/wiki/%D0%9A%D0%BE%D0%BB%D0%BE%D1%80%D0%B8%D0%BC%D0%B5%D1%82%D1%80" TargetMode="External"/><Relationship Id="rId9" Type="http://schemas.openxmlformats.org/officeDocument/2006/relationships/hyperlink" Target="http://ru.wikipedia.org/wiki/%D0%9A%D0%BE%D0%BB%D0%BE%D1%80%D0%B8%D0%BC%D0%B5%D1%82%D1%80%D0%B8%D1%8F_(%D1%85%D0%B8%D0%BC%D0%B8%D1%87%D0%B5%D1%81%D0%BA%D0%B8%D0%B9_%D0%BC%D0%B5%D1%82%D0%BE%D0%B4)" TargetMode="External"/><Relationship Id="rId14" Type="http://schemas.openxmlformats.org/officeDocument/2006/relationships/hyperlink" Target="http://ru.wikipedia.org/wiki/%D0%A3%D0%A4"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ru.wikipedia.org/wiki/%D0%A4%D0%B0%D0%B7%D0%B0_(%D0%BA%D0%BE%D0%BB%D0%B5%D0%B1%D0%B0%D0%BD%D0%B8%D1%8F)" TargetMode="External"/><Relationship Id="rId7" Type="http://schemas.openxmlformats.org/officeDocument/2006/relationships/hyperlink" Target="http://ru.wikipedia.org/wiki/1953_%D0%B3%D0%BE%D0%B4" TargetMode="External"/><Relationship Id="rId2" Type="http://schemas.openxmlformats.org/officeDocument/2006/relationships/hyperlink" Target="http://ru.wikipedia.org/wiki/%D0%9E%D0%BF%D1%82%D0%B8%D1%87%D0%B5%D1%81%D0%BA%D0%B8%D0%B9_%D0%BC%D0%B8%D0%BA%D1%80%D0%BE%D1%81%D0%BA%D0%BE%D0%BF" TargetMode="External"/><Relationship Id="rId1" Type="http://schemas.openxmlformats.org/officeDocument/2006/relationships/slideLayout" Target="../slideLayouts/slideLayout2.xml"/><Relationship Id="rId6" Type="http://schemas.openxmlformats.org/officeDocument/2006/relationships/hyperlink" Target="http://ru.wikipedia.org/wiki/%D0%9D%D0%BE%D0%B1%D0%B5%D0%BB%D0%B5%D0%B2%D1%81%D0%BA%D0%B0%D1%8F_%D0%BF%D1%80%D0%B5%D0%BC%D0%B8%D1%8F_%D0%BF%D0%BE_%D1%84%D0%B8%D0%B7%D0%B8%D0%BA%D0%B5" TargetMode="External"/><Relationship Id="rId5" Type="http://schemas.openxmlformats.org/officeDocument/2006/relationships/hyperlink" Target="http://ru.wikipedia.org/wiki/%D0%A4%D1%80%D0%B8%D1%86_%D0%A6%D0%B5%D1%80%D0%BD%D0%B8%D0%BA%D0%B5" TargetMode="External"/><Relationship Id="rId4" Type="http://schemas.openxmlformats.org/officeDocument/2006/relationships/hyperlink" Target="http://ru.wikipedia.org/wiki/%D0%AD%D0%BB%D0%B5%D0%BA%D1%82%D1%80%D0%BE%D0%BC%D0%B0%D0%B3%D0%BD%D0%B8%D1%82%D0%BD%D0%B0%D1%8F_%D0%B2%D0%BE%D0%BB%D0%BD%D0%B0"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Оптические методы </a:t>
            </a:r>
            <a:r>
              <a:rPr lang="ru-RU" dirty="0" err="1" smtClean="0"/>
              <a:t>экодиагностики</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Денситометрический метод</a:t>
            </a:r>
            <a:endParaRPr lang="ru-RU" dirty="0"/>
          </a:p>
        </p:txBody>
      </p:sp>
      <p:sp>
        <p:nvSpPr>
          <p:cNvPr id="3" name="Содержимое 2"/>
          <p:cNvSpPr>
            <a:spLocks noGrp="1"/>
          </p:cNvSpPr>
          <p:nvPr>
            <p:ph idx="1"/>
          </p:nvPr>
        </p:nvSpPr>
        <p:spPr/>
        <p:txBody>
          <a:bodyPr>
            <a:normAutofit fontScale="77500" lnSpcReduction="20000"/>
          </a:bodyPr>
          <a:lstStyle/>
          <a:p>
            <a:r>
              <a:rPr lang="ru-RU" dirty="0" smtClean="0"/>
              <a:t> Денситометрия - эффективный способ контроля оптической плотности плашек и относительной площади растровых точек в процессе печати. Способ обеспечивает надежность измерений при работе с черно-белыми изображениями и с </a:t>
            </a:r>
            <a:r>
              <a:rPr lang="ru-RU" dirty="0" err="1" smtClean="0"/>
              <a:t>триадными</a:t>
            </a:r>
            <a:r>
              <a:rPr lang="ru-RU" dirty="0" smtClean="0"/>
              <a:t> цветами - </a:t>
            </a:r>
            <a:r>
              <a:rPr lang="ru-RU" dirty="0" err="1" smtClean="0"/>
              <a:t>голубым</a:t>
            </a:r>
            <a:r>
              <a:rPr lang="ru-RU" dirty="0" smtClean="0"/>
              <a:t>, пурпурным, желтым и черным. </a:t>
            </a:r>
            <a:br>
              <a:rPr lang="ru-RU" dirty="0" smtClean="0"/>
            </a:br>
            <a:r>
              <a:rPr lang="ru-RU" dirty="0" smtClean="0"/>
              <a:t>       Существует два типа денситометров: </a:t>
            </a:r>
            <a:br>
              <a:rPr lang="ru-RU" dirty="0" smtClean="0"/>
            </a:br>
            <a:r>
              <a:rPr lang="ru-RU" dirty="0" smtClean="0"/>
              <a:t>       — Денситометры для измерений в проходящем свете применяются для измерения потемнения пленки (то есть при работе с прозрачными материалами). </a:t>
            </a:r>
            <a:br>
              <a:rPr lang="ru-RU" dirty="0" smtClean="0"/>
            </a:br>
            <a:r>
              <a:rPr lang="ru-RU" dirty="0" smtClean="0"/>
              <a:t>       — Денситометры для измерений в отраженном свете применяются для измерения света, отраженного от поверхности оттиска (то есть при работе с отражающими оригиналами)</a:t>
            </a:r>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i.jpg"/>
          <p:cNvPicPr>
            <a:picLocks noGrp="1" noChangeAspect="1"/>
          </p:cNvPicPr>
          <p:nvPr>
            <p:ph idx="1"/>
          </p:nvPr>
        </p:nvPicPr>
        <p:blipFill>
          <a:blip r:embed="rId2"/>
          <a:stretch>
            <a:fillRect/>
          </a:stretch>
        </p:blipFill>
        <p:spPr>
          <a:xfrm>
            <a:off x="1066800" y="1447800"/>
            <a:ext cx="6921501" cy="4325938"/>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Колориметрический </a:t>
            </a:r>
            <a:r>
              <a:rPr lang="ru-RU" dirty="0" smtClean="0"/>
              <a:t>метод</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47500" lnSpcReduction="20000"/>
          </a:bodyPr>
          <a:lstStyle/>
          <a:p>
            <a:r>
              <a:rPr lang="ru-RU" sz="2900" dirty="0" smtClean="0"/>
              <a:t>Колориметрия — это метод количественного определения содержания веществ в </a:t>
            </a:r>
            <a:r>
              <a:rPr lang="ru-RU" sz="2900" u="sng" dirty="0" smtClean="0">
                <a:hlinkClick r:id="rId2" tooltip="Раствор"/>
              </a:rPr>
              <a:t>растворах</a:t>
            </a:r>
            <a:r>
              <a:rPr lang="ru-RU" sz="2900" dirty="0" smtClean="0"/>
              <a:t>, либо </a:t>
            </a:r>
            <a:r>
              <a:rPr lang="ru-RU" sz="2900" u="sng" dirty="0" smtClean="0">
                <a:hlinkClick r:id="rId3" tooltip="Зрение"/>
              </a:rPr>
              <a:t>визуально</a:t>
            </a:r>
            <a:r>
              <a:rPr lang="ru-RU" sz="2900" dirty="0" smtClean="0"/>
              <a:t>, либо с помощью приборов, таких как </a:t>
            </a:r>
            <a:r>
              <a:rPr lang="ru-RU" sz="2900" u="sng" dirty="0" smtClean="0">
                <a:hlinkClick r:id="rId4" tooltip="Колориметр"/>
              </a:rPr>
              <a:t>колориметры</a:t>
            </a:r>
            <a:r>
              <a:rPr lang="ru-RU" sz="2900" dirty="0" smtClean="0"/>
              <a:t>. Колориметрия может быть использована для количественного определения всех тех веществ, которые дают окрашенные растворы, или могут быть, с помощью химической реакции, дать окрашенное растворимое соединение. Колориметрические методы основываются на сравнении интенсивности </a:t>
            </a:r>
            <a:r>
              <a:rPr lang="ru-RU" sz="2900" u="sng" dirty="0" smtClean="0">
                <a:hlinkClick r:id="rId5" tooltip="Окраска"/>
              </a:rPr>
              <a:t>окраски</a:t>
            </a:r>
            <a:r>
              <a:rPr lang="ru-RU" sz="2900" dirty="0" smtClean="0"/>
              <a:t> исследуемого раствора, изучаемого в пропущенном </a:t>
            </a:r>
            <a:r>
              <a:rPr lang="ru-RU" sz="2900" u="sng" dirty="0" smtClean="0">
                <a:hlinkClick r:id="rId6" tooltip="Свет"/>
              </a:rPr>
              <a:t>свете</a:t>
            </a:r>
            <a:r>
              <a:rPr lang="ru-RU" sz="2900" dirty="0" smtClean="0"/>
              <a:t>, с окраской эталонного раствора, содержащего строго определенное количество этого же окрашенного вещества, или же с дистиллированной водой.</a:t>
            </a:r>
          </a:p>
          <a:p>
            <a:r>
              <a:rPr lang="ru-RU" sz="2900" dirty="0" smtClean="0"/>
              <a:t>Любопытна история возникновения колориметрии и фотометрии. Ю. А. Золотов упоминает, что Роберт </a:t>
            </a:r>
            <a:r>
              <a:rPr lang="ru-RU" sz="2900" u="sng" dirty="0" smtClean="0">
                <a:hlinkClick r:id="rId7" tooltip="Бойль, Роберт"/>
              </a:rPr>
              <a:t>Бойль</a:t>
            </a:r>
            <a:r>
              <a:rPr lang="ru-RU" sz="2900" dirty="0" smtClean="0"/>
              <a:t> (так же, как и некоторые ученые до него) использовал </a:t>
            </a:r>
            <a:r>
              <a:rPr lang="ru-RU" sz="2900" u="sng" dirty="0" smtClean="0">
                <a:hlinkClick r:id="rId8" tooltip="Экстракт"/>
              </a:rPr>
              <a:t>экстракт</a:t>
            </a:r>
            <a:r>
              <a:rPr lang="ru-RU" sz="2900" dirty="0" smtClean="0"/>
              <a:t> дубильных орешков, чтобы различить железо и медь в растворе. Однако, по-видимому, именно Бойль впервые заметил, что чем больше железа содержится в растворе, тем более интенсивна окраска последнего. Это был первый шаг к колориметрии. А первым инструментом колориметрии стали колориметры типа колориметра </a:t>
            </a:r>
            <a:r>
              <a:rPr lang="ru-RU" sz="2900" dirty="0" err="1" smtClean="0"/>
              <a:t>Дюбоска</a:t>
            </a:r>
            <a:r>
              <a:rPr lang="ru-RU" sz="2900" dirty="0" smtClean="0"/>
              <a:t> (1870)</a:t>
            </a:r>
            <a:r>
              <a:rPr lang="ru-RU" sz="2900" u="sng" baseline="30000" dirty="0" smtClean="0">
                <a:hlinkClick r:id="rId9"/>
              </a:rPr>
              <a:t>[1]</a:t>
            </a:r>
            <a:r>
              <a:rPr lang="ru-RU" sz="2900" dirty="0" smtClean="0"/>
              <a:t>, которые использовались вплоть до недавнего времени</a:t>
            </a:r>
            <a:r>
              <a:rPr lang="ru-RU" sz="2900" u="sng" baseline="30000" dirty="0" smtClean="0">
                <a:hlinkClick r:id="rId9"/>
              </a:rPr>
              <a:t>[2]</a:t>
            </a:r>
            <a:r>
              <a:rPr lang="ru-RU" sz="2900" dirty="0" smtClean="0"/>
              <a:t>.</a:t>
            </a:r>
          </a:p>
          <a:p>
            <a:r>
              <a:rPr lang="ru-RU" sz="2900" dirty="0" smtClean="0"/>
              <a:t>Более совершенные приборы — </a:t>
            </a:r>
            <a:r>
              <a:rPr lang="ru-RU" sz="2900" u="sng" dirty="0" smtClean="0">
                <a:hlinkClick r:id="rId10" tooltip="Спектрофотометр"/>
              </a:rPr>
              <a:t>спектрофотометры</a:t>
            </a:r>
            <a:r>
              <a:rPr lang="ru-RU" sz="2900" dirty="0" smtClean="0"/>
              <a:t> — отличаются возможностью исследования оптической плотности в широком диапазоне </a:t>
            </a:r>
            <a:r>
              <a:rPr lang="ru-RU" sz="2900" u="sng" dirty="0" smtClean="0">
                <a:hlinkClick r:id="rId11" tooltip="Длина волны"/>
              </a:rPr>
              <a:t>длин волн</a:t>
            </a:r>
            <a:r>
              <a:rPr lang="ru-RU" sz="2900" dirty="0" smtClean="0"/>
              <a:t> видимого </a:t>
            </a:r>
            <a:r>
              <a:rPr lang="ru-RU" sz="2900" u="sng" dirty="0" smtClean="0">
                <a:hlinkClick r:id="rId12" tooltip="Спектр"/>
              </a:rPr>
              <a:t>спектра</a:t>
            </a:r>
            <a:r>
              <a:rPr lang="ru-RU" sz="2900" dirty="0" smtClean="0"/>
              <a:t>, а также в </a:t>
            </a:r>
            <a:r>
              <a:rPr lang="ru-RU" sz="2900" u="sng" dirty="0" smtClean="0">
                <a:hlinkClick r:id="rId13" tooltip="Инфракрасное излучение"/>
              </a:rPr>
              <a:t>ИК</a:t>
            </a:r>
            <a:r>
              <a:rPr lang="ru-RU" sz="2900" dirty="0" smtClean="0"/>
              <a:t> и </a:t>
            </a:r>
            <a:r>
              <a:rPr lang="ru-RU" sz="2900" u="sng" dirty="0" err="1" smtClean="0">
                <a:hlinkClick r:id="rId14" tooltip="УФ"/>
              </a:rPr>
              <a:t>УФ</a:t>
            </a:r>
            <a:r>
              <a:rPr lang="ru-RU" sz="2900" dirty="0" err="1" smtClean="0"/>
              <a:t>-диапазонах</a:t>
            </a:r>
            <a:r>
              <a:rPr lang="ru-RU" sz="2900" dirty="0" smtClean="0"/>
              <a:t>, с меньшей дискретностью длины волны (с использованием </a:t>
            </a:r>
            <a:r>
              <a:rPr lang="ru-RU" sz="2900" u="sng" dirty="0" smtClean="0">
                <a:hlinkClick r:id="rId15" tooltip="Монохроматор"/>
              </a:rPr>
              <a:t>монохроматора</a:t>
            </a:r>
            <a:r>
              <a:rPr lang="ru-RU" sz="2900" dirty="0" smtClean="0"/>
              <a:t>).</a:t>
            </a:r>
          </a:p>
          <a:p>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Фотометрический метод.</a:t>
            </a:r>
            <a:endParaRPr lang="ru-RU" dirty="0"/>
          </a:p>
        </p:txBody>
      </p:sp>
      <p:sp>
        <p:nvSpPr>
          <p:cNvPr id="3" name="Содержимое 2"/>
          <p:cNvSpPr>
            <a:spLocks noGrp="1"/>
          </p:cNvSpPr>
          <p:nvPr>
            <p:ph idx="1"/>
          </p:nvPr>
        </p:nvSpPr>
        <p:spPr/>
        <p:txBody>
          <a:bodyPr>
            <a:normAutofit fontScale="47500" lnSpcReduction="20000"/>
          </a:bodyPr>
          <a:lstStyle/>
          <a:p>
            <a:r>
              <a:rPr lang="ru-RU" sz="2900" dirty="0" smtClean="0"/>
              <a:t>Способность химического соединения поглощать лучистую энергию определенных длин волн используется при фотометрическом анализе. Группы атомов, поглощающих кванты света в УФ- и видимой области спектра, называют хромофорами. Основными хромофорами в белках являются остатки ароматических аминокислот (</a:t>
            </a:r>
            <a:r>
              <a:rPr lang="ru-RU" sz="2900" dirty="0" err="1" smtClean="0"/>
              <a:t>фенилаланин</a:t>
            </a:r>
            <a:r>
              <a:rPr lang="ru-RU" sz="2900" dirty="0" smtClean="0"/>
              <a:t>, тирозин, триптофан), в нуклеиновых кислотах - пуриновые и пиримидиновые азотистые основания (</a:t>
            </a:r>
            <a:r>
              <a:rPr lang="ru-RU" sz="2900" dirty="0" err="1" smtClean="0"/>
              <a:t>аденин</a:t>
            </a:r>
            <a:r>
              <a:rPr lang="ru-RU" sz="2900" dirty="0" smtClean="0"/>
              <a:t>, гуанин, </a:t>
            </a:r>
            <a:r>
              <a:rPr lang="ru-RU" sz="2900" dirty="0" err="1" smtClean="0"/>
              <a:t>тимин</a:t>
            </a:r>
            <a:r>
              <a:rPr lang="ru-RU" sz="2900" dirty="0" smtClean="0"/>
              <a:t>, </a:t>
            </a:r>
            <a:r>
              <a:rPr lang="ru-RU" sz="2900" dirty="0" err="1" smtClean="0"/>
              <a:t>цитозин</a:t>
            </a:r>
            <a:r>
              <a:rPr lang="ru-RU" sz="2900" dirty="0" smtClean="0"/>
              <a:t> и </a:t>
            </a:r>
            <a:r>
              <a:rPr lang="ru-RU" sz="2900" dirty="0" err="1" smtClean="0"/>
              <a:t>урацил</a:t>
            </a:r>
            <a:r>
              <a:rPr lang="ru-RU" sz="2900" dirty="0" smtClean="0"/>
              <a:t>). Группы атомов, которые сами не поглощают свет в указанном диапазоне спектра, но при включении в какую-либо хромофорную систему приводят к смещению максимума полосы поглощения и изменению ее интенсивности, называют </a:t>
            </a:r>
            <a:r>
              <a:rPr lang="ru-RU" sz="2900" dirty="0" err="1" smtClean="0"/>
              <a:t>ауксохромами</a:t>
            </a:r>
            <a:r>
              <a:rPr lang="ru-RU" sz="2900" dirty="0" smtClean="0"/>
              <a:t>. В белках </a:t>
            </a:r>
            <a:r>
              <a:rPr lang="ru-RU" sz="2900" dirty="0" err="1" smtClean="0"/>
              <a:t>ауксохромами</a:t>
            </a:r>
            <a:r>
              <a:rPr lang="ru-RU" sz="2900" dirty="0" smtClean="0"/>
              <a:t> являются </a:t>
            </a:r>
            <a:r>
              <a:rPr lang="ru-RU" sz="2900" dirty="0" err="1" smtClean="0"/>
              <a:t>оксо</a:t>
            </a:r>
            <a:r>
              <a:rPr lang="ru-RU" sz="2900" dirty="0" smtClean="0"/>
              <a:t>-, </a:t>
            </a:r>
            <a:r>
              <a:rPr lang="ru-RU" sz="2900" dirty="0" err="1" smtClean="0"/>
              <a:t>амино</a:t>
            </a:r>
            <a:r>
              <a:rPr lang="ru-RU" sz="2900" dirty="0" smtClean="0"/>
              <a:t>- и </a:t>
            </a:r>
            <a:r>
              <a:rPr lang="ru-RU" sz="2900" dirty="0" err="1" smtClean="0"/>
              <a:t>сульфгидрильныс</a:t>
            </a:r>
            <a:r>
              <a:rPr lang="ru-RU" sz="2900" dirty="0" smtClean="0"/>
              <a:t> группы. Следует отметить, что образование окрашенных в видимой области спектра соединений необходимо только для методов колориметрического анализа. Применение инструментальных методов позволяет </a:t>
            </a:r>
            <a:r>
              <a:rPr lang="ru-RU" sz="2900" dirty="0" err="1" smtClean="0"/>
              <a:t>использоватьспектры</a:t>
            </a:r>
            <a:r>
              <a:rPr lang="ru-RU" sz="2900" dirty="0" smtClean="0"/>
              <a:t> поглощения, лежащие как в ультрафиолетовой, так и в инфракрасной областях спектра. Фотометрические исследования проводятся на фотометрах и спектрофотометрах, с помощью которых измеряют оптические плотности окрашенных растворов исследуемых веществ в спектральном диапазоне поглощения веществ. Сплошные спектры изучаются с помощью спектрофотометров.  </a:t>
            </a:r>
            <a:endParaRPr lang="ru-RU" sz="2900" dirty="0" smtClean="0"/>
          </a:p>
          <a:p>
            <a:r>
              <a:rPr lang="ru-RU" sz="2900" dirty="0" smtClean="0"/>
              <a:t> </a:t>
            </a:r>
            <a:r>
              <a:rPr lang="ru-RU" sz="2900" dirty="0" smtClean="0"/>
              <a:t>Фотометры находят широкое применение в лабораторной практике. Например, с помощью фотометров можно определять спектр образцов, что позволяет установить их химический состав. Особый класс этих приборов – пламенные фотометры – предназначен для выявления в образцах наличия щелочных металлов (литий, натрий, калий). </a:t>
            </a:r>
          </a:p>
          <a:p>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Голографический метод</a:t>
            </a:r>
            <a:endParaRPr lang="ru-RU" dirty="0"/>
          </a:p>
        </p:txBody>
      </p:sp>
      <p:sp>
        <p:nvSpPr>
          <p:cNvPr id="3" name="Содержимое 2"/>
          <p:cNvSpPr>
            <a:spLocks noGrp="1"/>
          </p:cNvSpPr>
          <p:nvPr>
            <p:ph idx="1"/>
          </p:nvPr>
        </p:nvSpPr>
        <p:spPr/>
        <p:txBody>
          <a:bodyPr>
            <a:normAutofit fontScale="55000" lnSpcReduction="20000"/>
          </a:bodyPr>
          <a:lstStyle/>
          <a:p>
            <a:r>
              <a:rPr lang="ru-RU" dirty="0" smtClean="0"/>
              <a:t>Развитие голографической интерферометрии привело в настоящее время к созданию новых средств и эффективных методов контроля формы оптических поверхностей, клеевых и механических соединений оптических элементов, а </a:t>
            </a:r>
            <a:r>
              <a:rPr lang="ru-RU" dirty="0" err="1" smtClean="0"/>
              <a:t>таїсже</a:t>
            </a:r>
            <a:r>
              <a:rPr lang="ru-RU" dirty="0" smtClean="0"/>
              <a:t> режимов эксплуатации приборов. Так же, как и обычные интерференционные методы контроля, голографические методы являются бесконтактными и позволяют получать наглядную картину результатов измерений, но при этом имеют ряд преимуществ, позволяющих отнести их к универсальным методам контроля качества оптических элементов. Во-первых, в большинстве случаев для реализации контроля голографическими методами можно использовать простые оптические схемы, к качеству элементов которых предъявляются весьма умеренные требования, а это, в свою очередь, значительно снижает себестоимость приборов. Во-вторых, голографические методы дают принципиально новые возможности, позволяющие создавать высококачественные измерительные приборы.</a:t>
            </a:r>
          </a:p>
          <a:p>
            <a:r>
              <a:rPr lang="ru-RU" dirty="0" smtClean="0"/>
              <a:t> Голографический контроль состоит из двух этапов. Первый этап — получение голограммы эталонной поверхности. Второй этап — сравнение оптически восстановленного с голограммы изображения эталонной поверхности (эталонная световая волна) с волновым фронтом от контролируемой поверхности. </a:t>
            </a:r>
          </a:p>
          <a:p>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Оптическая диагностика</a:t>
            </a:r>
            <a:endParaRPr lang="ru-RU" dirty="0"/>
          </a:p>
        </p:txBody>
      </p:sp>
      <p:sp>
        <p:nvSpPr>
          <p:cNvPr id="3" name="Содержимое 2"/>
          <p:cNvSpPr>
            <a:spLocks noGrp="1"/>
          </p:cNvSpPr>
          <p:nvPr>
            <p:ph idx="1"/>
          </p:nvPr>
        </p:nvSpPr>
        <p:spPr/>
        <p:txBody>
          <a:bodyPr>
            <a:noAutofit/>
          </a:bodyPr>
          <a:lstStyle/>
          <a:p>
            <a:r>
              <a:rPr lang="ru-RU" sz="1600" dirty="0" smtClean="0"/>
              <a:t>Промышленные объекты работают во все более сложных условиях. При этом определение остаточного ресурса по результатам оптического контроля в условиях изношенности оборудования приобретает все большее значение...</a:t>
            </a:r>
          </a:p>
          <a:p>
            <a:r>
              <a:rPr lang="ru-RU" sz="1600" dirty="0" smtClean="0"/>
              <a:t> </a:t>
            </a:r>
          </a:p>
          <a:p>
            <a:r>
              <a:rPr lang="ru-RU" sz="1600" dirty="0" smtClean="0"/>
              <a:t>Оптический неразрушающий контроль применяется: в металлургии - для контроля геометрии проката (проволоки. листов, труб, прутков, профилей), качества внутренней поверхности труб; в химической промышленности - для спектрального анализа, контроля структуры пластмасс и полимеров, колориметрического контроля растворов; в стекольном производстве - для контроля геометрии стеклянных листов и труб, обнаружения инородных включений; для гранулометрического анализа; в строительстве - для контроля геометрии строительных конструкций, контроля геометрии шахтных стволов и штреков, контроля абразивного износа тросов, определения степени запыленности и задымленности; в авиастроении - для контроля внутренних полостей двигателей… в радиопромышленности - для контроля качества печатных плат, геометрии фотошаблонов и др.; в нефтехимической промышленности - для обнаружения мест утечки газа и нефти, анализа состава нефти… в полиграфической промышленности - для контроля колориметрических характеристик репродукций, денситометрии; в лакокрасочной промышленности - для контроля цвета и блеска и т.д.</a:t>
            </a:r>
          </a:p>
          <a:p>
            <a:endParaRPr lang="ru-RU"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Визуально-оптический метод</a:t>
            </a:r>
            <a:endParaRPr lang="ru-RU" dirty="0"/>
          </a:p>
        </p:txBody>
      </p:sp>
      <p:sp>
        <p:nvSpPr>
          <p:cNvPr id="3" name="Содержимое 2"/>
          <p:cNvSpPr>
            <a:spLocks noGrp="1"/>
          </p:cNvSpPr>
          <p:nvPr>
            <p:ph idx="1"/>
          </p:nvPr>
        </p:nvSpPr>
        <p:spPr/>
        <p:txBody>
          <a:bodyPr>
            <a:noAutofit/>
          </a:bodyPr>
          <a:lstStyle/>
          <a:p>
            <a:r>
              <a:rPr lang="ru-RU" sz="1600" dirty="0" smtClean="0"/>
              <a:t>Визуально-оптический метод неразрушающего контроля основан на визуальном осмотре объектов контроля невооруженным глазом или при помощи оптических средств (лупа, микроскоп, эндоскоп, </a:t>
            </a:r>
            <a:r>
              <a:rPr lang="ru-RU" sz="1600" dirty="0" err="1" smtClean="0"/>
              <a:t>бороскоп</a:t>
            </a:r>
            <a:r>
              <a:rPr lang="ru-RU" sz="1600" dirty="0" smtClean="0"/>
              <a:t> и т.п.), а также на анализе результатов взаимодействия оптического излучения с объектом контроля. По характеру взаимодействия различают методы прошедшего, отражённого, рассеянного и индуцированного (люминесценция и флуоресценция) излучения.</a:t>
            </a:r>
          </a:p>
          <a:p>
            <a:r>
              <a:rPr lang="ru-RU" sz="1600" dirty="0" smtClean="0"/>
              <a:t>Анализируемыми (информационными) параметрами при визуально-оптическом методе являются пространственно-временные распределения амплитуды, частоты, фазы, поляризации и когерентности (временной и пространственной) оптического излучения. При этом могут быть выявлены такие дефекты как, пустоты (нарушения </a:t>
            </a:r>
            <a:r>
              <a:rPr lang="ru-RU" sz="1600" dirty="0" err="1" smtClean="0"/>
              <a:t>сплошности</a:t>
            </a:r>
            <a:r>
              <a:rPr lang="ru-RU" sz="1600" dirty="0" smtClean="0"/>
              <a:t>), расслоения, поры, трещины, инородные включения, внутренние напряжения, изменения физико-химических свойств и структуры материалов, отклонение от заданной геометрической формы.</a:t>
            </a:r>
          </a:p>
          <a:p>
            <a:r>
              <a:rPr lang="ru-RU" sz="1600" dirty="0" smtClean="0"/>
              <a:t>При визуально-оптическом методе контроля для осмотра поверхности объекта контроля в увеличенном масштабе применяются </a:t>
            </a:r>
            <a:r>
              <a:rPr lang="ru-RU" sz="1600" i="1" dirty="0" smtClean="0"/>
              <a:t>лупы</a:t>
            </a:r>
            <a:r>
              <a:rPr lang="ru-RU" sz="1600" dirty="0" smtClean="0"/>
              <a:t> (в т.ч. измерительные) и </a:t>
            </a:r>
            <a:r>
              <a:rPr lang="ru-RU" sz="1600" i="1" dirty="0" smtClean="0"/>
              <a:t>микроскопы</a:t>
            </a:r>
            <a:r>
              <a:rPr lang="ru-RU" sz="1600" dirty="0" smtClean="0"/>
              <a:t>. Микроскопы, как правило, в зависимости от модификации, имеют увеличение от 4 до 1500 крат и при этом могут иметь измерительные функции.</a:t>
            </a:r>
            <a:br>
              <a:rPr lang="ru-RU" sz="1600" dirty="0" smtClean="0"/>
            </a:br>
            <a:r>
              <a:rPr lang="ru-RU" sz="1600" dirty="0" smtClean="0"/>
              <a:t>Отдельно следует выделить металлографические микроскопы, применяемые в одноименном методе -</a:t>
            </a:r>
            <a:r>
              <a:rPr lang="ru-RU" sz="1600" i="1" dirty="0" smtClean="0"/>
              <a:t>металлографии</a:t>
            </a:r>
            <a:r>
              <a:rPr lang="ru-RU" sz="1600" dirty="0" smtClean="0"/>
              <a:t>. Такие микроскопы позволяют исследовать  макро- и микроструктуру металла с целью выявления структурных аномалий, включений, межкристаллитной коррозии и т.д.</a:t>
            </a:r>
            <a:br>
              <a:rPr lang="ru-RU" sz="1600" dirty="0" smtClean="0"/>
            </a:br>
            <a:endParaRPr lang="ru-RU"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Интерферометрический метод</a:t>
            </a:r>
            <a:endParaRPr lang="ru-RU" dirty="0"/>
          </a:p>
        </p:txBody>
      </p:sp>
      <p:sp>
        <p:nvSpPr>
          <p:cNvPr id="3" name="Содержимое 2"/>
          <p:cNvSpPr>
            <a:spLocks noGrp="1"/>
          </p:cNvSpPr>
          <p:nvPr>
            <p:ph idx="1"/>
          </p:nvPr>
        </p:nvSpPr>
        <p:spPr/>
        <p:txBody>
          <a:bodyPr>
            <a:normAutofit fontScale="47500" lnSpcReduction="20000"/>
          </a:bodyPr>
          <a:lstStyle/>
          <a:p>
            <a:r>
              <a:rPr lang="ru-RU" dirty="0" smtClean="0"/>
              <a:t> В условиях современного оптического производства является актуальной задача быстрого </a:t>
            </a:r>
            <a:r>
              <a:rPr lang="ru-RU" dirty="0" err="1" smtClean="0"/>
              <a:t>нанометрического</a:t>
            </a:r>
            <a:r>
              <a:rPr lang="ru-RU" dirty="0" smtClean="0"/>
              <a:t> бесконтактного контроля формы поверхности изготовленных оптических деталей. Универсальных интерферометров, способных контролировать как сферические, так и </a:t>
            </a:r>
            <a:r>
              <a:rPr lang="ru-RU" dirty="0" err="1" smtClean="0"/>
              <a:t>асферические</a:t>
            </a:r>
            <a:r>
              <a:rPr lang="ru-RU" dirty="0" smtClean="0"/>
              <a:t> поверхности оптических деталей отечественная промышленность серийно не выпускает. Существующие на рынке образцы интерферометров производства зарубежных фирм имеют высокую стоимость. Целью данной работы является разработка универсального лазерного интерферометра для прецизионного контроля оптических изделий в условиях метрологических лабораторий оптических предприятий. Прибор позволит с высокой точностью контролировать форму плоских, сферических и </a:t>
            </a:r>
            <a:r>
              <a:rPr lang="ru-RU" dirty="0" err="1" smtClean="0"/>
              <a:t>асферических</a:t>
            </a:r>
            <a:r>
              <a:rPr lang="ru-RU" dirty="0" smtClean="0"/>
              <a:t> поверхностей. При этом в качестве эталонных элементов могут применяться дифракционные корректоры волнового фронта.</a:t>
            </a:r>
          </a:p>
          <a:p>
            <a:r>
              <a:rPr lang="ru-RU" dirty="0" smtClean="0"/>
              <a:t>Интерферометр содержит одночастотный лазер, поляроид, моторизованный дифракционный аттенюатор, систему зеркал, </a:t>
            </a:r>
            <a:r>
              <a:rPr lang="ru-RU" dirty="0" err="1" smtClean="0"/>
              <a:t>микрообъектив</a:t>
            </a:r>
            <a:r>
              <a:rPr lang="ru-RU" dirty="0" smtClean="0"/>
              <a:t> в виде </a:t>
            </a:r>
            <a:r>
              <a:rPr lang="ru-RU" dirty="0" err="1" smtClean="0"/>
              <a:t>асферической</a:t>
            </a:r>
            <a:r>
              <a:rPr lang="ru-RU" dirty="0" smtClean="0"/>
              <a:t> линзы, клиновый </a:t>
            </a:r>
            <a:r>
              <a:rPr lang="ru-RU" dirty="0" err="1" smtClean="0"/>
              <a:t>светоделитель</a:t>
            </a:r>
            <a:r>
              <a:rPr lang="ru-RU" dirty="0" smtClean="0"/>
              <a:t>, </a:t>
            </a:r>
            <a:r>
              <a:rPr lang="ru-RU" dirty="0" err="1" smtClean="0"/>
              <a:t>коллимирующий</a:t>
            </a:r>
            <a:r>
              <a:rPr lang="ru-RU" dirty="0" smtClean="0"/>
              <a:t> объектив со световым диаметром 102 мм, систему контроля юстировки с отдельной видеокамерой, приемный модуль с блоками фокусировки и переменного увеличениям. Внешняя сменная оптика (эталонные сферы, пластины, дифракционные эталоны и т.д.) крепятся </a:t>
            </a:r>
            <a:r>
              <a:rPr lang="ru-RU" dirty="0" err="1" smtClean="0"/>
              <a:t>байонетным</a:t>
            </a:r>
            <a:r>
              <a:rPr lang="ru-RU" dirty="0" smtClean="0"/>
              <a:t> разъемом к блоку фазового сдвига. Компоновка интерферометра и его внешний вид приведены на рис. 2. Регистрация </a:t>
            </a:r>
            <a:r>
              <a:rPr lang="ru-RU" dirty="0" err="1" smtClean="0"/>
              <a:t>интерферограмм</a:t>
            </a:r>
            <a:r>
              <a:rPr lang="ru-RU" dirty="0" smtClean="0"/>
              <a:t> осуществляться цифровой видеокамерой. Управление прибором и анализ </a:t>
            </a:r>
            <a:r>
              <a:rPr lang="ru-RU" dirty="0" err="1" smtClean="0"/>
              <a:t>интерферограмм</a:t>
            </a:r>
            <a:r>
              <a:rPr lang="ru-RU" dirty="0" smtClean="0"/>
              <a:t> методом переменного фазового сдвига в процессе измерения осуществляется от компьютера. Основные технические характеристики прибора приведены в таблице</a:t>
            </a:r>
          </a:p>
          <a:p>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Интерферометр-DAISI-566x400.jpg"/>
          <p:cNvPicPr>
            <a:picLocks noGrp="1" noChangeAspect="1"/>
          </p:cNvPicPr>
          <p:nvPr>
            <p:ph idx="1"/>
          </p:nvPr>
        </p:nvPicPr>
        <p:blipFill>
          <a:blip r:embed="rId2"/>
          <a:stretch>
            <a:fillRect/>
          </a:stretch>
        </p:blipFill>
        <p:spPr>
          <a:xfrm>
            <a:off x="1876425" y="2506663"/>
            <a:ext cx="5391150" cy="3810000"/>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Поляризационный </a:t>
            </a:r>
            <a:r>
              <a:rPr lang="ru-RU" dirty="0" smtClean="0"/>
              <a:t>метод</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62500" lnSpcReduction="20000"/>
          </a:bodyPr>
          <a:lstStyle/>
          <a:p>
            <a:r>
              <a:rPr lang="ru-RU" dirty="0" smtClean="0"/>
              <a:t>Область применения: оптико-механическая промышленность, станкостроение - контроль оптической полировки поверхностей деталей из прозрачных материалов, металлов, пластмасс с любым коэффициентом отражения. Сущность изобретения: прозрачное пробное стекло, наложенное на контролируемую поверхность, освещают источником рассеянного света. Падающий на пробное стекло свет поляризуют под углом 45</a:t>
            </a:r>
            <a:r>
              <a:rPr lang="ru-RU" baseline="30000" dirty="0" smtClean="0"/>
              <a:t>o</a:t>
            </a:r>
            <a:r>
              <a:rPr lang="ru-RU" dirty="0" smtClean="0"/>
              <a:t> к плоскости падения, а угол падения устанавливают в пределах 20-50</a:t>
            </a:r>
            <a:r>
              <a:rPr lang="ru-RU" baseline="30000" dirty="0" smtClean="0"/>
              <a:t>o</a:t>
            </a:r>
            <a:r>
              <a:rPr lang="ru-RU" dirty="0" smtClean="0"/>
              <a:t>. Интерференционные полосы между контролируемой и эталонной поверхностями наблюдают и оценивают через анализатор поляризации. 2 ил.</a:t>
            </a:r>
          </a:p>
          <a:p>
            <a:r>
              <a:rPr lang="ru-RU" dirty="0" smtClean="0"/>
              <a:t>Изобретение относится к области измерительной техники и может быть использовано в оптико-механической промышленности станкостроении для технологического контроля формы оптических поверхностей с любым коэффициентом отражения, например деталей из стекла или других прозрачных материалов, из стекла с зеркальными покрытиями, металлических зеркал, оптически полированных поверхностей металлических газовых и </a:t>
            </a:r>
            <a:r>
              <a:rPr lang="ru-RU" dirty="0" err="1" smtClean="0"/>
              <a:t>гидроуплотнений</a:t>
            </a:r>
            <a:r>
              <a:rPr lang="ru-RU" dirty="0" smtClean="0"/>
              <a:t> насосов, иллюминаторов.</a:t>
            </a:r>
          </a:p>
          <a:p>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Фазово-контрастный метод.</a:t>
            </a:r>
            <a:br>
              <a:rPr lang="ru-RU" dirty="0" smtClean="0"/>
            </a:br>
            <a:endParaRPr lang="ru-RU" dirty="0"/>
          </a:p>
        </p:txBody>
      </p:sp>
      <p:sp>
        <p:nvSpPr>
          <p:cNvPr id="3" name="Содержимое 2"/>
          <p:cNvSpPr>
            <a:spLocks noGrp="1"/>
          </p:cNvSpPr>
          <p:nvPr>
            <p:ph idx="1"/>
          </p:nvPr>
        </p:nvSpPr>
        <p:spPr/>
        <p:txBody>
          <a:bodyPr>
            <a:noAutofit/>
          </a:bodyPr>
          <a:lstStyle/>
          <a:p>
            <a:r>
              <a:rPr lang="ru-RU" sz="1600" b="1" dirty="0" smtClean="0"/>
              <a:t>Фазово-контрастная микроскопия</a:t>
            </a:r>
            <a:r>
              <a:rPr lang="ru-RU" sz="1600" dirty="0" smtClean="0"/>
              <a:t> — метод получения изображений в </a:t>
            </a:r>
            <a:r>
              <a:rPr lang="ru-RU" sz="1600" u="sng" dirty="0" smtClean="0">
                <a:hlinkClick r:id="rId2" tooltip="Оптический микроскоп"/>
              </a:rPr>
              <a:t>оптических микроскопах</a:t>
            </a:r>
            <a:r>
              <a:rPr lang="ru-RU" sz="1600" dirty="0" smtClean="0"/>
              <a:t>, при котором </a:t>
            </a:r>
            <a:r>
              <a:rPr lang="ru-RU" sz="1600" u="sng" dirty="0" smtClean="0">
                <a:hlinkClick r:id="rId3" tooltip="Фаза (колебания)"/>
              </a:rPr>
              <a:t>сдвиг </a:t>
            </a:r>
            <a:r>
              <a:rPr lang="ru-RU" sz="1600" u="sng" dirty="0" err="1" smtClean="0">
                <a:hlinkClick r:id="rId3" tooltip="Фаза (колебания)"/>
              </a:rPr>
              <a:t>фаз</a:t>
            </a:r>
            <a:r>
              <a:rPr lang="ru-RU" sz="1600" u="sng" dirty="0" err="1" smtClean="0">
                <a:hlinkClick r:id="rId4" tooltip="Электромагнитная волна"/>
              </a:rPr>
              <a:t>электромагнитной</a:t>
            </a:r>
            <a:r>
              <a:rPr lang="ru-RU" sz="1600" u="sng" dirty="0" smtClean="0">
                <a:hlinkClick r:id="rId4" tooltip="Электромагнитная волна"/>
              </a:rPr>
              <a:t> волны</a:t>
            </a:r>
            <a:r>
              <a:rPr lang="ru-RU" sz="1600" dirty="0" smtClean="0"/>
              <a:t> трансформируется в контраст интенсивности. </a:t>
            </a:r>
            <a:r>
              <a:rPr lang="ru-RU" sz="1600" dirty="0" err="1" smtClean="0"/>
              <a:t>Фазовоконтрастную</a:t>
            </a:r>
            <a:r>
              <a:rPr lang="ru-RU" sz="1600" dirty="0" smtClean="0"/>
              <a:t> микроскопию открыл </a:t>
            </a:r>
            <a:r>
              <a:rPr lang="ru-RU" sz="1600" u="sng" dirty="0" smtClean="0">
                <a:hlinkClick r:id="rId5" tooltip="Фриц Цернике"/>
              </a:rPr>
              <a:t>Фриц </a:t>
            </a:r>
            <a:r>
              <a:rPr lang="ru-RU" sz="1600" u="sng" dirty="0" err="1" smtClean="0">
                <a:hlinkClick r:id="rId5" tooltip="Фриц Цернике"/>
              </a:rPr>
              <a:t>Цернике</a:t>
            </a:r>
            <a:r>
              <a:rPr lang="ru-RU" sz="1600" dirty="0" smtClean="0"/>
              <a:t>, за что получил </a:t>
            </a:r>
            <a:r>
              <a:rPr lang="ru-RU" sz="1600" u="sng" dirty="0" smtClean="0">
                <a:hlinkClick r:id="rId6" tooltip="Нобелевская премия по физике"/>
              </a:rPr>
              <a:t>Нобелевскую премию</a:t>
            </a:r>
            <a:r>
              <a:rPr lang="ru-RU" sz="1600" dirty="0" smtClean="0"/>
              <a:t> за </a:t>
            </a:r>
            <a:r>
              <a:rPr lang="ru-RU" sz="1600" u="sng" dirty="0" smtClean="0">
                <a:hlinkClick r:id="rId7" tooltip="1953 год"/>
              </a:rPr>
              <a:t>1953 год</a:t>
            </a:r>
            <a:r>
              <a:rPr lang="ru-RU" sz="1600" dirty="0" smtClean="0"/>
              <a:t>.</a:t>
            </a:r>
          </a:p>
          <a:p>
            <a:r>
              <a:rPr lang="ru-RU" sz="1600" dirty="0" smtClean="0"/>
              <a:t>Фазово-контрастная микроскопия. Предназначена для изучения живых, не окрашенных объектов. Метод фазового контраста основан на том, что фазовая скорость света обратно пропорциональна показателю преломления. Фаза луча, проходящего через объект с более высоким показателем преломления, чем у окружающей среды, будет запаздывать по сравнению с фазой того луча, который проходит только через среду. Глаз не способен воспринимать фазовые изменения света. Поэтому прозрачные, неконтрастные объекты при обычном микроскопическом исследовании остаются невидимыми. В фазово-контрастном микроскопе специальный конденсор и особо устроенный объектив регулируют изменения фазы световых волн и превращают разность фаз в разность интенсивностей света, благодаря чему детали строения объекта становятся доступными для глаза. Система колец в конденсоре и объективе отделяет те лучи, которые диафрагмировали (отклонились) на объекте от тех, которые не диафрагмировали. После того как диафрагмировавшие лучи проходят через фазовую пластинку объектива, вносящую дополнительный сдвиг по фазе, они </a:t>
            </a:r>
            <a:r>
              <a:rPr lang="ru-RU" sz="1600" dirty="0" err="1" smtClean="0"/>
              <a:t>рекомбинируются</a:t>
            </a:r>
            <a:r>
              <a:rPr lang="ru-RU" sz="1600" dirty="0" smtClean="0"/>
              <a:t> с </a:t>
            </a:r>
            <a:r>
              <a:rPr lang="ru-RU" sz="1600" dirty="0" err="1" smtClean="0"/>
              <a:t>недифрагировавшими</a:t>
            </a:r>
            <a:r>
              <a:rPr lang="ru-RU" sz="1600" dirty="0" smtClean="0"/>
              <a:t> лучами. Именно таким образом удается резко повысить контраст клеток или внутриклеточных структур.</a:t>
            </a:r>
          </a:p>
          <a:p>
            <a:endParaRPr lang="ru-RU" sz="1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Рефрактометрический метод.</a:t>
            </a:r>
            <a:endParaRPr lang="ru-RU" dirty="0"/>
          </a:p>
        </p:txBody>
      </p:sp>
      <p:sp>
        <p:nvSpPr>
          <p:cNvPr id="3" name="Содержимое 2"/>
          <p:cNvSpPr>
            <a:spLocks noGrp="1"/>
          </p:cNvSpPr>
          <p:nvPr>
            <p:ph idx="1"/>
          </p:nvPr>
        </p:nvSpPr>
        <p:spPr/>
        <p:txBody>
          <a:bodyPr>
            <a:normAutofit fontScale="55000" lnSpcReduction="20000"/>
          </a:bodyPr>
          <a:lstStyle/>
          <a:p>
            <a:r>
              <a:rPr lang="ru-RU" b="1" dirty="0" smtClean="0"/>
              <a:t>Портативный ручной рефрактометр СОЖ предназначен для точного определения концентрации смазочной охлаждающей эмульсии в воде</a:t>
            </a:r>
            <a:r>
              <a:rPr lang="ru-RU" dirty="0" smtClean="0"/>
              <a:t>. Обычно, диапазон измерений не превышает 32%. Но наиболее часто используются небольшие концентрации эмульсий до 18%, поэтому рекомендуем выбирать прибор, исходя из диапазона измерений. </a:t>
            </a:r>
            <a:br>
              <a:rPr lang="ru-RU" dirty="0" smtClean="0"/>
            </a:br>
            <a:r>
              <a:rPr lang="ru-RU" dirty="0" smtClean="0"/>
              <a:t>     </a:t>
            </a:r>
            <a:r>
              <a:rPr lang="ru-RU" b="1" dirty="0" smtClean="0"/>
              <a:t>Использование ручного оптического рефрактометра - это самый простой способ измерения и контроля концентрации </a:t>
            </a:r>
            <a:r>
              <a:rPr lang="ru-RU" b="1" dirty="0" err="1" smtClean="0"/>
              <a:t>смазочно-охлажающей</a:t>
            </a:r>
            <a:r>
              <a:rPr lang="ru-RU" b="1" dirty="0" smtClean="0"/>
              <a:t> жидкости или другой эмульсии без применения сложного оборудования или </a:t>
            </a:r>
            <a:r>
              <a:rPr lang="ru-RU" b="1" dirty="0" smtClean="0"/>
              <a:t>реактивов. </a:t>
            </a:r>
          </a:p>
          <a:p>
            <a:r>
              <a:rPr lang="ru-RU" dirty="0" smtClean="0"/>
              <a:t>Рефрактометр </a:t>
            </a:r>
            <a:r>
              <a:rPr lang="ru-RU" dirty="0" smtClean="0"/>
              <a:t>является прибором, измеряющим показатель преломления света в жидкой среде при помощи явления внутреннего отражения. Рефрактометрический метод применяется для структурного и количественного анализа смеси жидкостей. </a:t>
            </a:r>
            <a:br>
              <a:rPr lang="ru-RU" dirty="0" smtClean="0"/>
            </a:br>
            <a:r>
              <a:rPr lang="ru-RU" dirty="0" smtClean="0"/>
              <a:t>    Луч света, проникая в жидкость, преломляется на ее поверхности. Величина коэффициента преломления (рефракции) зависит от оптических свойств базовой жидкости, а также концентрации растворенных в ней веществ, например, таких как концентрат </a:t>
            </a:r>
            <a:r>
              <a:rPr lang="ru-RU" dirty="0" err="1" smtClean="0"/>
              <a:t>эмульсола</a:t>
            </a:r>
            <a:r>
              <a:rPr lang="ru-RU" dirty="0" smtClean="0"/>
              <a:t> смазочно-охлаждающей жидкости. Коэффициент преломления определяется как соотношение угла вхождения луча света и угла преломления жидкости. </a:t>
            </a: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Содержимое 5" descr="300px-Refractometer.jpg"/>
          <p:cNvPicPr>
            <a:picLocks noGrp="1" noChangeAspect="1"/>
          </p:cNvPicPr>
          <p:nvPr>
            <p:ph idx="1"/>
          </p:nvPr>
        </p:nvPicPr>
        <p:blipFill>
          <a:blip r:embed="rId2"/>
          <a:stretch>
            <a:fillRect/>
          </a:stretch>
        </p:blipFill>
        <p:spPr>
          <a:xfrm>
            <a:off x="1066800" y="914400"/>
            <a:ext cx="7239000" cy="5276850"/>
          </a:xfr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53</TotalTime>
  <Words>800</Words>
  <PresentationFormat>Экран (4:3)</PresentationFormat>
  <Paragraphs>34</Paragraphs>
  <Slides>14</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Городская</vt:lpstr>
      <vt:lpstr>Оптические методы экодиагностики</vt:lpstr>
      <vt:lpstr>Оптическая диагностика</vt:lpstr>
      <vt:lpstr>Визуально-оптический метод</vt:lpstr>
      <vt:lpstr>Интерферометрический метод</vt:lpstr>
      <vt:lpstr>Слайд 5</vt:lpstr>
      <vt:lpstr>Поляризационный метод </vt:lpstr>
      <vt:lpstr>Фазово-контрастный метод. </vt:lpstr>
      <vt:lpstr>Рефрактометрический метод.</vt:lpstr>
      <vt:lpstr>Слайд 9</vt:lpstr>
      <vt:lpstr>Денситометрический метод</vt:lpstr>
      <vt:lpstr>Слайд 11</vt:lpstr>
      <vt:lpstr>Колориметрический метод </vt:lpstr>
      <vt:lpstr>Фотометрический метод.</vt:lpstr>
      <vt:lpstr>Голографический метод</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Оптические методы экодиагностики</dc:title>
  <dc:creator>1</dc:creator>
  <cp:lastModifiedBy>1</cp:lastModifiedBy>
  <cp:revision>7</cp:revision>
  <dcterms:created xsi:type="dcterms:W3CDTF">2014-05-06T08:37:55Z</dcterms:created>
  <dcterms:modified xsi:type="dcterms:W3CDTF">2014-05-06T15:46:45Z</dcterms:modified>
</cp:coreProperties>
</file>