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9" r:id="rId3"/>
    <p:sldId id="312" r:id="rId4"/>
    <p:sldId id="313" r:id="rId5"/>
    <p:sldId id="314" r:id="rId6"/>
    <p:sldId id="315" r:id="rId7"/>
    <p:sldId id="32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FB4EB-23B0-4E13-98B4-5C64668FD03B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7A39C-3088-417F-8F1B-3D71CBB79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904F4-C957-4F4F-AC83-8C3F5ABDA55B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D22C5-F6F9-4835-A9EA-D5368B197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ECC63-ABF9-45AE-A47F-F4877E2F2F12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B63F4-F90B-429F-B42D-97126513A7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80727"/>
          </a:xfr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Начертательная геометрия и </a:t>
            </a:r>
            <a:br>
              <a:rPr lang="ru-RU" sz="3600" b="1" dirty="0" smtClean="0"/>
            </a:br>
            <a:r>
              <a:rPr lang="ru-RU" sz="3600" b="1" dirty="0" smtClean="0"/>
              <a:t>инженерная графика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r>
              <a:rPr lang="ru-RU" dirty="0">
                <a:solidFill>
                  <a:srgbClr val="FF0000"/>
                </a:solidFill>
              </a:rPr>
              <a:t>Лекция </a:t>
            </a:r>
            <a:r>
              <a:rPr lang="ru-RU" dirty="0" smtClean="0">
                <a:solidFill>
                  <a:srgbClr val="FF0000"/>
                </a:solidFill>
              </a:rPr>
              <a:t>2.2 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i="1" u="sng" dirty="0">
                <a:solidFill>
                  <a:schemeClr val="tx1"/>
                </a:solidFill>
              </a:rPr>
              <a:t>Геометрические построения на плоскости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Единая </a:t>
            </a:r>
            <a:r>
              <a:rPr lang="ru-RU" b="1" dirty="0">
                <a:solidFill>
                  <a:schemeClr val="tx1"/>
                </a:solidFill>
              </a:rPr>
              <a:t>система конструкторской документации ЕСКД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Общие правила оформления чертежей</a:t>
            </a:r>
          </a:p>
          <a:p>
            <a:endParaRPr lang="ru-RU" dirty="0" smtClean="0"/>
          </a:p>
          <a:p>
            <a:endParaRPr lang="ru-RU" sz="44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83" b="-5142"/>
          <a:stretch>
            <a:fillRect/>
          </a:stretch>
        </p:blipFill>
        <p:spPr>
          <a:xfrm>
            <a:off x="7956376" y="0"/>
            <a:ext cx="1187624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6"/>
          </a:xfr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Начертательная геометрия и </a:t>
            </a:r>
            <a:br>
              <a:rPr lang="ru-RU" b="1" dirty="0" smtClean="0"/>
            </a:br>
            <a:r>
              <a:rPr lang="ru-RU" b="1" dirty="0" smtClean="0"/>
              <a:t>инженерная графика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ГОСТ 2. 304-81   –  ШРИФТЫ ЧЕРТЕЖНЫЕ</a:t>
            </a: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</a:rPr>
              <a:t>Стандартом установлены 2 типа шрифтов: тип </a:t>
            </a:r>
            <a:r>
              <a:rPr lang="ru-RU" sz="2800" b="1" dirty="0" smtClean="0">
                <a:solidFill>
                  <a:srgbClr val="FF0000"/>
                </a:solidFill>
                <a:latin typeface="GOST type A" pitchFamily="34" charset="0"/>
              </a:rPr>
              <a:t>А</a:t>
            </a:r>
            <a:r>
              <a:rPr lang="ru-RU" sz="2800" dirty="0" smtClean="0">
                <a:solidFill>
                  <a:schemeClr val="tx1"/>
                </a:solidFill>
              </a:rPr>
              <a:t> и тип </a:t>
            </a:r>
            <a:r>
              <a:rPr lang="ru-RU" sz="2800" b="1" dirty="0" smtClean="0">
                <a:solidFill>
                  <a:srgbClr val="FF0000"/>
                </a:solidFill>
                <a:latin typeface="GOST type B" pitchFamily="34" charset="0"/>
              </a:rPr>
              <a:t>Б</a:t>
            </a:r>
            <a:r>
              <a:rPr lang="ru-RU" sz="2800" dirty="0" smtClean="0">
                <a:solidFill>
                  <a:schemeClr val="tx1"/>
                </a:solidFill>
              </a:rPr>
              <a:t>, каждый из которых можно выполнить или без наклона, или с наклоном 75 градусов к основанию строки. </a:t>
            </a: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</a:rPr>
              <a:t>Основным параметром шрифта является его размер </a:t>
            </a:r>
            <a:r>
              <a:rPr lang="ru-RU" sz="2800" b="1" i="1" dirty="0" smtClean="0">
                <a:solidFill>
                  <a:srgbClr val="FF0000"/>
                </a:solidFill>
                <a:latin typeface="GOST type B" pitchFamily="34" charset="0"/>
              </a:rPr>
              <a:t>h</a:t>
            </a:r>
            <a:r>
              <a:rPr lang="ru-RU" sz="2800" dirty="0" smtClean="0">
                <a:solidFill>
                  <a:schemeClr val="tx1"/>
                </a:solidFill>
              </a:rPr>
              <a:t> - высота прописных букв в миллиметрах, измеренная по перпендикуляру к основанию строки. </a:t>
            </a: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</a:rPr>
              <a:t>Стандартом установлены следующие размеры шрифта: </a:t>
            </a:r>
            <a:r>
              <a:rPr lang="ru-RU" sz="2800" b="1" dirty="0" smtClean="0">
                <a:solidFill>
                  <a:srgbClr val="FF0000"/>
                </a:solidFill>
              </a:rPr>
              <a:t>1,8</a:t>
            </a:r>
            <a:r>
              <a:rPr lang="ru-RU" sz="2800" dirty="0" smtClean="0">
                <a:solidFill>
                  <a:schemeClr val="tx1"/>
                </a:solidFill>
              </a:rPr>
              <a:t>; </a:t>
            </a:r>
            <a:r>
              <a:rPr lang="ru-RU" sz="2800" b="1" i="1" dirty="0" smtClean="0">
                <a:solidFill>
                  <a:srgbClr val="FF0000"/>
                </a:solidFill>
              </a:rPr>
              <a:t>2,5</a:t>
            </a:r>
            <a:r>
              <a:rPr lang="ru-RU" sz="2800" dirty="0" smtClean="0">
                <a:solidFill>
                  <a:schemeClr val="tx1"/>
                </a:solidFill>
              </a:rPr>
              <a:t>; </a:t>
            </a:r>
            <a:r>
              <a:rPr lang="ru-RU" sz="2800" b="1" i="1" dirty="0" smtClean="0">
                <a:solidFill>
                  <a:srgbClr val="FF0000"/>
                </a:solidFill>
              </a:rPr>
              <a:t>3,5</a:t>
            </a:r>
            <a:r>
              <a:rPr lang="ru-RU" sz="2800" dirty="0" smtClean="0">
                <a:solidFill>
                  <a:schemeClr val="tx1"/>
                </a:solidFill>
              </a:rPr>
              <a:t>; </a:t>
            </a:r>
            <a:r>
              <a:rPr lang="ru-RU" sz="2800" b="1" i="1" dirty="0" smtClean="0">
                <a:solidFill>
                  <a:srgbClr val="FF0000"/>
                </a:solidFill>
              </a:rPr>
              <a:t>5</a:t>
            </a:r>
            <a:r>
              <a:rPr lang="ru-RU" sz="2800" dirty="0" smtClean="0">
                <a:solidFill>
                  <a:schemeClr val="tx1"/>
                </a:solidFill>
              </a:rPr>
              <a:t>; </a:t>
            </a:r>
            <a:r>
              <a:rPr lang="ru-RU" sz="2800" b="1" i="1" dirty="0" smtClean="0">
                <a:solidFill>
                  <a:srgbClr val="FF0000"/>
                </a:solidFill>
              </a:rPr>
              <a:t>7</a:t>
            </a:r>
            <a:r>
              <a:rPr lang="ru-RU" sz="2800" dirty="0" smtClean="0">
                <a:solidFill>
                  <a:schemeClr val="tx1"/>
                </a:solidFill>
              </a:rPr>
              <a:t>; </a:t>
            </a:r>
            <a:r>
              <a:rPr lang="ru-RU" sz="2800" b="1" i="1" dirty="0" smtClean="0">
                <a:solidFill>
                  <a:srgbClr val="FF0000"/>
                </a:solidFill>
              </a:rPr>
              <a:t>10</a:t>
            </a:r>
            <a:r>
              <a:rPr lang="ru-RU" sz="2800" dirty="0" smtClean="0">
                <a:solidFill>
                  <a:schemeClr val="tx1"/>
                </a:solidFill>
              </a:rPr>
              <a:t>; </a:t>
            </a:r>
            <a:r>
              <a:rPr lang="ru-RU" sz="2800" b="1" dirty="0" smtClean="0">
                <a:solidFill>
                  <a:srgbClr val="FF0000"/>
                </a:solidFill>
              </a:rPr>
              <a:t>14</a:t>
            </a:r>
            <a:r>
              <a:rPr lang="ru-RU" sz="2800" b="1" i="1" dirty="0" smtClean="0">
                <a:solidFill>
                  <a:schemeClr val="tx1"/>
                </a:solidFill>
              </a:rPr>
              <a:t> ; </a:t>
            </a:r>
            <a:r>
              <a:rPr lang="ru-RU" sz="2800" b="1" i="1" dirty="0" smtClean="0">
                <a:solidFill>
                  <a:srgbClr val="FF0000"/>
                </a:solidFill>
              </a:rPr>
              <a:t>20</a:t>
            </a:r>
            <a:r>
              <a:rPr lang="ru-RU" sz="2800" b="1" i="1" dirty="0" smtClean="0">
                <a:solidFill>
                  <a:schemeClr val="tx1"/>
                </a:solidFill>
              </a:rPr>
              <a:t>; </a:t>
            </a:r>
            <a:r>
              <a:rPr lang="ru-RU" sz="2800" b="1" i="1" dirty="0" smtClean="0">
                <a:solidFill>
                  <a:srgbClr val="FF0000"/>
                </a:solidFill>
              </a:rPr>
              <a:t>28</a:t>
            </a:r>
            <a:r>
              <a:rPr lang="ru-RU" sz="2800" dirty="0" smtClean="0">
                <a:solidFill>
                  <a:schemeClr val="tx1"/>
                </a:solidFill>
              </a:rPr>
              <a:t>; </a:t>
            </a:r>
            <a:r>
              <a:rPr lang="ru-RU" sz="2800" b="1" i="1" dirty="0" smtClean="0">
                <a:solidFill>
                  <a:srgbClr val="FF0000"/>
                </a:solidFill>
              </a:rPr>
              <a:t>40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</a:rPr>
              <a:t>Высота строчных букв на один размер меньше строчных, например, размер шрифта </a:t>
            </a:r>
            <a:r>
              <a:rPr lang="en-US" sz="2800" dirty="0" smtClean="0">
                <a:solidFill>
                  <a:schemeClr val="tx1"/>
                </a:solidFill>
              </a:rPr>
              <a:t>h</a:t>
            </a:r>
            <a:r>
              <a:rPr lang="ru-RU" sz="2800" dirty="0" smtClean="0">
                <a:solidFill>
                  <a:schemeClr val="tx1"/>
                </a:solidFill>
              </a:rPr>
              <a:t>=7 мм, высота прописных букв – </a:t>
            </a:r>
            <a:r>
              <a:rPr lang="ru-RU" sz="2800" dirty="0" smtClean="0">
                <a:solidFill>
                  <a:srgbClr val="FF0000"/>
                </a:solidFill>
              </a:rPr>
              <a:t>7 мм</a:t>
            </a:r>
            <a:r>
              <a:rPr lang="ru-RU" sz="2800" dirty="0" smtClean="0">
                <a:solidFill>
                  <a:schemeClr val="tx1"/>
                </a:solidFill>
              </a:rPr>
              <a:t>, а прописных </a:t>
            </a:r>
            <a:r>
              <a:rPr lang="ru-RU" sz="2800" dirty="0" smtClean="0">
                <a:solidFill>
                  <a:srgbClr val="FF0000"/>
                </a:solidFill>
              </a:rPr>
              <a:t>5 мм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</a:rPr>
              <a:t>Толщина линий </a:t>
            </a:r>
            <a:r>
              <a:rPr lang="en-US" sz="2800" b="1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>
                <a:solidFill>
                  <a:schemeClr val="tx1"/>
                </a:solidFill>
              </a:rPr>
              <a:t>=</a:t>
            </a:r>
            <a:r>
              <a:rPr lang="ru-RU" sz="2800" dirty="0" smtClean="0">
                <a:solidFill>
                  <a:schemeClr val="tx1"/>
                </a:solidFill>
              </a:rPr>
              <a:t>(1/</a:t>
            </a:r>
            <a:r>
              <a:rPr lang="en-US" sz="2800" dirty="0" smtClean="0">
                <a:solidFill>
                  <a:schemeClr val="tx1"/>
                </a:solidFill>
              </a:rPr>
              <a:t>1</a:t>
            </a:r>
            <a:r>
              <a:rPr lang="ru-RU" sz="2800" dirty="0" smtClean="0">
                <a:solidFill>
                  <a:schemeClr val="tx1"/>
                </a:solidFill>
              </a:rPr>
              <a:t>4</a:t>
            </a:r>
            <a:r>
              <a:rPr lang="en-US" sz="2800" dirty="0" smtClean="0">
                <a:solidFill>
                  <a:schemeClr val="tx1"/>
                </a:solidFill>
              </a:rPr>
              <a:t>)h </a:t>
            </a:r>
            <a:r>
              <a:rPr lang="ru-RU" sz="2800" dirty="0" smtClean="0">
                <a:solidFill>
                  <a:schemeClr val="tx1"/>
                </a:solidFill>
              </a:rPr>
              <a:t> или  </a:t>
            </a:r>
            <a:r>
              <a:rPr lang="en-US" sz="2800" b="1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>
                <a:solidFill>
                  <a:schemeClr val="tx1"/>
                </a:solidFill>
              </a:rPr>
              <a:t>=</a:t>
            </a:r>
            <a:r>
              <a:rPr lang="ru-RU" sz="2800" dirty="0" smtClean="0">
                <a:solidFill>
                  <a:schemeClr val="tx1"/>
                </a:solidFill>
              </a:rPr>
              <a:t>(1/</a:t>
            </a:r>
            <a:r>
              <a:rPr lang="en-US" sz="2800" dirty="0" smtClean="0">
                <a:solidFill>
                  <a:schemeClr val="tx1"/>
                </a:solidFill>
              </a:rPr>
              <a:t>10)h </a:t>
            </a:r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b="1" dirty="0" smtClean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83" b="-5142"/>
          <a:stretch>
            <a:fillRect/>
          </a:stretch>
        </p:blipFill>
        <p:spPr>
          <a:xfrm>
            <a:off x="7956376" y="0"/>
            <a:ext cx="1187624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6"/>
          </a:xfr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Начертательная геометрия и </a:t>
            </a:r>
            <a:br>
              <a:rPr lang="ru-RU" b="1" dirty="0" smtClean="0"/>
            </a:br>
            <a:r>
              <a:rPr lang="ru-RU" b="1" dirty="0" smtClean="0"/>
              <a:t>инженерная графика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ГОСТ 2. 304-81   –  ШРИФТЫ ЧЕРТЕЖНЫЕ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Шрифт типа А наклонный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 l="24061" t="37109" r="21948" b="9179"/>
          <a:stretch>
            <a:fillRect/>
          </a:stretch>
        </p:blipFill>
        <p:spPr bwMode="auto">
          <a:xfrm>
            <a:off x="714348" y="2143032"/>
            <a:ext cx="7886756" cy="4714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83" b="-5142"/>
          <a:stretch>
            <a:fillRect/>
          </a:stretch>
        </p:blipFill>
        <p:spPr>
          <a:xfrm>
            <a:off x="7956376" y="0"/>
            <a:ext cx="1187624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6"/>
          </a:xfr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Начертательная геометрия и </a:t>
            </a:r>
            <a:br>
              <a:rPr lang="ru-RU" b="1" dirty="0" smtClean="0"/>
            </a:br>
            <a:r>
              <a:rPr lang="ru-RU" b="1" dirty="0" smtClean="0"/>
              <a:t>инженерная графика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ГОСТ 2. 304-81   –  ШРИФТЫ ЧЕРТЕЖНЫЕ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Шрифт - типа А прямой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125980"/>
            <a:ext cx="7378065" cy="4732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83" b="-5142"/>
          <a:stretch>
            <a:fillRect/>
          </a:stretch>
        </p:blipFill>
        <p:spPr>
          <a:xfrm>
            <a:off x="7956376" y="0"/>
            <a:ext cx="1187624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6"/>
          </a:xfr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Начертательная геометрия и </a:t>
            </a:r>
            <a:br>
              <a:rPr lang="ru-RU" b="1" dirty="0" smtClean="0"/>
            </a:br>
            <a:r>
              <a:rPr lang="ru-RU" b="1" dirty="0" smtClean="0"/>
              <a:t>инженерная графика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ГОСТ 2. 304-81   –  ШРИФТЫ ЧЕРТЕЖНЫЕ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Шрифт - типа Б наклонный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028825"/>
            <a:ext cx="4343400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83" b="-5142"/>
          <a:stretch>
            <a:fillRect/>
          </a:stretch>
        </p:blipFill>
        <p:spPr>
          <a:xfrm>
            <a:off x="7956376" y="0"/>
            <a:ext cx="1187624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6"/>
          </a:xfr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Начертательная геометрия и </a:t>
            </a:r>
            <a:br>
              <a:rPr lang="ru-RU" b="1" dirty="0" smtClean="0"/>
            </a:br>
            <a:r>
              <a:rPr lang="ru-RU" b="1" dirty="0" smtClean="0"/>
              <a:t>инженерная графика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ГОСТ 2. 304-81   –  ШРИФТЫ ЧЕРТЕЖНЫЕ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Шрифт - типа Б прямой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078831"/>
            <a:ext cx="4229100" cy="477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83" b="-5142"/>
          <a:stretch>
            <a:fillRect/>
          </a:stretch>
        </p:blipFill>
        <p:spPr>
          <a:xfrm>
            <a:off x="7956376" y="0"/>
            <a:ext cx="1187624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6"/>
          </a:xfr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Начертательная геометрия и </a:t>
            </a:r>
            <a:br>
              <a:rPr lang="ru-RU" b="1" dirty="0" smtClean="0"/>
            </a:br>
            <a:r>
              <a:rPr lang="ru-RU" b="1" dirty="0" smtClean="0"/>
              <a:t>инженерная графика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ГОСТ 2. 304-81   –  ШРИФТЫ ЧЕРТЕЖНЫЕ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Вопросы для самопроверки.</a:t>
            </a:r>
            <a:endParaRPr lang="ru-RU" sz="2800" dirty="0" smtClean="0">
              <a:solidFill>
                <a:srgbClr val="FF0000"/>
              </a:solidFill>
            </a:endParaRPr>
          </a:p>
          <a:p>
            <a:pPr lvl="0" indent="355600" algn="just" fontAlgn="base" hangingPunct="0"/>
            <a:r>
              <a:rPr lang="ru-RU" sz="2800" dirty="0" smtClean="0">
                <a:solidFill>
                  <a:srgbClr val="FF0000"/>
                </a:solidFill>
              </a:rPr>
              <a:t>1. Чем определяется размер шрифта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ru-RU" sz="2800" dirty="0" smtClean="0">
              <a:solidFill>
                <a:srgbClr val="FF0000"/>
              </a:solidFill>
            </a:endParaRPr>
          </a:p>
          <a:p>
            <a:pPr lvl="0" indent="355600" algn="just" fontAlgn="base" hangingPunct="0"/>
            <a:r>
              <a:rPr lang="ru-RU" sz="2800" dirty="0" smtClean="0">
                <a:solidFill>
                  <a:srgbClr val="FF0000"/>
                </a:solidFill>
              </a:rPr>
              <a:t>2. Как определяется высота строчных букв?</a:t>
            </a:r>
          </a:p>
          <a:p>
            <a:pPr lvl="0" indent="355600" algn="just" fontAlgn="base" hangingPunct="0"/>
            <a:r>
              <a:rPr lang="ru-RU" sz="2800" dirty="0" smtClean="0">
                <a:solidFill>
                  <a:srgbClr val="FF0000"/>
                </a:solidFill>
              </a:rPr>
              <a:t>3. В зависимости от чего определяется толщина линий шрифта </a:t>
            </a:r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ru-RU" sz="2800" dirty="0" smtClean="0">
                <a:solidFill>
                  <a:srgbClr val="FF0000"/>
                </a:solidFill>
              </a:rPr>
              <a:t>?</a:t>
            </a:r>
          </a:p>
          <a:p>
            <a:pPr lvl="0" indent="355600" algn="just" fontAlgn="base" hangingPunct="0"/>
            <a:r>
              <a:rPr lang="ru-RU" sz="2800" dirty="0" smtClean="0">
                <a:solidFill>
                  <a:srgbClr val="FF0000"/>
                </a:solidFill>
              </a:rPr>
              <a:t>4. Какие размеры шрифтов установлены ГОСТом?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83" b="-5142"/>
          <a:stretch>
            <a:fillRect/>
          </a:stretch>
        </p:blipFill>
        <p:spPr>
          <a:xfrm>
            <a:off x="7956376" y="0"/>
            <a:ext cx="1187624" cy="8367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257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Начертательная геометрия и  инженерная графика</vt:lpstr>
      <vt:lpstr>Начертательная геометрия и  инженерная графика</vt:lpstr>
      <vt:lpstr>Начертательная геометрия и  инженерная графика</vt:lpstr>
      <vt:lpstr>Начертательная геометрия и  инженерная графика</vt:lpstr>
      <vt:lpstr>Начертательная геометрия и  инженерная графика</vt:lpstr>
      <vt:lpstr>Начертательная геометрия и  инженерная графика</vt:lpstr>
      <vt:lpstr>Начертательная геометрия и  инженерная графика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Инженерная графика Лекция 3</dc:title>
  <dc:creator>Виктор</dc:creator>
  <cp:lastModifiedBy>hamitova.dv</cp:lastModifiedBy>
  <cp:revision>107</cp:revision>
  <dcterms:created xsi:type="dcterms:W3CDTF">2009-02-17T21:43:27Z</dcterms:created>
  <dcterms:modified xsi:type="dcterms:W3CDTF">2023-06-21T12:34:40Z</dcterms:modified>
</cp:coreProperties>
</file>