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553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023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399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3339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8450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18391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7294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5193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67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012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12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216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751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343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23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484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852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BB1583-CDC8-42FE-ADF7-696B82F62430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E6E1C4-D546-45A3-90A0-C4BCC3837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0205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3737" y="1133474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ru-RU" dirty="0"/>
              <a:t>Документация по обращению с отходами</a:t>
            </a: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25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7" y="510117"/>
            <a:ext cx="11355388" cy="84243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Объекты размещения отходов 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461" y="1552575"/>
            <a:ext cx="11269663" cy="498157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ст</a:t>
            </a:r>
            <a:r>
              <a:rPr lang="ru-RU" b="1" dirty="0"/>
              <a:t>. 11 Федерального закона от 24.06.1998 № 89-ФЗ «Об отходах производства и потребления»</a:t>
            </a:r>
          </a:p>
          <a:p>
            <a:r>
              <a:rPr lang="ru-RU" b="1" dirty="0"/>
              <a:t>ст. 12 Федерального закона от 24.06.1998 № 89-ФЗ «Об отходах производства и потребления»</a:t>
            </a:r>
          </a:p>
          <a:p>
            <a:r>
              <a:rPr lang="ru-RU" b="1" dirty="0"/>
              <a:t>Приказ Минприроды России от 30.09.2011 №792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Определение места строительства 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объектов размещения отходов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осуществляется на основе специальных (геологических, гидрологических и иных) исследований в порядке, установленном законодательством Российской Федерации.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Создание объектов размещения отходов осуществляется на основании разрешений, выданных федеральными органами исполнительной власти в области обращения с отходами в соответствии со своей компетенцией.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Объекты 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размещения отходов вносятся в государственный реестр объектов размещения отходов, являющийся частью государственного кадастра отходов.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Государственный реестр объектов размещения отходов формируется на основе информации об объектах размещения отходов, полученной в результате их инвентаризации, проведенной в соответствии с Правилами инвентаризации объектов размещения отходов, утвержденными Приказом Минприроды России от 25.02.2010 № 49.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51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239182"/>
            <a:ext cx="11487150" cy="1507067"/>
          </a:xfrm>
        </p:spPr>
        <p:txBody>
          <a:bodyPr>
            <a:normAutofit/>
          </a:bodyPr>
          <a:lstStyle/>
          <a:p>
            <a:r>
              <a:rPr lang="ru-RU" b="1"/>
              <a:t>Требования к транспортированию отходов</a:t>
            </a:r>
            <a:br>
              <a:rPr lang="ru-RU" b="1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" y="1466851"/>
            <a:ext cx="10793413" cy="490114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ст. 16 Федерального закона от 24.06.1998 № 89-ФЗ «Об отходах производства и потребления»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Транспортирование отходов I-IV класса опасности должно осуществляться при следующих условиях: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наличие паспорта отходов;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наличие специально оборудованных и снабженных специальными знаками транспортных средств;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соблюдение требований безопасности к транспортированию отходов на транспортных средствах;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наличие документации для транспортирования и передачи отходов с указанием количества транспортируемых отходов, цели и места назначения их транспортирования.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Порядок транспортирования отходов I-IV класса опасности на транспортных средствах, требования к погрузочно-разгрузочным работам, упаковке, маркировке отходов I-IV класса опасности и требования к обеспечению экологической и пожарной безопасности определяются требованиями, правилами и нормативами, разработанными и утвержденными федеральными органами исполнительной власти в области обращения с отходами в соответствии со своей компетенцией.</a:t>
            </a:r>
          </a:p>
        </p:txBody>
      </p:sp>
    </p:spTree>
    <p:extLst>
      <p:ext uri="{BB962C8B-B14F-4D97-AF65-F5344CB8AC3E}">
        <p14:creationId xmlns:p14="http://schemas.microsoft.com/office/powerpoint/2010/main" xmlns="" val="25782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6" y="674158"/>
            <a:ext cx="11534774" cy="15070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Документация по обращению с отходами производства и потребления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775" y="1609725"/>
            <a:ext cx="10134599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 smtClean="0"/>
          </a:p>
          <a:p>
            <a:endParaRPr lang="ru-RU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ru-RU" b="1" dirty="0"/>
              <a:t>ст. 15 Федерального закона от 24.06.1998 N 89-ФЗ «Об отходах производства и потребления» (ред. от 07.04.2020)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Лица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, которые допущены к обращению с отходами I-IV класса опасности должны иметь соответствующие свидетельства (сертификаты) на право проведения таких работ.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Для работы с отходами V класса опасности специальной подготовки не требуется.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Приказом Минприроды Российской Федерации от 18.12.2002 № 868 утверждена Примерная программа профессиональной подготовки лиц на право работы с опасными отходами.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47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61" y="582082"/>
            <a:ext cx="10107613" cy="15070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Нормативы образования отходов и лимиты на их </a:t>
            </a:r>
            <a:r>
              <a:rPr lang="ru-RU" b="1" dirty="0" smtClean="0"/>
              <a:t>размещение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137" y="2089149"/>
            <a:ext cx="10107612" cy="420264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ст. 11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/>
              <a:t>ст. 18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/>
              <a:t>Приказ Минприроды Российской Федерации от 25.02.2010 № 50 «О Порядке разработки и утверждения нормативов образования отходов и лимитов на их размещение»</a:t>
            </a:r>
          </a:p>
          <a:p>
            <a:r>
              <a:rPr lang="ru-RU" b="1" dirty="0"/>
              <a:t>Приказ Минприроды Российской Федерации от 16.02.2010 № 30 «Об утверждении Порядка представления и контроля отчетности об образовании, использовании и размещении отходов (за исключением статистической отчетности)»</a:t>
            </a:r>
          </a:p>
          <a:p>
            <a:r>
              <a:rPr lang="ru-RU" b="1" dirty="0"/>
              <a:t>Приказ Минприроды России от 05.08.2014 N 349 «Об утверждении Методических указаний по </a:t>
            </a:r>
            <a:r>
              <a:rPr lang="ru-RU" b="1" dirty="0" smtClean="0"/>
              <a:t>разработке </a:t>
            </a:r>
            <a:r>
              <a:rPr lang="ru-RU" b="1" dirty="0"/>
              <a:t>проектов нормативов образования отходов и лимитов на их размещение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Приказ </a:t>
            </a:r>
            <a:r>
              <a:rPr lang="ru-RU" b="1" dirty="0"/>
              <a:t>Минприроды Российской Федерации от 25.02.2010 № 49 «Об утверждении Правил инвентаризации объектов размещения отходов</a:t>
            </a:r>
            <a:r>
              <a:rPr lang="ru-RU" b="1" dirty="0" smtClean="0"/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456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60" y="582082"/>
            <a:ext cx="11641139" cy="1507067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Отчетность об образовании, использовании, обезвреживании, о размещении отходов (для хозяйствующих субъектов, отнесенных к субъектам малого и среднего предпринимательства)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060" y="2486026"/>
            <a:ext cx="10926765" cy="490114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ст</a:t>
            </a:r>
            <a:r>
              <a:rPr lang="ru-RU" b="1" dirty="0"/>
              <a:t>. 18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 smtClean="0"/>
              <a:t>Приказ </a:t>
            </a:r>
            <a:r>
              <a:rPr lang="ru-RU" b="1" dirty="0"/>
              <a:t>Минприроды Российской Федерации от 16.02.2010 № 30 «Об утверждении Порядка представления и контроля отчетности об образовании, использовании и размещении отходов (за исключением статистической отчетности</a:t>
            </a:r>
            <a:r>
              <a:rPr lang="ru-RU" b="1" dirty="0" smtClean="0"/>
              <a:t>)»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Субъекты малого и среднего предпринимательства, в результате хозяйственной и иной деятельности которых образуются отходы, представляют в территориальные органы </a:t>
            </a:r>
            <a:r>
              <a:rPr lang="ru-RU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Росприроднадзора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по месту осуществления своей хозяйственной и иной деятельности, в результате которой образуются отходы отчетность об образовании, использовании, обезвреживании, о размещении отходов в уведомительном порядке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Баланс масс образовавшихся, использованных, обезвреженных, переданных другим юридическим лицам и индивидуальным предпринимателям, полученных от других юридических лиц и индивидуальных предпринимателей или физических лиц, размещенных отходов в соответствии с отчетностью об образовании, использовании, обезвреживании и размещении отходов (за исключением статистической отчетности), являются нормативами образования отходов и лимитами на размещение отходов предприятия.</a:t>
            </a:r>
            <a:b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ru-RU" b="1" dirty="0" smtClean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40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" y="696382"/>
            <a:ext cx="12039600" cy="1507067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Учет образовавшихся, использованных, обезвреженных, переданных другим лицам или полученных от других лиц, а также размещенных отходов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50" y="1851023"/>
            <a:ext cx="11887200" cy="524510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ст. 19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/>
              <a:t>Приказ Минприроды России от 01.09.2011 № 721 «Об утверждении Порядка учета в области обращения с отходами</a:t>
            </a:r>
            <a:r>
              <a:rPr lang="ru-RU" b="1" dirty="0" smtClean="0"/>
              <a:t>»</a:t>
            </a:r>
          </a:p>
          <a:p>
            <a:endParaRPr lang="ru-RU" b="1" dirty="0" smtClean="0"/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Учет 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в области обращения с отходами ведется отдельно по каждому территориально обособленному подразделению либо филиалу (при их наличии) и по юридическому лицу (индивидуальному предпринимателю) в целом на основании фактических измерений количества использованных, обезвреженных, переданных другим лицам или полученных от других лиц, размещенных отходов. Данные учета обобщаются по итогам очередного квартала (по состоянию на 1 апреля, 1 июля и 1 октября текущего года), а также очередного календарного года (по состоянию на 1 января года, следующего за учетным) в срок не позднее 10 числа месяца, следующего за указанным периодом.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У юридических лиц и индивидуальных предпринимателей, осуществляющих деятельность в области обращения с отходами, обязаны быть в наличии: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документы, подтверждающие передачу отходов сторонним организациям в течение учетного периода;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документы, подтверждающие сбор (прием) отходов в течение учетного периода, с приложением паспортов на отходы I-IV класса опасности (материалов отнесения отходов к конкретному классу опасности);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документы, подтверждающие факты использования, обезвреживания и размещения отходов хозяйствующим субъектом на самостоятельно эксплуатируемых объектах за отчетный период;</a:t>
            </a:r>
          </a:p>
          <a:p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акты приема отходов, накладные (приходные, расходные, товарно- транспортные и др.), счета-фактуры, при использовании отходов самим хозяйствующим субъектом – данные бухгалтерского учета.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46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909" y="162983"/>
            <a:ext cx="11126791" cy="1151468"/>
          </a:xfrm>
        </p:spPr>
        <p:txBody>
          <a:bodyPr>
            <a:normAutofit/>
          </a:bodyPr>
          <a:lstStyle/>
          <a:p>
            <a:r>
              <a:rPr lang="ru-RU" sz="2800" b="1" dirty="0"/>
              <a:t>Лицензия на деятельность по обезвреживанию и размещению отходов I-IV класса опасности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426" y="1171575"/>
            <a:ext cx="7639049" cy="568642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ст</a:t>
            </a:r>
            <a:r>
              <a:rPr lang="ru-RU" b="1" dirty="0"/>
              <a:t>. 9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/>
              <a:t>ст. 12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/>
              <a:t>Постановление Правительства РФ от 03.10.2015 № 1062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Лицензия на деятельность по обезвреживанию и размещению отходов I-IV класса опасности подтверждает право осуществления юридическим лицом или индивидуальным предпринимателем конкретного вида деятельности (выполнения работ, оказания услуг, составляющих лицензируемый вид деятельности) и является документом, выданным лицензирующим органом на бумажном носителе или в форме электронного документа, подписанного электронной подписью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29" y="1285874"/>
            <a:ext cx="3752254" cy="545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19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637" y="248707"/>
            <a:ext cx="11031538" cy="15070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Паспорта (свидетельства) опасных отходов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186" y="1295400"/>
            <a:ext cx="6954839" cy="5372100"/>
          </a:xfrm>
        </p:spPr>
        <p:txBody>
          <a:bodyPr>
            <a:normAutofit/>
          </a:bodyPr>
          <a:lstStyle/>
          <a:p>
            <a:r>
              <a:rPr lang="ru-RU" b="1" dirty="0" smtClean="0"/>
              <a:t>ст</a:t>
            </a:r>
            <a:r>
              <a:rPr lang="ru-RU" b="1" dirty="0"/>
              <a:t>. 14 Федерального закона от 24.06.1998 N 89-ФЗ «Об отходах производства и потребления» (ред. от </a:t>
            </a:r>
            <a:r>
              <a:rPr lang="ru-RU" b="1" dirty="0" smtClean="0"/>
              <a:t>07.04.2020)</a:t>
            </a:r>
            <a:endParaRPr lang="ru-RU" b="1" dirty="0"/>
          </a:p>
          <a:p>
            <a:r>
              <a:rPr lang="ru-RU" b="1" dirty="0"/>
              <a:t>Постановление Правительства Российской Федерации от 16.08.2013 № 712</a:t>
            </a:r>
          </a:p>
          <a:p>
            <a:r>
              <a:rPr lang="ru-RU" b="1" dirty="0"/>
              <a:t>Приказ </a:t>
            </a:r>
            <a:r>
              <a:rPr lang="ru-RU" b="1" dirty="0" err="1"/>
              <a:t>Росприроднадзора</a:t>
            </a:r>
            <a:r>
              <a:rPr lang="ru-RU" b="1" dirty="0"/>
              <a:t> от 18.07.2014 № </a:t>
            </a:r>
            <a:r>
              <a:rPr lang="ru-RU" b="1" dirty="0" smtClean="0"/>
              <a:t>445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Индивидуальные </a:t>
            </a: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предприниматели и юридические лица, в процессе деятельности которых образуются отходы I-IV класса опасности, обязаны подтвердить отнесение данных отходов к конкретному классу опасности в порядке, установленном федеральным органом исполнительной власти, осуществляющим государственное регулирование в области охраны окружающей среды.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9025" y="1066800"/>
            <a:ext cx="4562475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544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7282"/>
            <a:ext cx="11868150" cy="1507067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Отчет </a:t>
            </a:r>
            <a:r>
              <a:rPr lang="ru-RU" sz="2200" b="1" dirty="0"/>
              <a:t>по форме федерального статистического наблюдения 2-ТП (отходы) «Сведения об образовании, использовании, обезвреживании, транспортировании и размещении отходов производства и потребления</a:t>
            </a:r>
            <a:r>
              <a:rPr lang="ru-RU" sz="2200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311" y="2162175"/>
            <a:ext cx="11755439" cy="420581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ст</a:t>
            </a:r>
            <a:r>
              <a:rPr lang="ru-RU" b="1" dirty="0"/>
              <a:t>. 19 Федерального закона от 24.06.1998 № 89-ФЗ «Об отходах производства и потребления»</a:t>
            </a:r>
          </a:p>
          <a:p>
            <a:r>
              <a:rPr lang="ru-RU" b="1" dirty="0"/>
              <a:t>Приказ </a:t>
            </a:r>
            <a:r>
              <a:rPr lang="ru-RU" b="1" dirty="0" err="1"/>
              <a:t>Росприроднадзора</a:t>
            </a:r>
            <a:r>
              <a:rPr lang="ru-RU" b="1" dirty="0"/>
              <a:t> от 14.11.2011 № 828</a:t>
            </a:r>
          </a:p>
          <a:p>
            <a:r>
              <a:rPr lang="ru-RU" b="1" dirty="0"/>
              <a:t>Приказ Росстата от 28.01.2011 № 17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Форму федерального статистического наблюдения № 2-ТП (отходы) «Сведения об образовании, использовании, обезвреживании, транспортировании и размещении отходов производства и потребления» предоставляют юридические лица, индивидуальные предприниматели, осуществляющие деятельность по обращению с отходами производства и потребления по итогам отчетного года.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Статистическая отчетность 2-ТП (отходы) составляется на основании данных проводимого учета образовавшихся, использованных, обезвреженных и переданных другим лицам или полученных от других лиц, а также размещенных отходов, паспортов отходов I-IV класса опасности, материалов обоснования отнесения отходов к классу опасности для окружающей среды.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70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525" y="493183"/>
            <a:ext cx="11944350" cy="150706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Порядок осуществления производственного контроля в области обращения с отходами.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736" y="2000250"/>
            <a:ext cx="10298113" cy="4072467"/>
          </a:xfrm>
        </p:spPr>
        <p:txBody>
          <a:bodyPr>
            <a:normAutofit/>
          </a:bodyPr>
          <a:lstStyle/>
          <a:p>
            <a:r>
              <a:rPr lang="ru-RU" b="1" dirty="0" smtClean="0"/>
              <a:t>ст</a:t>
            </a:r>
            <a:r>
              <a:rPr lang="ru-RU" b="1" dirty="0"/>
              <a:t>. 26 Федерального закона от 24.06.1998 № 89-ФЗ «Об отходах производства и потребления»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Юридические лица, осуществляющие деятельность в области обращения с отходами, организуют и осуществляют производственный контроль за соблюдением требований законодательства Российской Федерации в области обращения с отходами.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Производственный контроль в области обращения с отходами представляет собой комплекс мероприятий, который включает в себя мониторинг, аналитический контроль и контроль за соблюдением требований законодательства Российской Федерации в сфере обращения с отходами.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269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1242</Words>
  <Application>Microsoft Office PowerPoint</Application>
  <PresentationFormat>Произвольный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Сектор</vt:lpstr>
      <vt:lpstr>Документация по обращению с отходами </vt:lpstr>
      <vt:lpstr>Документация по обращению с отходами производства и потребления </vt:lpstr>
      <vt:lpstr> Нормативы образования отходов и лимиты на их размещение </vt:lpstr>
      <vt:lpstr>Отчетность об образовании, использовании, обезвреживании, о размещении отходов (для хозяйствующих субъектов, отнесенных к субъектам малого и среднего предпринимательства) </vt:lpstr>
      <vt:lpstr>Учет образовавшихся, использованных, обезвреженных, переданных другим лицам или полученных от других лиц, а также размещенных отходов </vt:lpstr>
      <vt:lpstr>Лицензия на деятельность по обезвреживанию и размещению отходов I-IV класса опасности</vt:lpstr>
      <vt:lpstr>Паспорта (свидетельства) опасных отходов </vt:lpstr>
      <vt:lpstr>Отчет по форме федерального статистического наблюдения 2-ТП (отходы) «Сведения об образовании, использовании, обезвреживании, транспортировании и размещении отходов производства и потребления»</vt:lpstr>
      <vt:lpstr>Порядок осуществления производственного контроля в области обращения с отходами. </vt:lpstr>
      <vt:lpstr>Объекты размещения отходов  </vt:lpstr>
      <vt:lpstr>Требования к транспортированию отходов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Документация по обращению с отходами</dc:title>
  <dc:creator>Артём Мухамедшин</dc:creator>
  <cp:lastModifiedBy>РБТ</cp:lastModifiedBy>
  <cp:revision>8</cp:revision>
  <dcterms:created xsi:type="dcterms:W3CDTF">2021-06-24T12:12:50Z</dcterms:created>
  <dcterms:modified xsi:type="dcterms:W3CDTF">2022-02-25T21:27:04Z</dcterms:modified>
</cp:coreProperties>
</file>