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94" r:id="rId4"/>
    <p:sldId id="295" r:id="rId5"/>
    <p:sldId id="296" r:id="rId6"/>
    <p:sldId id="272" r:id="rId7"/>
    <p:sldId id="298" r:id="rId8"/>
    <p:sldId id="299" r:id="rId9"/>
    <p:sldId id="300" r:id="rId10"/>
    <p:sldId id="302" r:id="rId11"/>
    <p:sldId id="265" r:id="rId12"/>
    <p:sldId id="276" r:id="rId13"/>
    <p:sldId id="303" r:id="rId14"/>
    <p:sldId id="304" r:id="rId15"/>
    <p:sldId id="275" r:id="rId16"/>
    <p:sldId id="266" r:id="rId17"/>
    <p:sldId id="267" r:id="rId18"/>
    <p:sldId id="291" r:id="rId19"/>
    <p:sldId id="305" r:id="rId20"/>
    <p:sldId id="292" r:id="rId21"/>
    <p:sldId id="293" r:id="rId22"/>
    <p:sldId id="306" r:id="rId23"/>
    <p:sldId id="307" r:id="rId24"/>
    <p:sldId id="310" r:id="rId25"/>
    <p:sldId id="311" r:id="rId26"/>
    <p:sldId id="268" r:id="rId27"/>
    <p:sldId id="309" r:id="rId28"/>
    <p:sldId id="270" r:id="rId29"/>
    <p:sldId id="271" r:id="rId30"/>
    <p:sldId id="26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86" autoAdjust="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003C-F4F9-4166-A9D6-A9E4DEAE147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0F9-55E5-4C56-B298-57A1DDE8C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5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003C-F4F9-4166-A9D6-A9E4DEAE147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0F9-55E5-4C56-B298-57A1DDE8C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68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003C-F4F9-4166-A9D6-A9E4DEAE147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0F9-55E5-4C56-B298-57A1DDE8C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15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8" y="8"/>
            <a:ext cx="9143984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defTabSz="342900"/>
            <a:fld id="{96DFF08F-DC6B-4601-B491-B0F83F6DD2D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4/28/2020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006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6DFF08F-DC6B-4601-B491-B0F83F6DD2D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4/28/2020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81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8" y="8"/>
            <a:ext cx="9143984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6DFF08F-DC6B-4601-B491-B0F83F6DD2D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4/28/2020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780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6DFF08F-DC6B-4601-B491-B0F83F6DD2D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4/28/2020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97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6DFF08F-DC6B-4601-B491-B0F83F6DD2D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4/28/2020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85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6DFF08F-DC6B-4601-B491-B0F83F6DD2D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4/28/2020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3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6DFF08F-DC6B-4601-B491-B0F83F6DD2D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4/28/2020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09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6DFF08F-DC6B-4601-B491-B0F83F6DD2D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4/28/2020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5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003C-F4F9-4166-A9D6-A9E4DEAE147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0F9-55E5-4C56-B298-57A1DDE8C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65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16CA0-919D-4A49-9C8A-62FDFB3A5183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4/28/2020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867E5644-1E61-4311-A31E-84CB9C7AA8A9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418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6DFF08F-DC6B-4601-B491-B0F83F6DD2D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4/28/2020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77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6DFF08F-DC6B-4601-B491-B0F83F6DD2D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4/28/2020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34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003C-F4F9-4166-A9D6-A9E4DEAE147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0F9-55E5-4C56-B298-57A1DDE8C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003C-F4F9-4166-A9D6-A9E4DEAE147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0F9-55E5-4C56-B298-57A1DDE8C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3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003C-F4F9-4166-A9D6-A9E4DEAE147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0F9-55E5-4C56-B298-57A1DDE8C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9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003C-F4F9-4166-A9D6-A9E4DEAE147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0F9-55E5-4C56-B298-57A1DDE8C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39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003C-F4F9-4166-A9D6-A9E4DEAE147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0F9-55E5-4C56-B298-57A1DDE8C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1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003C-F4F9-4166-A9D6-A9E4DEAE147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0F9-55E5-4C56-B298-57A1DDE8C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47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003C-F4F9-4166-A9D6-A9E4DEAE147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0F9-55E5-4C56-B298-57A1DDE8C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21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9003C-F4F9-4166-A9D6-A9E4DEAE147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970F9-55E5-4C56-B298-57A1DDE8C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9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7" y="2286000"/>
            <a:ext cx="729005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342900"/>
            <a:fld id="{96DFF08F-DC6B-4601-B491-B0F83F6DD2D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4/28/2020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00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3%D0%BA%D0%B0%D0%B7_%D0%9F%D1%80%D0%B5%D0%B7%D0%B8%D0%B4%D0%B5%D0%BD%D1%82%D0%B0_%D0%A0%D0%BE%D1%81%D1%81%D0%B8%D0%B9%D1%81%D0%BA%D0%BE%D0%B9_%D0%A4%D0%B5%D0%B4%D0%B5%D1%80%D0%B0%D1%86%D0%B8%D0%B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2003" TargetMode="External"/><Relationship Id="rId4" Type="http://schemas.openxmlformats.org/officeDocument/2006/relationships/hyperlink" Target="https://ru.wikipedia.org/wiki/24_%D0%BD%D0%BE%D1%8F%D0%B1%D1%80%D1%8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Субъекты антикоррупционной политики - это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800" b="1" i="1" dirty="0"/>
              <a:t>взаимосвязанные социальные институты, оказывающее влияние на процесс противодействия коррупции.</a:t>
            </a:r>
          </a:p>
        </p:txBody>
      </p:sp>
    </p:spTree>
    <p:extLst>
      <p:ext uri="{BB962C8B-B14F-4D97-AF65-F5344CB8AC3E}">
        <p14:creationId xmlns:p14="http://schemas.microsoft.com/office/powerpoint/2010/main" val="333815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Максим\Pictures\совет антикорруп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915519" cy="260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4690864" cy="4248472"/>
          </a:xfrm>
        </p:spPr>
        <p:txBody>
          <a:bodyPr>
            <a:normAutofit/>
          </a:bodyPr>
          <a:lstStyle/>
          <a:p>
            <a:r>
              <a:rPr lang="ru-RU" sz="2400" b="1" dirty="0"/>
              <a:t>Совет при Президенте РФ по противодействию коррупции </a:t>
            </a:r>
            <a:r>
              <a:rPr lang="ru-RU" sz="2400" dirty="0"/>
              <a:t>–это совещательный орган при Президенте Российской Федерации. </a:t>
            </a:r>
          </a:p>
          <a:p>
            <a:r>
              <a:rPr lang="ru-RU" sz="2400" dirty="0"/>
              <a:t>Он образован </a:t>
            </a:r>
            <a:r>
              <a:rPr lang="ru-RU" sz="2400" dirty="0">
                <a:solidFill>
                  <a:srgbClr val="C00000"/>
                </a:solidFill>
                <a:hlinkClick r:id="rId3" tooltip="Указ Президента Российской Федераци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Указом Президента Российской Федерации</a:t>
            </a:r>
            <a:r>
              <a:rPr lang="ru-RU" sz="2400" dirty="0">
                <a:solidFill>
                  <a:srgbClr val="C00000"/>
                </a:solidFill>
              </a:rPr>
              <a:t> от </a:t>
            </a:r>
            <a:r>
              <a:rPr lang="ru-RU" sz="2400" dirty="0">
                <a:solidFill>
                  <a:srgbClr val="C00000"/>
                </a:solidFill>
                <a:hlinkClick r:id="rId4" tooltip="24 ноябр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 ноября</a:t>
            </a:r>
            <a:r>
              <a:rPr lang="ru-RU" sz="2400" dirty="0">
                <a:solidFill>
                  <a:srgbClr val="C00000"/>
                </a:solidFill>
              </a:rPr>
              <a:t> </a:t>
            </a:r>
            <a:r>
              <a:rPr lang="ru-RU" sz="2400" dirty="0">
                <a:solidFill>
                  <a:srgbClr val="C00000"/>
                </a:solidFill>
                <a:hlinkClick r:id="rId5" tooltip="200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2003</a:t>
            </a:r>
            <a:r>
              <a:rPr lang="ru-RU" sz="2400" dirty="0">
                <a:solidFill>
                  <a:srgbClr val="C00000"/>
                </a:solidFill>
              </a:rPr>
              <a:t> г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692696"/>
            <a:ext cx="871296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/>
              <a:t>Президент Российской Федерации</a:t>
            </a:r>
            <a:r>
              <a:rPr lang="ru-RU" sz="2400" dirty="0"/>
              <a:t> в ежегодных посланиях Федеральному Собранию Российской Федерации определяет основные направления формирования антикоррупционной политики.</a:t>
            </a:r>
          </a:p>
        </p:txBody>
      </p:sp>
    </p:spTree>
    <p:extLst>
      <p:ext uri="{BB962C8B-B14F-4D97-AF65-F5344CB8AC3E}">
        <p14:creationId xmlns:p14="http://schemas.microsoft.com/office/powerpoint/2010/main" val="38450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7647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В состав </a:t>
            </a:r>
            <a:r>
              <a:rPr lang="ru-RU" sz="2800" b="1" i="1" dirty="0"/>
              <a:t>Совета</a:t>
            </a:r>
            <a:r>
              <a:rPr lang="ru-RU" sz="2800" dirty="0"/>
              <a:t>, входят 30–32 члена,  назначаемые на 4 года указом Президента.</a:t>
            </a:r>
            <a:br>
              <a:rPr lang="ru-RU" sz="2800" dirty="0"/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700" dirty="0"/>
              <a:t>Входят: председатель Следственного комитета Российской Федерации, </a:t>
            </a:r>
          </a:p>
          <a:p>
            <a:pPr algn="just"/>
            <a:r>
              <a:rPr lang="ru-RU" sz="3700" dirty="0"/>
              <a:t>директор ФСБ России,</a:t>
            </a:r>
          </a:p>
          <a:p>
            <a:pPr algn="just"/>
            <a:r>
              <a:rPr lang="ru-RU" sz="3700" dirty="0"/>
              <a:t>председатель Конституционного Суда, Верховного Суда, </a:t>
            </a:r>
          </a:p>
          <a:p>
            <a:pPr algn="just"/>
            <a:r>
              <a:rPr lang="ru-RU" sz="3700" dirty="0"/>
              <a:t>члены Общественной палаты,</a:t>
            </a:r>
          </a:p>
          <a:p>
            <a:pPr algn="just"/>
            <a:r>
              <a:rPr lang="ru-RU" sz="3700" dirty="0"/>
              <a:t>мэр Москвы, </a:t>
            </a:r>
          </a:p>
          <a:p>
            <a:pPr algn="just"/>
            <a:r>
              <a:rPr lang="ru-RU" sz="3700" dirty="0"/>
              <a:t>помощники Президента Российской Федерации (по согласованию), министр юстиции, министр труда и соцразвития, председатель Счетной палаты, генеральный прокурор, председатель Комитета Государственной Думы по безопасности и противодействию коррупции и др.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589240"/>
            <a:ext cx="807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+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4702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CE9DD-2560-4859-A593-26A9C1B71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Управление Президента Российской Федерации по вопросам противодействия коррупции.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7479A6-4287-4E1A-8023-591984A7C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  Указом  Президента РФ  от 3 декабря 2013 г. N 878 "Об Управлении Президента Российской Федерации по вопросам противодействия коррупции"</a:t>
            </a:r>
          </a:p>
          <a:p>
            <a:r>
              <a:rPr lang="ru-RU" dirty="0"/>
              <a:t>В целях обеспечения деятельности Президента РФ по реализации государственной политики в области противодействия коррупции образовано в составе Администрации Президента Российской Федерации </a:t>
            </a:r>
            <a:r>
              <a:rPr lang="ru-RU" b="1" i="1" dirty="0"/>
              <a:t>Управление Президента Российской Федерации по вопросам противодействия коррупции.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565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988DF-F20B-48D5-A955-7FC1A5AE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4699"/>
            <a:ext cx="8229600" cy="46713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Задачи Управления при Президенте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E3093C-59B3-4186-9FE9-502DCE07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1838"/>
            <a:ext cx="8229600" cy="5721498"/>
          </a:xfrm>
        </p:spPr>
        <p:txBody>
          <a:bodyPr>
            <a:noAutofit/>
          </a:bodyPr>
          <a:lstStyle/>
          <a:p>
            <a:endParaRPr lang="ru-RU" sz="2000" dirty="0"/>
          </a:p>
          <a:p>
            <a:r>
              <a:rPr lang="ru-RU" sz="2200" dirty="0"/>
              <a:t>1) участие в обеспечении реализации Президентом РФ антикоррупционной политики </a:t>
            </a:r>
          </a:p>
          <a:p>
            <a:r>
              <a:rPr lang="ru-RU" sz="2200" dirty="0"/>
              <a:t>2) осуществление  контроля за исполнением федеральных конституционных законов, федеральных законов, указов, распоряжений, указаний Президента РФ по вопросам противодействия коррупции;</a:t>
            </a:r>
          </a:p>
          <a:p>
            <a:r>
              <a:rPr lang="ru-RU" sz="2200" dirty="0"/>
              <a:t>3)  обеспечение деятельности Совета при Президенте Российской Федерации по противодействию коррупции и президиума этого Совета, Комиссии по соблюдению требований к служебному поведению федеральных государственных служащих Администрации Президента Российской Федерации и урегулированию конфликта интересов, а также в пределах своей компетенции - деятельности иных совещательных и консультативных органов при Президенте Российской Федерации и др.</a:t>
            </a:r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540183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Иные федеральные субъекты антикоррупционной политики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/>
              <a:t>Федеральное Собрание РФ </a:t>
            </a:r>
            <a:r>
              <a:rPr lang="ru-RU" b="1" i="1" dirty="0">
                <a:solidFill>
                  <a:srgbClr val="C00000"/>
                </a:solidFill>
              </a:rPr>
              <a:t>(</a:t>
            </a:r>
            <a:r>
              <a:rPr lang="ru-RU" b="1" i="1" dirty="0">
                <a:solidFill>
                  <a:srgbClr val="FF0000"/>
                </a:solidFill>
              </a:rPr>
              <a:t>Комитет Государственной Думы Федерального Собрания РФ по противодействию коррупции) - </a:t>
            </a:r>
            <a:r>
              <a:rPr lang="ru-RU" dirty="0"/>
              <a:t>непосредственно формирует антикоррупционную политику посредством принятия законов и иных нормативных правовых актов.</a:t>
            </a:r>
            <a:r>
              <a:rPr lang="en-US" dirty="0"/>
              <a:t> </a:t>
            </a:r>
            <a:endParaRPr lang="ru-RU" dirty="0"/>
          </a:p>
          <a:p>
            <a:r>
              <a:rPr lang="ru-RU" b="1" i="1" dirty="0"/>
              <a:t>Правительство РФ-</a:t>
            </a:r>
            <a:r>
              <a:rPr lang="ru-RU" dirty="0"/>
              <a:t> разрабатывает федеральные целевые программы по реализации мер антикоррупционной политики и обеспечивает их выполнение, заключает международные договоры в сфере антикоррупционной политики и обеспечивает выполнение принятых по ним обязательств.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87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92482" cy="1296144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Реализация мер уголовно-правовой антикоррупционной политики относится к компетенции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192482" cy="460851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/>
              <a:t>органов Прокуратуры, Службы безопасности, внутренних дел</a:t>
            </a:r>
            <a:r>
              <a:rPr lang="ru-RU" dirty="0"/>
              <a:t> и иных федеральных органов государственной власти в соответствии с законодательством.</a:t>
            </a:r>
          </a:p>
          <a:p>
            <a:r>
              <a:rPr lang="ru-RU" b="1" dirty="0"/>
              <a:t>Счетная Палата Российской Федерации</a:t>
            </a:r>
            <a:r>
              <a:rPr lang="ru-RU" dirty="0"/>
              <a:t> обеспечивает реализацию мер антикоррупционной политики путем осуществления государственного финансового контроля за исполнением бюджетов всех уровней бюджетной системы Российской Федерации.</a:t>
            </a:r>
          </a:p>
          <a:p>
            <a:r>
              <a:rPr lang="ru-RU" dirty="0"/>
              <a:t>Координация деятельности субъектов антикоррупционной политики на федеральном уровне относится к компетенции </a:t>
            </a:r>
            <a:r>
              <a:rPr lang="ru-RU" b="1" i="1" dirty="0"/>
              <a:t>Совета безопасности Российской Федерации</a:t>
            </a:r>
            <a:r>
              <a:rPr lang="ru-RU" dirty="0"/>
              <a:t>, образующего с этой целью межведомственную комиссию.</a:t>
            </a:r>
          </a:p>
        </p:txBody>
      </p:sp>
    </p:spTree>
    <p:extLst>
      <p:ext uri="{BB962C8B-B14F-4D97-AF65-F5344CB8AC3E}">
        <p14:creationId xmlns:p14="http://schemas.microsoft.com/office/powerpoint/2010/main" val="3944545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Конституционный Суд Российской Федерации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участвует в формировании и контроле над формированием антикоррупционной политики.</a:t>
            </a:r>
          </a:p>
          <a:p>
            <a:r>
              <a:rPr lang="ru-RU" dirty="0"/>
              <a:t> </a:t>
            </a:r>
            <a:r>
              <a:rPr lang="ru-RU" b="1" i="1" dirty="0">
                <a:solidFill>
                  <a:srgbClr val="FF0000"/>
                </a:solidFill>
              </a:rPr>
              <a:t>Суды общей юрисдикции и арбитражные суды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осуществляют контроль за реализацией антикоррупционной политики, посредством гражданского, административного и уголовного судопроизводства.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519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Субъектами антикоррупционной политики Республики Татарстан являются: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1)</a:t>
            </a:r>
            <a:r>
              <a:rPr lang="ru-RU" sz="2400" b="1" dirty="0">
                <a:solidFill>
                  <a:srgbClr val="FF0000"/>
                </a:solidFill>
              </a:rPr>
              <a:t> 3) специальный государственный орган по реализации антикоррупционной политики Республики Татарстан;</a:t>
            </a:r>
          </a:p>
          <a:p>
            <a:r>
              <a:rPr lang="ru-RU" sz="2400" dirty="0"/>
              <a:t> 2) государственные органы;</a:t>
            </a:r>
          </a:p>
          <a:p>
            <a:r>
              <a:rPr lang="ru-RU" sz="2400" dirty="0"/>
              <a:t>3) органы местного самоуправления;</a:t>
            </a:r>
          </a:p>
          <a:p>
            <a:r>
              <a:rPr lang="ru-RU" sz="2400" dirty="0"/>
              <a:t>4) организации, общественные объединения</a:t>
            </a:r>
          </a:p>
          <a:p>
            <a:r>
              <a:rPr lang="ru-RU" sz="2400" dirty="0"/>
              <a:t>5) граждане, вовлеченные в пределах их полномочий в решение задач по реализации антикоррупционной политики;</a:t>
            </a:r>
          </a:p>
          <a:p>
            <a:r>
              <a:rPr lang="ru-RU" sz="2400" dirty="0"/>
              <a:t>6) средства массовой информации.</a:t>
            </a:r>
          </a:p>
          <a:p>
            <a:endParaRPr lang="ru-RU" dirty="0"/>
          </a:p>
        </p:txBody>
      </p:sp>
      <p:pic>
        <p:nvPicPr>
          <p:cNvPr id="4" name="Picture 3" descr="D:\3_организационный отдел\27.05.2016 Президиум Совета по коррупции Москва\Материалы для Президента РТ\фотошоп\ГЕРБ РЕСПУБЛИКА ТАТАРСТАН.png">
            <a:extLst>
              <a:ext uri="{FF2B5EF4-FFF2-40B4-BE49-F238E27FC236}">
                <a16:creationId xmlns:a16="http://schemas.microsoft.com/office/drawing/2014/main" id="{76C42225-3E54-4165-A4F5-D64355CD1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97"/>
          <a:stretch/>
        </p:blipFill>
        <p:spPr bwMode="auto">
          <a:xfrm>
            <a:off x="107504" y="-27384"/>
            <a:ext cx="617078" cy="64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68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A0627-2BA4-4AF3-9775-B561FB4C5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259608"/>
          </a:xfrm>
        </p:spPr>
        <p:txBody>
          <a:bodyPr>
            <a:normAutofit/>
          </a:bodyPr>
          <a:lstStyle/>
          <a:p>
            <a:r>
              <a:rPr lang="ru-RU" sz="2400" b="1" dirty="0"/>
              <a:t>Государственные органы – субъекты антикоррупционной политики </a:t>
            </a:r>
            <a:r>
              <a:rPr lang="ru-RU" sz="2400" b="1" dirty="0" err="1"/>
              <a:t>рТ</a:t>
            </a:r>
            <a:endParaRPr lang="ru-RU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49704F-4DC1-4E7B-BA2D-D863843D8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7" y="1844824"/>
            <a:ext cx="7290053" cy="442796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cs typeface="Times New Roman" panose="02020603050405020304" pitchFamily="18" charset="0"/>
              </a:rPr>
              <a:t>1.</a:t>
            </a:r>
            <a:r>
              <a:rPr lang="ru-RU" sz="2200" dirty="0"/>
              <a:t> Комиссия по координации работы по противодействию коррупции в Республике Татарстан.</a:t>
            </a:r>
            <a:r>
              <a:rPr lang="ru-RU" sz="22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cs typeface="Times New Roman" panose="02020603050405020304" pitchFamily="18" charset="0"/>
              </a:rPr>
              <a:t>2.  при Президенте РТ по антикоррупционной политике.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cs typeface="Times New Roman" panose="02020603050405020304" pitchFamily="18" charset="0"/>
              </a:rPr>
              <a:t>3. Отдел по реализации антикоррупционной политики РТ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dk1"/>
                </a:solidFill>
                <a:cs typeface="Arial" panose="020B0604020202020204" pitchFamily="34" charset="0"/>
              </a:rPr>
              <a:t>4. Комиссии по соблюдению требований к служебному поведению служащих и урегулированию конфликта интересов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dk1"/>
                </a:solidFill>
                <a:cs typeface="Arial" panose="020B0604020202020204" pitchFamily="34" charset="0"/>
              </a:rPr>
              <a:t>5. Должностные лица кадровых служб, ответственные за профилактику коррупционных и иных правонарушений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cs typeface="Times New Roman" panose="02020603050405020304" pitchFamily="18" charset="0"/>
              </a:rPr>
              <a:t>6. Прокуратура, МВД РТ, Министерство Юстиции,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cs typeface="Times New Roman" panose="02020603050405020304" pitchFamily="18" charset="0"/>
              </a:rPr>
              <a:t>7. УБЭП МВД РТ, суды.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D:\3_организационный отдел\27.05.2016 Президиум Совета по коррупции Москва\Материалы для Президента РТ\фотошоп\ГЕРБ РЕСПУБЛИКА ТАТАРСТАН.png">
            <a:extLst>
              <a:ext uri="{FF2B5EF4-FFF2-40B4-BE49-F238E27FC236}">
                <a16:creationId xmlns:a16="http://schemas.microsoft.com/office/drawing/2014/main" id="{48F5D38B-D4DE-4CFC-A8D0-EB5C9328D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97"/>
          <a:stretch/>
        </p:blipFill>
        <p:spPr bwMode="auto">
          <a:xfrm>
            <a:off x="107504" y="-27384"/>
            <a:ext cx="617078" cy="64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020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760762" cy="976330"/>
          </a:xfrm>
        </p:spPr>
        <p:txBody>
          <a:bodyPr>
            <a:normAutofit fontScale="90000"/>
          </a:bodyPr>
          <a:lstStyle/>
          <a:p>
            <a:r>
              <a:rPr lang="ru-RU" sz="3300" b="1" dirty="0"/>
              <a:t>Комиссия по координации работы по противодействию коррупции в Республике Татарстан.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8280920" cy="3761307"/>
          </a:xfrm>
        </p:spPr>
        <p:txBody>
          <a:bodyPr>
            <a:normAutofit/>
          </a:bodyPr>
          <a:lstStyle/>
          <a:p>
            <a:r>
              <a:rPr lang="ru-RU" sz="2800" dirty="0"/>
              <a:t>Комиссия осуществляет свою деятельность во взаимодействии с Управлением Президента Российской Федерации по вопросам противодействия коррупции.</a:t>
            </a:r>
          </a:p>
          <a:p>
            <a:r>
              <a:rPr lang="ru-RU" sz="2800" dirty="0"/>
              <a:t>Председателем Комиссии по координации работы по противодействию коррупции в РТ является Президент Республики Татарстан.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32095"/>
            <a:ext cx="9115425" cy="1035844"/>
          </a:xfrm>
          <a:prstGeom prst="rect">
            <a:avLst/>
          </a:prstGeom>
        </p:spPr>
      </p:pic>
      <p:pic>
        <p:nvPicPr>
          <p:cNvPr id="6" name="Picture 3" descr="D:\3_организационный отдел\27.05.2016 Президиум Совета по коррупции Москва\Материалы для Президента РТ\фотошоп\ГЕРБ РЕСПУБЛИКА ТАТАРСТАН.png">
            <a:extLst>
              <a:ext uri="{FF2B5EF4-FFF2-40B4-BE49-F238E27FC236}">
                <a16:creationId xmlns:a16="http://schemas.microsoft.com/office/drawing/2014/main" id="{6716A37F-3E86-434C-AE1D-998B8F5A8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97"/>
          <a:stretch/>
        </p:blipFill>
        <p:spPr bwMode="auto">
          <a:xfrm>
            <a:off x="107504" y="-27384"/>
            <a:ext cx="617078" cy="64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9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D1CDD-E531-46AB-825A-62956A708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EF9972-12F1-41B7-A3FA-D00BB11C3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/>
              <a:t>Противодействие коррупции </a:t>
            </a:r>
            <a:r>
              <a:rPr lang="ru-RU" dirty="0"/>
              <a:t>– это деятельность органов государственной власти, институтов гражданского общества, организаций и физических лиц, осуществляющих следующие функции:</a:t>
            </a:r>
          </a:p>
          <a:p>
            <a:r>
              <a:rPr lang="ru-RU" dirty="0"/>
              <a:t>1)Предупреждение коррупции,  выявление и последующее устранение причин коррупции (профилактика коррупции)</a:t>
            </a:r>
          </a:p>
          <a:p>
            <a:r>
              <a:rPr lang="ru-RU" dirty="0"/>
              <a:t>2)Выявление, предупреждение, пресечение, раскрытие и расследование коррупционных правонарушений (борьба с коррупцией)</a:t>
            </a:r>
          </a:p>
          <a:p>
            <a:r>
              <a:rPr lang="ru-RU" dirty="0"/>
              <a:t>3)Минимизация и ликвидация последствий коррупционных правонарушений  </a:t>
            </a:r>
          </a:p>
          <a:p>
            <a:r>
              <a:rPr lang="ru-RU" dirty="0"/>
              <a:t>(ФЗ  РФ «О противодействии коррупции» от 25 декабря 2008г.)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806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7" y="799203"/>
            <a:ext cx="7760762" cy="976330"/>
          </a:xfrm>
        </p:spPr>
        <p:txBody>
          <a:bodyPr>
            <a:normAutofit fontScale="90000"/>
          </a:bodyPr>
          <a:lstStyle/>
          <a:p>
            <a:r>
              <a:rPr lang="ru-RU" sz="3300" b="1" dirty="0"/>
              <a:t>Комиссия по координации работы по противодействию коррупции в Республике Татарстан.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5904656" cy="3672408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В состав Комиссии могут входят руководители государственных органов РТ, структурных подразделений аппаратов Президента Республики Татарстан и Кабинета Министров РТ, представители Государственного Совета Республики Татарстан, представители органов местного самоуправления, научных и образовательных и общественных организаций, участвующих в борьбе с коррупцией.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" y="5804018"/>
            <a:ext cx="9115425" cy="1035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60848"/>
            <a:ext cx="2504046" cy="1878034"/>
          </a:xfrm>
          <a:prstGeom prst="rect">
            <a:avLst/>
          </a:prstGeom>
        </p:spPr>
      </p:pic>
      <p:pic>
        <p:nvPicPr>
          <p:cNvPr id="7" name="Picture 3" descr="D:\3_организационный отдел\27.05.2016 Президиум Совета по коррупции Москва\Материалы для Президента РТ\фотошоп\ГЕРБ РЕСПУБЛИКА ТАТАРСТАН.png">
            <a:extLst>
              <a:ext uri="{FF2B5EF4-FFF2-40B4-BE49-F238E27FC236}">
                <a16:creationId xmlns:a16="http://schemas.microsoft.com/office/drawing/2014/main" id="{625C326F-4DB0-4A92-AD22-B32457FEA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97"/>
          <a:stretch/>
        </p:blipFill>
        <p:spPr bwMode="auto">
          <a:xfrm>
            <a:off x="107504" y="-27384"/>
            <a:ext cx="617078" cy="64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946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2F61E-1C24-4278-9B47-378947D30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76672"/>
            <a:ext cx="7290054" cy="122413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УПРАВЛЕНИЕ ПРЕЗИДЕНТА РЕСПУБЛИКИ ТАТАРСТАН ПО ВОПРОСАМ АНТИКОРРУПЦИОННОЙ ПОЛИТИКИ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27587-D760-4D25-AB70-7CE85AC3B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7" y="1556792"/>
            <a:ext cx="7290053" cy="4752568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000" dirty="0"/>
              <a:t>Основными задачами Управления являются:</a:t>
            </a:r>
          </a:p>
          <a:p>
            <a:r>
              <a:rPr lang="ru-RU" sz="2000" dirty="0"/>
              <a:t>обеспечение реализации Президентом Республики Татарстан полномочий в области антикоррупционной политики;</a:t>
            </a:r>
          </a:p>
          <a:p>
            <a:r>
              <a:rPr lang="ru-RU" sz="2000" dirty="0"/>
              <a:t>осуществление функций специального государственного органа по реализации антикоррупционной политики Республики Татарстан, предусмотренного Законом Республики Татарстан «О противодействии коррупции в Республике Татарстан»;</a:t>
            </a:r>
          </a:p>
          <a:p>
            <a:r>
              <a:rPr lang="ru-RU" sz="2000" dirty="0"/>
              <a:t>профилактика коррупционных правонарушений в государственных органах Республики Татарстан, организациях, созданных для выполнения задач, поставленных перед государственными органами Республики Татарстан.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3" descr="D:\3_организационный отдел\27.05.2016 Президиум Совета по коррупции Москва\Материалы для Президента РТ\фотошоп\ГЕРБ РЕСПУБЛИКА ТАТАРСТАН.png">
            <a:extLst>
              <a:ext uri="{FF2B5EF4-FFF2-40B4-BE49-F238E27FC236}">
                <a16:creationId xmlns:a16="http://schemas.microsoft.com/office/drawing/2014/main" id="{394CF71B-D47F-4B38-ADB6-AE19A4394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97"/>
          <a:stretch/>
        </p:blipFill>
        <p:spPr bwMode="auto">
          <a:xfrm>
            <a:off x="107504" y="-27384"/>
            <a:ext cx="617078" cy="64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14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CFC45-D135-42E8-AE90-D9E60B632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75277"/>
            <a:ext cx="7290054" cy="2195712"/>
          </a:xfrm>
        </p:spPr>
        <p:txBody>
          <a:bodyPr>
            <a:normAutofit/>
          </a:bodyPr>
          <a:lstStyle/>
          <a:p>
            <a:r>
              <a:rPr lang="ru-RU" sz="2800" dirty="0"/>
              <a:t>Начальник Управления Президента Республики Татарстан по вопросам антикоррупционной политики- </a:t>
            </a:r>
            <a:r>
              <a:rPr lang="ru-RU" sz="2800" dirty="0" err="1"/>
              <a:t>Бадрутдинов</a:t>
            </a:r>
            <a:r>
              <a:rPr lang="ru-RU" sz="2800" dirty="0"/>
              <a:t> Марс </a:t>
            </a:r>
            <a:r>
              <a:rPr lang="ru-RU" sz="2800" dirty="0" err="1"/>
              <a:t>Сарымович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4F421B-A943-4BDE-8776-D0C81D2C3B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9269"/>
            <a:ext cx="2531368" cy="33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3_организационный отдел\27.05.2016 Президиум Совета по коррупции Москва\Материалы для Президента РТ\фотошоп\ГЕРБ РЕСПУБЛИКА ТАТАРСТАН.png">
            <a:extLst>
              <a:ext uri="{FF2B5EF4-FFF2-40B4-BE49-F238E27FC236}">
                <a16:creationId xmlns:a16="http://schemas.microsoft.com/office/drawing/2014/main" id="{64D34C36-A315-460F-AC8C-E8CE04590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97"/>
          <a:stretch/>
        </p:blipFill>
        <p:spPr bwMode="auto">
          <a:xfrm>
            <a:off x="107504" y="-27384"/>
            <a:ext cx="617078" cy="64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514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3_организационный отдел\0_МК_2016\ВЫСТУПЛЕНИЯ\Фон 1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3" r="6652"/>
          <a:stretch/>
        </p:blipFill>
        <p:spPr bwMode="auto">
          <a:xfrm>
            <a:off x="0" y="-27384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3_организационный отдел\0_МК_2016\ВЫСТУПЛЕНИЯ\МС тезисы\заготовки\фото указ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3384376" cy="63643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 fov="6600000">
              <a:rot lat="52033" lon="1197764" rev="21304518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496" y="2594515"/>
            <a:ext cx="83529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3548"/>
                </a:solidFill>
                <a:cs typeface="Arial" panose="020B0604020202020204" pitchFamily="34" charset="0"/>
              </a:rPr>
              <a:t>Руководитель Аппарата Президента РТ</a:t>
            </a:r>
          </a:p>
          <a:p>
            <a:r>
              <a:rPr lang="ru-RU" sz="2400" b="1" dirty="0">
                <a:solidFill>
                  <a:srgbClr val="003548"/>
                </a:solidFill>
                <a:cs typeface="Arial" panose="020B0604020202020204" pitchFamily="34" charset="0"/>
              </a:rPr>
              <a:t>     (руководитель группы)</a:t>
            </a:r>
          </a:p>
          <a:p>
            <a:r>
              <a:rPr lang="ru-RU" sz="1100" b="1" dirty="0">
                <a:solidFill>
                  <a:srgbClr val="003548"/>
                </a:solidFill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3548"/>
                </a:solidFill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003548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3548"/>
                </a:solidFill>
                <a:cs typeface="Arial" panose="020B0604020202020204" pitchFamily="34" charset="0"/>
              </a:rPr>
              <a:t>Начальник Управления Президента РТ </a:t>
            </a:r>
          </a:p>
          <a:p>
            <a:r>
              <a:rPr lang="ru-RU" sz="2400" b="1" dirty="0">
                <a:solidFill>
                  <a:srgbClr val="003548"/>
                </a:solidFill>
                <a:cs typeface="Arial" panose="020B0604020202020204" pitchFamily="34" charset="0"/>
              </a:rPr>
              <a:t>     по вопросам антикоррупционной политики </a:t>
            </a:r>
          </a:p>
          <a:p>
            <a:r>
              <a:rPr lang="ru-RU" sz="2400" b="1" dirty="0">
                <a:solidFill>
                  <a:srgbClr val="003548"/>
                </a:solidFill>
                <a:cs typeface="Arial" panose="020B0604020202020204" pitchFamily="34" charset="0"/>
              </a:rPr>
              <a:t>     (заместитель руководителя группы)</a:t>
            </a:r>
          </a:p>
          <a:p>
            <a:endParaRPr lang="ru-RU" sz="2400" b="1" dirty="0">
              <a:solidFill>
                <a:srgbClr val="003548"/>
              </a:solidFill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003548"/>
              </a:solidFill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003548"/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5940569"/>
            <a:ext cx="52793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составе группы 21 человек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08520" y="119675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РЕСПУБЛИКАНСКАЯ ЭКСПЕРТНАЯ ГРУППА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ВОПРОСАМ ПРОТИВОДЕЙСТВИЯ КОРРУПЦИИ</a:t>
            </a:r>
          </a:p>
        </p:txBody>
      </p:sp>
      <p:pic>
        <p:nvPicPr>
          <p:cNvPr id="12" name="Picture 3" descr="D:\3_организационный отдел\27.05.2016 Президиум Совета по коррупции Москва\Материалы для Президента РТ\фотошоп\ГЕРБ РЕСПУБЛИКА ТАТАРСТАН.png">
            <a:extLst>
              <a:ext uri="{FF2B5EF4-FFF2-40B4-BE49-F238E27FC236}">
                <a16:creationId xmlns:a16="http://schemas.microsoft.com/office/drawing/2014/main" id="{B45DD859-89FA-4B31-BC7A-6E0537279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97"/>
          <a:stretch/>
        </p:blipFill>
        <p:spPr bwMode="auto">
          <a:xfrm>
            <a:off x="107504" y="-27384"/>
            <a:ext cx="617078" cy="64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3_организационный отдел\0_МК_2016\ВЫСТУПЛЕНИЯ\Фон 1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3" r="6652"/>
          <a:stretch/>
        </p:blipFill>
        <p:spPr bwMode="auto">
          <a:xfrm>
            <a:off x="107504" y="332656"/>
            <a:ext cx="914400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3_организационный отдел\0_МК_2016\ВЫСТУПЛЕНИЯ\МС тезисы\заготовки\фото указ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3384376" cy="63643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 fov="6600000">
              <a:rot lat="52033" lon="1197764" rev="21304518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496" y="2594515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3548"/>
                </a:solidFill>
                <a:cs typeface="Arial" panose="020B0604020202020204" pitchFamily="34" charset="0"/>
              </a:rPr>
              <a:t>председатель Счетной палаты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3548"/>
                </a:solidFill>
                <a:cs typeface="Arial" panose="020B0604020202020204" pitchFamily="34" charset="0"/>
              </a:rPr>
              <a:t>министр сельского хозяйства и продовольствия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3548"/>
                </a:solidFill>
                <a:cs typeface="Arial" panose="020B0604020202020204" pitchFamily="34" charset="0"/>
              </a:rPr>
              <a:t>министр земельных и имущественных отношений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3548"/>
                </a:solidFill>
                <a:cs typeface="Arial" panose="020B0604020202020204" pitchFamily="34" charset="0"/>
              </a:rPr>
              <a:t>директор Департамента казначейства </a:t>
            </a:r>
          </a:p>
          <a:p>
            <a:r>
              <a:rPr lang="ru-RU" sz="2400" b="1" dirty="0">
                <a:solidFill>
                  <a:srgbClr val="003548"/>
                </a:solidFill>
                <a:cs typeface="Arial" panose="020B0604020202020204" pitchFamily="34" charset="0"/>
              </a:rPr>
              <a:t>     Министерства финансов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3548"/>
                </a:solidFill>
                <a:cs typeface="Arial" panose="020B0604020202020204" pitchFamily="34" charset="0"/>
              </a:rPr>
              <a:t>министр юстиции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3548"/>
                </a:solidFill>
                <a:cs typeface="Arial" panose="020B0604020202020204" pitchFamily="34" charset="0"/>
              </a:rPr>
              <a:t>заместитель министра внутренних дел по РТ </a:t>
            </a:r>
          </a:p>
          <a:p>
            <a:r>
              <a:rPr lang="ru-RU" sz="2400" b="1" dirty="0">
                <a:solidFill>
                  <a:srgbClr val="003548"/>
                </a:solidFill>
                <a:cs typeface="Arial" panose="020B0604020202020204" pitchFamily="34" charset="0"/>
              </a:rPr>
              <a:t>     - начальник полиции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3548"/>
                </a:solidFill>
                <a:cs typeface="Arial" panose="020B0604020202020204" pitchFamily="34" charset="0"/>
              </a:rPr>
              <a:t>министр строительства, архитектуры </a:t>
            </a:r>
          </a:p>
          <a:p>
            <a:r>
              <a:rPr lang="ru-RU" sz="2400" b="1" dirty="0">
                <a:solidFill>
                  <a:srgbClr val="003548"/>
                </a:solidFill>
                <a:cs typeface="Arial" panose="020B0604020202020204" pitchFamily="34" charset="0"/>
              </a:rPr>
              <a:t>     и жилищно-коммунального хозяйства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3548"/>
                </a:solidFill>
                <a:cs typeface="Arial" panose="020B0604020202020204" pitchFamily="34" charset="0"/>
              </a:rPr>
              <a:t>представители научных и общественных организаций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19675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РЕСПУБЛИКАНСКАЯ ЭКСПЕРТНАЯ ГРУППА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ВОПРОСАМ ПРОТИВОДЕЙСТВИЯ КОРРУПЦИИ</a:t>
            </a:r>
          </a:p>
        </p:txBody>
      </p:sp>
      <p:pic>
        <p:nvPicPr>
          <p:cNvPr id="10" name="Picture 3" descr="D:\3_организационный отдел\27.05.2016 Президиум Совета по коррупции Москва\Материалы для Президента РТ\фотошоп\ГЕРБ РЕСПУБЛИКА ТАТАРСТАН.png">
            <a:extLst>
              <a:ext uri="{FF2B5EF4-FFF2-40B4-BE49-F238E27FC236}">
                <a16:creationId xmlns:a16="http://schemas.microsoft.com/office/drawing/2014/main" id="{66678047-EAEA-4772-9B15-F4964FFCE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97"/>
          <a:stretch/>
        </p:blipFill>
        <p:spPr bwMode="auto">
          <a:xfrm>
            <a:off x="107504" y="-27384"/>
            <a:ext cx="617078" cy="64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Субъекты антикоррупционной политики РТ(муниципальный уровень)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/>
              <a:t>Органы местного самоуправления</a:t>
            </a:r>
            <a:r>
              <a:rPr lang="ru-RU" dirty="0"/>
              <a:t> в соответствии со своими полномочиями на основе федерального законодательства и законодательства субъекта РФ принимают нормативные правовые акты по предупреждению коррупции, </a:t>
            </a:r>
          </a:p>
          <a:p>
            <a:r>
              <a:rPr lang="ru-RU" dirty="0"/>
              <a:t>осуществляют меры по пресечению дисциплинарных коррупционных проступков</a:t>
            </a:r>
          </a:p>
          <a:p>
            <a:r>
              <a:rPr lang="ru-RU" dirty="0"/>
              <a:t>обеспечивают реализацию антикоррупционных программ и непосредственное участие граждан и их объединений в формировании и реализации антикоррупционной политики.</a:t>
            </a:r>
          </a:p>
          <a:p>
            <a:endParaRPr lang="ru-RU" dirty="0"/>
          </a:p>
        </p:txBody>
      </p:sp>
      <p:pic>
        <p:nvPicPr>
          <p:cNvPr id="4" name="Picture 3" descr="D:\3_организационный отдел\27.05.2016 Президиум Совета по коррупции Москва\Материалы для Президента РТ\фотошоп\ГЕРБ РЕСПУБЛИКА ТАТАРСТАН.png">
            <a:extLst>
              <a:ext uri="{FF2B5EF4-FFF2-40B4-BE49-F238E27FC236}">
                <a16:creationId xmlns:a16="http://schemas.microsoft.com/office/drawing/2014/main" id="{912A6C84-B4A4-4B3C-8FB0-FF3C130D5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97"/>
          <a:stretch/>
        </p:blipFill>
        <p:spPr bwMode="auto">
          <a:xfrm>
            <a:off x="107504" y="-27384"/>
            <a:ext cx="617078" cy="64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22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3_организационный отдел\0_МК_2016\ВЫСТУПЛЕНИЯ\Фон 1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3" r="6652"/>
          <a:stretch/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3_организационный отдел\27.05.2016 Президиум Совета по коррупции Москва\Материалы для Президента РТ\фотошоп\ГЕРБ РЕСПУБЛИКА ТАТАРСТАН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97"/>
          <a:stretch/>
        </p:blipFill>
        <p:spPr bwMode="auto">
          <a:xfrm>
            <a:off x="107504" y="-27384"/>
            <a:ext cx="617078" cy="64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1560" y="167080"/>
            <a:ext cx="3279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19675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СТРУКТУРАХ ПРЕДСТАВИТЕЛЬНЫХ ОРГАНОВ МУНИЦИПАЛЬНОГО УРОВНЯ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1" y="2161521"/>
            <a:ext cx="3384377" cy="907439"/>
          </a:xfrm>
          <a:prstGeom prst="rect">
            <a:avLst/>
          </a:prstGeom>
          <a:solidFill>
            <a:srgbClr val="FF99FF">
              <a:alpha val="902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urnalSansCTT"/>
              </a:rPr>
              <a:t>Помощник главы по вопросам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urnalSansCTT"/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urnalSansCTT"/>
              </a:rPr>
              <a:t>противодействия коррупции</a:t>
            </a:r>
          </a:p>
        </p:txBody>
      </p:sp>
      <p:pic>
        <p:nvPicPr>
          <p:cNvPr id="11" name="Picture 3" descr="D:\3_организационный отдел\0_МК_2016\ВЫСТУПЛЕНИЯ\МС тезисы\заготовки\СТРУКТУРА БЕСЦВЕТ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1648"/>
            <a:ext cx="6768751" cy="483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563888" y="2492896"/>
            <a:ext cx="57606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4699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/>
              <a:t>Партии, общественно-политические объединения, коммерческие и иные организации –как субъекты антикоррупционной политики</a:t>
            </a:r>
            <a:br>
              <a:rPr lang="ru-RU" sz="2800" b="1" i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r>
              <a:rPr lang="ru-RU" dirty="0"/>
              <a:t>Обеспечивают предупреждение коррупции и пресечение дисциплинарных коррупционных правонарушений. Руководители этих организаций несут ответственность за разработку и реализацию антикоррупционных этических стандартов, учитывающих специфику уставных задач таких организаций.</a:t>
            </a:r>
          </a:p>
          <a:p>
            <a:endParaRPr lang="ru-RU" dirty="0"/>
          </a:p>
        </p:txBody>
      </p:sp>
      <p:pic>
        <p:nvPicPr>
          <p:cNvPr id="4" name="Picture 3" descr="D:\3_организационный отдел\27.05.2016 Президиум Совета по коррупции Москва\Материалы для Президента РТ\фотошоп\ГЕРБ РЕСПУБЛИКА ТАТАРСТАН.png">
            <a:extLst>
              <a:ext uri="{FF2B5EF4-FFF2-40B4-BE49-F238E27FC236}">
                <a16:creationId xmlns:a16="http://schemas.microsoft.com/office/drawing/2014/main" id="{BDE4A7EA-F784-48B6-976E-A9F393718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97"/>
          <a:stretch/>
        </p:blipFill>
        <p:spPr bwMode="auto">
          <a:xfrm>
            <a:off x="107504" y="-27384"/>
            <a:ext cx="617078" cy="64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32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СМИ –как субъект антикоррупционной политики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Главной целью </a:t>
            </a:r>
            <a:r>
              <a:rPr lang="ru-RU" b="1" i="1" dirty="0"/>
              <a:t>средств массовой информации </a:t>
            </a:r>
            <a:r>
              <a:rPr lang="ru-RU" dirty="0"/>
              <a:t>является обеспечение граждан необходимой информацией, освещение и разоблачение фактов коррупции на всех уровнях, с целью достижения социальной справедливости.</a:t>
            </a:r>
          </a:p>
          <a:p>
            <a:r>
              <a:rPr lang="ru-RU" dirty="0"/>
              <a:t>СМИ открывает обществу скрытые механизмы коррупционной деятельности, что препятствует её образованию, развитию и распространению.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(качество проведения журналистских расследований, уровень гласности, финансово-организационные основы СМИ)</a:t>
            </a:r>
          </a:p>
        </p:txBody>
      </p:sp>
    </p:spTree>
    <p:extLst>
      <p:ext uri="{BB962C8B-B14F-4D97-AF65-F5344CB8AC3E}">
        <p14:creationId xmlns:p14="http://schemas.microsoft.com/office/powerpoint/2010/main" val="1622966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Граждане и общественные организации –как субъекты антикоррупционной политики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Общественные организации, являющиеся частью гражданского общества, вправе направлять запросы государственным субъектам антикоррупционной политики на получение информации о фактах коррупционных правонарушений, коррупциогенных факторах, мерах </a:t>
            </a:r>
            <a:r>
              <a:rPr lang="ru-RU"/>
              <a:t>антикоррупционной политики.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5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A8DD9-55B7-43D9-9FFA-3E5AFD79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Субъектами антикоррупционной политики являются: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478B73-202E-4081-87F5-6AD524DC9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dirty="0"/>
              <a:t>Органы государственной власти и должностные лица (федерального и регионального уровней);</a:t>
            </a:r>
          </a:p>
          <a:p>
            <a:pPr>
              <a:buFontTx/>
              <a:buChar char="-"/>
            </a:pPr>
            <a:r>
              <a:rPr lang="ru-RU" dirty="0"/>
              <a:t>Органы местного самоуправления (и должностные лица);</a:t>
            </a:r>
          </a:p>
          <a:p>
            <a:pPr>
              <a:buFontTx/>
              <a:buChar char="-"/>
            </a:pPr>
            <a:r>
              <a:rPr lang="ru-RU" dirty="0"/>
              <a:t>Политические партии и иные общественные объединения;</a:t>
            </a:r>
          </a:p>
          <a:p>
            <a:pPr>
              <a:buFontTx/>
              <a:buChar char="-"/>
            </a:pPr>
            <a:r>
              <a:rPr lang="ru-RU" dirty="0"/>
              <a:t>Средства массовой информации;</a:t>
            </a:r>
          </a:p>
          <a:p>
            <a:pPr>
              <a:buFontTx/>
              <a:buChar char="-"/>
            </a:pPr>
            <a:r>
              <a:rPr lang="ru-RU" dirty="0"/>
              <a:t>Инициативные группы граждан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88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6FF78-FB64-4D78-92D2-4177467AD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Субъектами антикоррупционной политики являются г</a:t>
            </a:r>
            <a:r>
              <a:rPr lang="ru-RU" sz="2400" b="1" dirty="0"/>
              <a:t>осударственные  органы и должностные лица</a:t>
            </a:r>
            <a:r>
              <a:rPr lang="ru-RU" sz="2400" dirty="0"/>
              <a:t>, имеющие следующие полномочия: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40E93B-D5CE-45C7-A4F3-A035F0F79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ru-RU" sz="2400" dirty="0"/>
              <a:t>1)Разрабатывать  и принимать НПА в сфере противодействия  коррупции.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2400" dirty="0"/>
              <a:t>2) Контролировать и надзирать за исполнением антикоррупционного законодательства.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2400" dirty="0"/>
              <a:t>3) Предупреждать, пресекать коррупционные правонарушения, применять меры юридической ответственности за них.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2400" dirty="0"/>
              <a:t>4) Осуществлять предварительное (досудебное ) следствие по делам  о коррупционных правонарушениях и применять законные меры разрешения конфликтов, связанных с коррупционными деяниями. 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2400" dirty="0"/>
              <a:t>5)Исполнять решения о возмещении вреда, причиненного  коррупционными правонарушениями.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94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Два подхода к организации государственного противодействия коррупции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ru-RU" b="1" dirty="0"/>
              <a:t>создание единого специализированного антикоррупционного</a:t>
            </a:r>
            <a:r>
              <a:rPr lang="ru-RU" dirty="0"/>
              <a:t> органа (Например Независимая комиссия по борьбе с коррупцией в Гонконг, Бюро по расследованию случаев коррупции в Сингапуре и др.)</a:t>
            </a:r>
          </a:p>
          <a:p>
            <a:pPr marL="514350" indent="-514350">
              <a:buAutoNum type="arabicParenR"/>
            </a:pPr>
            <a:r>
              <a:rPr lang="ru-RU" b="1" dirty="0"/>
              <a:t>распределение функций между разными государственными органами</a:t>
            </a:r>
            <a:r>
              <a:rPr lang="ru-RU" dirty="0"/>
              <a:t> Россия, США и др.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Выбор того или иного подхода обусловлен политико-правовыми, историческими, экономическими и иными особенностями данного государства.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81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45586-0742-4276-8575-FD6B96A5D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Единый государственный орган противодействия коррупции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37058-6B8A-4BC4-9876-A70FDAF84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Сингапур</a:t>
            </a:r>
            <a:r>
              <a:rPr lang="en-US" sz="2400" dirty="0"/>
              <a:t> -</a:t>
            </a:r>
            <a:r>
              <a:rPr lang="ru-RU" sz="2400" dirty="0"/>
              <a:t> функционирует единый государственный орган - правительственное, независимое </a:t>
            </a:r>
            <a:r>
              <a:rPr lang="ru-RU" sz="2400" b="1" i="1" dirty="0">
                <a:solidFill>
                  <a:srgbClr val="FF0000"/>
                </a:solidFill>
              </a:rPr>
              <a:t>«Бюро по расследованию коррупции»</a:t>
            </a:r>
            <a:r>
              <a:rPr lang="ru-RU" sz="2400" b="1" dirty="0"/>
              <a:t>, </a:t>
            </a:r>
            <a:r>
              <a:rPr lang="ru-RU" sz="2400" dirty="0"/>
              <a:t>которое напрямую подчиняется главе государства.</a:t>
            </a:r>
          </a:p>
          <a:p>
            <a:pPr marL="0" indent="0">
              <a:buNone/>
            </a:pPr>
            <a:r>
              <a:rPr lang="ru-RU" sz="2400" dirty="0"/>
              <a:t>В состав входят три подразделения: следственное, справочно-информационное и вспомогательное </a:t>
            </a:r>
          </a:p>
          <a:p>
            <a:pPr marL="0" indent="0">
              <a:buNone/>
            </a:pPr>
            <a:r>
              <a:rPr lang="ru-RU" sz="2400" dirty="0"/>
              <a:t>Полномочия:</a:t>
            </a:r>
          </a:p>
          <a:p>
            <a:pPr marL="0" indent="0">
              <a:buNone/>
            </a:pPr>
            <a:r>
              <a:rPr lang="ru-RU" sz="2400" dirty="0"/>
              <a:t>1)расследование  коррупционных дел,</a:t>
            </a:r>
          </a:p>
          <a:p>
            <a:pPr marL="0" indent="0">
              <a:buNone/>
            </a:pPr>
            <a:r>
              <a:rPr lang="ru-RU" sz="2400" dirty="0"/>
              <a:t> 2)рассмотрение жалоб, содержащих обвинение в коррупции</a:t>
            </a:r>
          </a:p>
          <a:p>
            <a:pPr marL="0" indent="0">
              <a:buNone/>
            </a:pPr>
            <a:r>
              <a:rPr lang="ru-RU" sz="2400" dirty="0"/>
              <a:t>3)профилактика коррупции.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6866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E7822-9982-4245-A751-275C9B49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Единый государственный орган противодействия коррупции.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6CA362-176F-4BDD-9F68-79433943D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Гонконг - Независимая комиссия по борьбе с коррупцией </a:t>
            </a:r>
            <a:r>
              <a:rPr lang="ru-RU" sz="2400" dirty="0"/>
              <a:t>(НКБК). Она  подчиняется только Генерал-губернатору, не зависит от   МВД, органов Госбезопасности.</a:t>
            </a:r>
          </a:p>
          <a:p>
            <a:pPr marL="0" indent="0" algn="just">
              <a:buNone/>
            </a:pPr>
            <a:r>
              <a:rPr lang="ru-RU" sz="2400" dirty="0"/>
              <a:t>Полномочия: </a:t>
            </a:r>
          </a:p>
          <a:p>
            <a:pPr marL="0" indent="0" algn="just">
              <a:buNone/>
            </a:pPr>
            <a:r>
              <a:rPr lang="ru-RU" sz="2400" dirty="0"/>
              <a:t>-выявлять случаи коррупции; </a:t>
            </a:r>
          </a:p>
          <a:p>
            <a:pPr marL="0" indent="0" algn="just">
              <a:buNone/>
            </a:pPr>
            <a:r>
              <a:rPr lang="ru-RU" sz="2400" dirty="0"/>
              <a:t>-осуществлять профилактику в сферах наиболее подверженных коррупции; </a:t>
            </a:r>
          </a:p>
          <a:p>
            <a:pPr marL="0" indent="0" algn="just">
              <a:buNone/>
            </a:pPr>
            <a:r>
              <a:rPr lang="ru-RU" sz="2400" dirty="0"/>
              <a:t>-работа с жалобами населения (круглосуточная «горячая линия»)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88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60E7E-49D1-432D-90FE-1CAF539C8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400" dirty="0"/>
              <a:t>Второй подход - распределение функций между разными государственными органами характерно для крупных государств  России, США, Великобритании, Канады  и других государств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90B0B8-D208-4C73-8083-94A7A68C1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Система органов противодействия коррупции в Российской Федерации представлена на федеральном уровне и на уровне субъектов федерации</a:t>
            </a:r>
            <a:r>
              <a:rPr lang="ru-RU" dirty="0"/>
              <a:t> </a:t>
            </a:r>
          </a:p>
          <a:p>
            <a:endParaRPr lang="ru-RU" sz="4400" dirty="0">
              <a:latin typeface="Franklin Gothic Medium" pitchFamily="34" charset="0"/>
              <a:cs typeface="DilleniaUPC" pitchFamily="18" charset="-34"/>
            </a:endParaRPr>
          </a:p>
          <a:p>
            <a:pPr marL="0" indent="0">
              <a:buNone/>
            </a:pPr>
            <a:br>
              <a:rPr lang="ru-RU" dirty="0"/>
            </a:b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09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0C9DB-C3E7-420C-B533-D9815913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2208"/>
          </a:xfrm>
        </p:spPr>
        <p:txBody>
          <a:bodyPr>
            <a:noAutofit/>
          </a:bodyPr>
          <a:lstStyle/>
          <a:p>
            <a:br>
              <a:rPr lang="ru-RU" sz="2800" dirty="0"/>
            </a:br>
            <a:br>
              <a:rPr lang="ru-RU" sz="2800" b="1" i="1" dirty="0">
                <a:solidFill>
                  <a:srgbClr val="FF0000"/>
                </a:solidFill>
              </a:rPr>
            </a:b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EBB433-17AD-47A1-8A8A-34BB67A8E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уровень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 органы и   должностные лица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1.Президент РФ -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Управление Президента Российской Федерации по вопросам противодействия коррупции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2.Совет при Президенте РФ по противодействию коррупции</a:t>
            </a:r>
          </a:p>
          <a:p>
            <a:pPr marL="457200" indent="-457200">
              <a:spcBef>
                <a:spcPts val="0"/>
              </a:spcBef>
              <a:buAutoNum type="arabicPeriod" startAt="3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Государственной Думы Федерального собрания РФ по противодействию коррупции</a:t>
            </a:r>
          </a:p>
          <a:p>
            <a:pPr marL="457200" indent="-457200">
              <a:spcBef>
                <a:spcPts val="0"/>
              </a:spcBef>
              <a:buAutoNum type="arabicPeriod" startAt="3"/>
            </a:pPr>
            <a:r>
              <a:rPr lang="ru-RU" sz="2400" dirty="0"/>
              <a:t>Правительство РФ</a:t>
            </a:r>
          </a:p>
          <a:p>
            <a:pPr marL="457200" indent="-457200">
              <a:spcBef>
                <a:spcPts val="0"/>
              </a:spcBef>
              <a:buAutoNum type="arabicPeriod" startAt="3"/>
            </a:pPr>
            <a:r>
              <a:rPr lang="ru-RU" sz="2400" dirty="0"/>
              <a:t>Счетная Палата Российской Федерации</a:t>
            </a:r>
          </a:p>
          <a:p>
            <a:pPr marL="457200" indent="-457200">
              <a:spcBef>
                <a:spcPts val="0"/>
              </a:spcBef>
              <a:buAutoNum type="arabicPeriod" startAt="3"/>
            </a:pPr>
            <a:r>
              <a:rPr lang="ru-RU" sz="2400" dirty="0"/>
              <a:t>Совета безопасности Российской Федерации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ФСБ, МВД,  Министерство Юстиции, Прокуратура, таможенная служба.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Конституционный суд и суды общей юрисдикции и арбитражные  суды.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2783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1605</Words>
  <Application>Microsoft Office PowerPoint</Application>
  <PresentationFormat>Экран (4:3)</PresentationFormat>
  <Paragraphs>144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Arial</vt:lpstr>
      <vt:lpstr>Calibri</vt:lpstr>
      <vt:lpstr>Franklin Gothic Medium</vt:lpstr>
      <vt:lpstr>JournalSansCTT</vt:lpstr>
      <vt:lpstr>Times New Roman</vt:lpstr>
      <vt:lpstr>Tw Cen MT</vt:lpstr>
      <vt:lpstr>Tw Cen MT Condensed</vt:lpstr>
      <vt:lpstr>Wingdings</vt:lpstr>
      <vt:lpstr>Wingdings 3</vt:lpstr>
      <vt:lpstr>Тема Office</vt:lpstr>
      <vt:lpstr>Интеграл</vt:lpstr>
      <vt:lpstr>Субъекты антикоррупционной политики - это</vt:lpstr>
      <vt:lpstr>Презентация PowerPoint</vt:lpstr>
      <vt:lpstr>Субъектами антикоррупционной политики являются:</vt:lpstr>
      <vt:lpstr>Субъектами антикоррупционной политики являются государственные  органы и должностные лица, имеющие следующие полномочия:</vt:lpstr>
      <vt:lpstr>Два подхода к организации государственного противодействия коррупции</vt:lpstr>
      <vt:lpstr>Единый государственный орган противодействия коррупции</vt:lpstr>
      <vt:lpstr>Единый государственный орган противодействия коррупции.</vt:lpstr>
      <vt:lpstr>Второй подход - распределение функций между разными государственными органами характерно для крупных государств  России, США, Великобритании, Канады  и других государств</vt:lpstr>
      <vt:lpstr>  </vt:lpstr>
      <vt:lpstr>Презентация PowerPoint</vt:lpstr>
      <vt:lpstr>В состав Совета, входят 30–32 члена,  назначаемые на 4 года указом Президента. </vt:lpstr>
      <vt:lpstr>Управление Президента Российской Федерации по вопросам противодействия коррупции.</vt:lpstr>
      <vt:lpstr>Задачи Управления при Президенте РФ</vt:lpstr>
      <vt:lpstr>Иные федеральные субъекты антикоррупционной политики</vt:lpstr>
      <vt:lpstr>Реализация мер уголовно-правовой антикоррупционной политики относится к компетенции </vt:lpstr>
      <vt:lpstr>Презентация PowerPoint</vt:lpstr>
      <vt:lpstr>Субъектами антикоррупционной политики Республики Татарстан являются:</vt:lpstr>
      <vt:lpstr>Государственные органы – субъекты антикоррупционной политики рТ</vt:lpstr>
      <vt:lpstr>Комиссия по координации работы по противодействию коррупции в Республике Татарстан.</vt:lpstr>
      <vt:lpstr>Комиссия по координации работы по противодействию коррупции в Республике Татарстан.</vt:lpstr>
      <vt:lpstr>УПРАВЛЕНИЕ ПРЕЗИДЕНТА РЕСПУБЛИКИ ТАТАРСТАН ПО ВОПРОСАМ АНТИКОРРУПЦИОННОЙ ПОЛИТИКИ </vt:lpstr>
      <vt:lpstr>Начальник Управления Президента Республики Татарстан по вопросам антикоррупционной политики- Бадрутдинов Марс Сарымович </vt:lpstr>
      <vt:lpstr>Презентация PowerPoint</vt:lpstr>
      <vt:lpstr>Презентация PowerPoint</vt:lpstr>
      <vt:lpstr>Субъекты антикоррупционной политики РТ(муниципальный уровень) </vt:lpstr>
      <vt:lpstr>Презентация PowerPoint</vt:lpstr>
      <vt:lpstr>Партии, общественно-политические объединения, коммерческие и иные организации –как субъекты антикоррупционной политики </vt:lpstr>
      <vt:lpstr>СМИ –как субъект антикоррупционной политики</vt:lpstr>
      <vt:lpstr>Граждане и общественные организации –как субъекты антикоррупционной политики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Антикоррупционная политика</dc:title>
  <dc:creator>Максим</dc:creator>
  <cp:lastModifiedBy>Я</cp:lastModifiedBy>
  <cp:revision>79</cp:revision>
  <dcterms:created xsi:type="dcterms:W3CDTF">2017-02-09T06:59:07Z</dcterms:created>
  <dcterms:modified xsi:type="dcterms:W3CDTF">2020-04-28T20:11:51Z</dcterms:modified>
</cp:coreProperties>
</file>