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handoutMasterIdLst>
    <p:handoutMasterId r:id="rId12"/>
  </p:handoutMasterIdLst>
  <p:sldIdLst>
    <p:sldId id="257" r:id="rId3"/>
    <p:sldId id="268" r:id="rId4"/>
    <p:sldId id="267" r:id="rId5"/>
    <p:sldId id="269" r:id="rId6"/>
    <p:sldId id="270" r:id="rId7"/>
    <p:sldId id="261" r:id="rId8"/>
    <p:sldId id="262" r:id="rId9"/>
    <p:sldId id="272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72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68">
          <p15:clr>
            <a:srgbClr val="A4A3A4"/>
          </p15:clr>
        </p15:guide>
        <p15:guide id="5" pos="3839">
          <p15:clr>
            <a:srgbClr val="A4A3A4"/>
          </p15:clr>
        </p15:guide>
        <p15:guide id="6" pos="768">
          <p15:clr>
            <a:srgbClr val="A4A3A4"/>
          </p15:clr>
        </p15:guide>
        <p15:guide id="7" pos="7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81" d="100"/>
          <a:sy n="81" d="100"/>
        </p:scale>
        <p:origin x="754" y="62"/>
      </p:cViewPr>
      <p:guideLst>
        <p:guide orient="horz" pos="2160"/>
        <p:guide orient="horz" pos="1072"/>
        <p:guide orient="horz" pos="3888"/>
        <p:guide orient="horz" pos="368"/>
        <p:guide pos="3839"/>
        <p:guide pos="768"/>
        <p:guide pos="72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ru-RU"/>
              <a:t>11.02.2014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ru-RU"/>
              <a:t>11.02.2014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99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1216152">
              <a:buNone/>
            </a:pPr>
            <a:fld id="{3EBA5BD7-F043-4D1B-AA17-CD412FC534DE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555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14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Полилиния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noProof="0" dirty="0"/>
            </a:p>
          </p:txBody>
        </p:sp>
        <p:sp>
          <p:nvSpPr>
            <p:cNvPr id="10" name="Полилиния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noProof="0" dirty="0"/>
            </a:p>
          </p:txBody>
        </p:sp>
        <p:sp>
          <p:nvSpPr>
            <p:cNvPr id="11" name="Полилиния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11.02.2014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Полилиния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ru-RU" noProof="0" smtClean="0"/>
              <a:pPr/>
              <a:t>11.02.2014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latin typeface="Calibri"/>
              </a:rPr>
              <a:t>Лекция №12</a:t>
            </a:r>
            <a:endParaRPr lang="ru-RU" sz="5400" b="0" i="0" dirty="0">
              <a:solidFill>
                <a:schemeClr val="tx1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ru-RU" sz="2800" b="0" i="0" spc="200" baseline="0" dirty="0" smtClean="0">
                <a:solidFill>
                  <a:srgbClr val="009999"/>
                </a:solidFill>
              </a:rPr>
              <a:t>Подзаголовок</a:t>
            </a:r>
            <a:endParaRPr lang="ru-RU" sz="2800" b="0" i="0" spc="200" baseline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План лекции</a:t>
            </a:r>
            <a:endParaRPr lang="ru-RU" sz="3600" b="0" i="0" dirty="0">
              <a:solidFill>
                <a:schemeClr val="tx1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Теплоемкость идеального газа. </a:t>
            </a:r>
          </a:p>
          <a:p>
            <a:pPr lvl="0"/>
            <a:r>
              <a:rPr lang="ru-RU" dirty="0"/>
              <a:t>Круговой процесс (цикл). </a:t>
            </a:r>
          </a:p>
          <a:p>
            <a:pPr lvl="0"/>
            <a:r>
              <a:rPr lang="ru-RU" dirty="0"/>
              <a:t>Обратимые и необратимые процессы. </a:t>
            </a:r>
          </a:p>
          <a:p>
            <a:pPr lvl="0"/>
            <a:r>
              <a:rPr lang="ru-RU" dirty="0"/>
              <a:t>Цикл Карно. </a:t>
            </a:r>
          </a:p>
          <a:p>
            <a:pPr lvl="0"/>
            <a:r>
              <a:rPr lang="ru-RU" dirty="0"/>
              <a:t>Энтропия. </a:t>
            </a:r>
          </a:p>
          <a:p>
            <a:pPr lvl="0"/>
            <a:r>
              <a:rPr lang="ru-RU" dirty="0"/>
              <a:t>Второе начало термодинамики. </a:t>
            </a: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/>
              <a:t>Теплоемкость идеального </a:t>
            </a:r>
            <a:r>
              <a:rPr lang="ru-RU" dirty="0" smtClean="0"/>
              <a:t>газа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Symbol" panose="05050102010706020507" pitchFamily="18" charset="2"/>
                          </a:rPr>
                          <m:t>u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16152">
              <a:spcBef>
                <a:spcPts val="0"/>
              </a:spcBef>
            </a:pPr>
            <a:r>
              <a:rPr lang="ru-RU" dirty="0"/>
              <a:t>Круговой процесс (цикл)</a:t>
            </a:r>
            <a:endParaRPr lang="ru-RU" sz="3600" b="0" i="0" dirty="0">
              <a:solidFill>
                <a:schemeClr val="tx1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62529" y="1628800"/>
            <a:ext cx="6644051" cy="4465320"/>
          </a:xfrm>
        </p:spPr>
        <p:txBody>
          <a:bodyPr/>
          <a:lstStyle/>
          <a:p>
            <a:r>
              <a:rPr lang="ru-RU" dirty="0"/>
              <a:t>Круговым процессом, или циклом, называется такой процесс, в результате которого термодинамическое тело возвращается в исходное состояние.</a:t>
            </a:r>
          </a:p>
        </p:txBody>
      </p:sp>
      <p:pic>
        <p:nvPicPr>
          <p:cNvPr id="2050" name="Picture 2" descr="http://userdocs.ru/pars_docs/refs/10/9130/9130_html_121636a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604" y="1498600"/>
            <a:ext cx="42100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/>
              <a:t>Обратимые и необратимые </a:t>
            </a:r>
            <a:r>
              <a:rPr lang="ru-RU" dirty="0" smtClean="0"/>
              <a:t>процессы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909836" y="1529376"/>
            <a:ext cx="7076099" cy="515719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Процесс называют обратимым, если он протекает таким образом, что после окончания процесса он может быть проведен в обратном направлении через все те же промежуточные состояния, что и прямой процесс. После проведения кругового обратимого процесса никаких изменений в среде, окружающей систему, не произойдет. При этом под средой понимается совокупность всех не входящих в систему тел, с которыми система непосредственно взаимодействует.</a:t>
            </a:r>
          </a:p>
          <a:p>
            <a:endParaRPr lang="ru-RU" dirty="0"/>
          </a:p>
          <a:p>
            <a:r>
              <a:rPr lang="ru-RU" dirty="0"/>
              <a:t>Процесс называется необратимым, если он протекает так, что после его окончания систему нельзя вернуть в начальное состояние через прежние промежуточные состояния. Нельзя осуществить необратимый круговой процесс, чтобы нигде в окружающей среде не осталось никаких изменений.</a:t>
            </a:r>
          </a:p>
        </p:txBody>
      </p:sp>
      <p:pic>
        <p:nvPicPr>
          <p:cNvPr id="3074" name="Picture 2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414" y="1519224"/>
            <a:ext cx="3412240" cy="248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s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0946" y="4221088"/>
            <a:ext cx="3371708" cy="245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Цикл Карно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1218883" y="1556792"/>
            <a:ext cx="6315689" cy="5112568"/>
          </a:xfrm>
        </p:spPr>
        <p:txBody>
          <a:bodyPr/>
          <a:lstStyle/>
          <a:p>
            <a:r>
              <a:rPr lang="ru-RU" sz="2400" dirty="0"/>
              <a:t>Тепловой машиной называется периодический действующий двигатель, совершающий работу за счет получаемого извне тепла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Из всех периодически действующих тепловых машин, имеющих одинаковые температуры нагревателей и холодильников, наибольшим КПД обладают обратимые машины. Причем КПД обратимых машин, работающих при одинаковых температурах нагревателей и холодильников, равны друг другу и не зависят от конструкции машины и от природы рабочего вещества.</a:t>
            </a:r>
          </a:p>
        </p:txBody>
      </p:sp>
      <p:pic>
        <p:nvPicPr>
          <p:cNvPr id="4098" name="Picture 2" descr="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588" y="332656"/>
            <a:ext cx="4330651" cy="322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50596" y="4113076"/>
                <a:ext cx="2936317" cy="879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dirty="0" smtClean="0">
                          <a:latin typeface="Symbol" panose="05050102010706020507" pitchFamily="18" charset="2"/>
                        </a:rPr>
                        <m:t>h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0596" y="4113076"/>
                <a:ext cx="2936317" cy="8799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Энтропия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13892" y="2060848"/>
                <a:ext cx="1584729" cy="908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892" y="2060848"/>
                <a:ext cx="1584729" cy="9086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8882" y="3187243"/>
                <a:ext cx="7827857" cy="2520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ea typeface="Cambria Math" panose="02040503050406030204" pitchFamily="18" charset="0"/>
                  </a:rPr>
                  <a:t>изохорический: </a:t>
                </a:r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den>
                    </m:f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func>
                  </m:oMath>
                </a14:m>
                <a:endParaRPr lang="en-US" sz="2800" dirty="0" smtClean="0"/>
              </a:p>
              <a:p>
                <a:r>
                  <a:rPr lang="ru-RU" sz="2800" dirty="0" smtClean="0"/>
                  <a:t>изобарический: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den>
                    </m:f>
                    <m:nary>
                      <m:naryPr>
                        <m:ctrlPr>
                          <a:rPr 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ru-R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ru-R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ru-R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f>
                          <m:fPr>
                            <m:ctrlPr>
                              <a:rPr lang="ru-R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𝑑𝑇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nary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den>
                    </m:f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func>
                  </m:oMath>
                </a14:m>
                <a:endParaRPr lang="ru-RU" sz="2800" dirty="0" smtClean="0"/>
              </a:p>
              <a:p>
                <a:r>
                  <a:rPr lang="ru-RU" sz="2800" dirty="0" smtClean="0"/>
                  <a:t>изотермический: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ru-R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func>
                  </m:oMath>
                </a14:m>
                <a:endParaRPr lang="en-US" sz="2800" dirty="0" smtClean="0"/>
              </a:p>
              <a:p>
                <a:r>
                  <a:rPr lang="ru-RU" sz="2800" dirty="0" smtClean="0"/>
                  <a:t>адиабатический: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882" y="3187243"/>
                <a:ext cx="7827857" cy="2520755"/>
              </a:xfrm>
              <a:prstGeom prst="rect">
                <a:avLst/>
              </a:prstGeom>
              <a:blipFill rotWithShape="0">
                <a:blip r:embed="rId4"/>
                <a:stretch>
                  <a:fillRect l="-1636" b="-6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Второе начало термодинамики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9836" y="1498600"/>
            <a:ext cx="95770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Существуют несколько эквивалентных формулировок второго начала термодинамики:</a:t>
            </a:r>
          </a:p>
          <a:p>
            <a:r>
              <a:rPr lang="ru-RU" dirty="0">
                <a:solidFill>
                  <a:srgbClr val="FF0000"/>
                </a:solidFill>
              </a:rPr>
              <a:t>Постулат </a:t>
            </a:r>
            <a:r>
              <a:rPr lang="ru-RU" dirty="0" err="1">
                <a:solidFill>
                  <a:srgbClr val="FF0000"/>
                </a:solidFill>
              </a:rPr>
              <a:t>Клаузиуса</a:t>
            </a:r>
            <a:r>
              <a:rPr lang="ru-RU" dirty="0"/>
              <a:t>: «Невозможен процесс, единственным результатом которого являлась бы передача тепла от более холодного тела к более </a:t>
            </a:r>
            <a:r>
              <a:rPr lang="ru-RU" dirty="0" smtClean="0"/>
              <a:t>горячему» </a:t>
            </a:r>
            <a:r>
              <a:rPr lang="ru-RU" dirty="0"/>
              <a:t>(такой процесс называется процессом </a:t>
            </a:r>
            <a:r>
              <a:rPr lang="ru-RU" dirty="0" err="1"/>
              <a:t>Клаузиуса</a:t>
            </a:r>
            <a:r>
              <a:rPr lang="ru-RU" dirty="0"/>
              <a:t>).</a:t>
            </a:r>
          </a:p>
          <a:p>
            <a:r>
              <a:rPr lang="ru-RU" dirty="0">
                <a:solidFill>
                  <a:srgbClr val="FF0000"/>
                </a:solidFill>
              </a:rPr>
              <a:t>Постулат Томсона (Кельвина)</a:t>
            </a:r>
            <a:r>
              <a:rPr lang="ru-RU" dirty="0"/>
              <a:t>: «Невозможен круговой процесс, единственным результатом которого было бы производство работы за счет охлаждения теплового резервуара» (такой процесс называется процессом Томсона</a:t>
            </a:r>
            <a:r>
              <a:rPr lang="ru-RU" dirty="0" smtClean="0"/>
              <a:t>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Закон </a:t>
            </a:r>
            <a:r>
              <a:rPr lang="ru-RU" dirty="0" err="1">
                <a:solidFill>
                  <a:srgbClr val="FF0000"/>
                </a:solidFill>
              </a:rPr>
              <a:t>неубывания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энтропии</a:t>
            </a:r>
            <a:r>
              <a:rPr lang="ru-RU" dirty="0" smtClean="0"/>
              <a:t>: «Энтропия </a:t>
            </a:r>
            <a:r>
              <a:rPr lang="ru-RU" dirty="0"/>
              <a:t>изолированной системы не может уменьшаться</a:t>
            </a:r>
            <a:r>
              <a:rPr lang="ru-RU" dirty="0" smtClean="0"/>
              <a:t>»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9836" y="5877272"/>
                <a:ext cx="15533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836" y="5877272"/>
                <a:ext cx="1553374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_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41B1235-A091-4C7D-B88F-FA28497383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тройной линией (широкоэкранный формат)</Template>
  <TotalTime>0</TotalTime>
  <Words>343</Words>
  <Application>Microsoft Office PowerPoint</Application>
  <PresentationFormat>Произвольный</PresentationFormat>
  <Paragraphs>39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Symbol</vt:lpstr>
      <vt:lpstr>Tech_16x9</vt:lpstr>
      <vt:lpstr>Лекция №12</vt:lpstr>
      <vt:lpstr>План лекции</vt:lpstr>
      <vt:lpstr>Теплоемкость идеального газа</vt:lpstr>
      <vt:lpstr>Круговой процесс (цикл)</vt:lpstr>
      <vt:lpstr>Обратимые и необратимые процессы</vt:lpstr>
      <vt:lpstr>Цикл Карно</vt:lpstr>
      <vt:lpstr>Энтропия</vt:lpstr>
      <vt:lpstr>Второе начало термодинамики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2013-12-12T15:01:44Z</dcterms:created>
  <dcterms:modified xsi:type="dcterms:W3CDTF">2014-02-11T16:05:55Z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