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516" r:id="rId2"/>
    <p:sldId id="440" r:id="rId3"/>
    <p:sldId id="441" r:id="rId4"/>
    <p:sldId id="448" r:id="rId5"/>
    <p:sldId id="449" r:id="rId6"/>
    <p:sldId id="453" r:id="rId7"/>
    <p:sldId id="454" r:id="rId8"/>
    <p:sldId id="455" r:id="rId9"/>
    <p:sldId id="456" r:id="rId10"/>
    <p:sldId id="457" r:id="rId11"/>
    <p:sldId id="458" r:id="rId12"/>
    <p:sldId id="459" r:id="rId13"/>
    <p:sldId id="460" r:id="rId14"/>
    <p:sldId id="461" r:id="rId15"/>
    <p:sldId id="462" r:id="rId16"/>
    <p:sldId id="464" r:id="rId17"/>
    <p:sldId id="465" r:id="rId18"/>
    <p:sldId id="466" r:id="rId19"/>
    <p:sldId id="467" r:id="rId20"/>
    <p:sldId id="469" r:id="rId21"/>
    <p:sldId id="470" r:id="rId22"/>
    <p:sldId id="471" r:id="rId23"/>
    <p:sldId id="472" r:id="rId24"/>
    <p:sldId id="47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58" y="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904F4-C957-4F4F-AC83-8C3F5ABDA55B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D22C5-F6F9-4835-A9EA-D5368B197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436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ECC63-ABF9-45AE-A47F-F4877E2F2F12}" type="datetimeFigureOut">
              <a:rPr lang="ru-RU" smtClean="0"/>
              <a:pPr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B63F4-F90B-429F-B42D-97126513A7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80727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/>
              <a:t>Инженерное геометрическое моделирование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9144000" cy="5786454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3600" b="1" dirty="0" smtClean="0">
                <a:solidFill>
                  <a:srgbClr val="002060"/>
                </a:solidFill>
              </a:rPr>
              <a:t>ИЗОБРАЖЕНИЯ – ВИДЫ, РАЗРЕЗЫ, СЕЧЕНИЯ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ГОСТ 2.305-2008</a:t>
            </a:r>
            <a:endParaRPr lang="ru-RU" sz="3600" dirty="0" smtClean="0">
              <a:solidFill>
                <a:srgbClr val="002060"/>
              </a:solidFill>
            </a:endParaRPr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0"/>
            <a:ext cx="1187624" cy="8367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РАЗРЕЗЫ</a:t>
            </a:r>
          </a:p>
          <a:p>
            <a:endParaRPr lang="ru-RU" sz="2600" b="1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143116"/>
            <a:ext cx="40719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/>
            <a:r>
              <a:rPr lang="ru-RU" sz="2800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Фронтальным и профильным разрезам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, как правило, придают положение, соответствующее принятому для данного предмета на главном изображении чертежа.</a:t>
            </a:r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/>
          <a:srcRect l="28619" t="25955" r="28271" b="17804"/>
          <a:stretch>
            <a:fillRect/>
          </a:stretch>
        </p:blipFill>
        <p:spPr bwMode="auto">
          <a:xfrm>
            <a:off x="4098925" y="2114550"/>
            <a:ext cx="50450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РАЗРЕЗЫ</a:t>
            </a:r>
          </a:p>
          <a:p>
            <a:endParaRPr lang="ru-RU" sz="2600" b="1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143116"/>
            <a:ext cx="52149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/>
            <a:endParaRPr lang="ru-RU" sz="2800" dirty="0" smtClean="0">
              <a:solidFill>
                <a:srgbClr val="C00000"/>
              </a:solidFill>
              <a:latin typeface="Calibri" pitchFamily="34" charset="0"/>
              <a:cs typeface="Times New Roman" pitchFamily="18" charset="0"/>
            </a:endParaRPr>
          </a:p>
          <a:p>
            <a:pPr indent="358775" algn="just"/>
            <a:r>
              <a:rPr lang="ru-RU" sz="2800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Фронтальным и профильным разрезам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, как правило, придают положение, соответствующее принятому для данного предмета на главном изображении чертежа.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0650" y="2728912"/>
            <a:ext cx="3943350" cy="41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РАЗРЕЗЫ</a:t>
            </a:r>
          </a:p>
          <a:p>
            <a:endParaRPr lang="ru-RU" sz="2600" b="1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071678"/>
            <a:ext cx="578644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/>
            <a:r>
              <a:rPr lang="ru-RU" sz="2600" b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Вертикальный разрез</a:t>
            </a:r>
            <a:r>
              <a:rPr lang="ru-RU" sz="26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, когда секущая плоскость </a:t>
            </a:r>
            <a:r>
              <a:rPr lang="ru-RU" sz="2600" dirty="0" err="1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непараллельна</a:t>
            </a:r>
            <a:r>
              <a:rPr lang="ru-RU" sz="26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фронтальной или профильной плоскостям проекций, а также наклонный разрез должны строиться и располагаться в соответствии с направлением, указанным стрелками на линии сечения. </a:t>
            </a:r>
            <a:endParaRPr lang="ru-RU" sz="2600" dirty="0" smtClean="0">
              <a:latin typeface="Calibri" pitchFamily="34" charset="0"/>
            </a:endParaRPr>
          </a:p>
          <a:p>
            <a:pPr eaLnBrk="0" hangingPunct="0"/>
            <a:r>
              <a:rPr lang="ru-RU" sz="26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Допускается располагать такие разрезы в любом месте чертежа (</a:t>
            </a:r>
            <a:r>
              <a:rPr lang="ru-RU" sz="26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разрез А-А)</a:t>
            </a:r>
            <a:endParaRPr lang="ru-RU" sz="2600" dirty="0"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2314575"/>
            <a:ext cx="328612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РАЗРЕЗЫ</a:t>
            </a:r>
          </a:p>
          <a:p>
            <a:endParaRPr lang="ru-RU" sz="2600" b="1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071678"/>
            <a:ext cx="57864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0000"/>
                </a:solidFill>
                <a:cs typeface="Times New Roman" pitchFamily="18" charset="0"/>
              </a:rPr>
              <a:t>Допускается показывать их также с поворотом до положения, соответствующего принятому для данного предмета на главном изображении. В последнем случае к надписи должно быть добавлено условное графическое обозначение 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5905500" y="2076450"/>
            <a:ext cx="32385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ГОСТ 2.305-2008 ЕСКД. Изображения - виды, разрезы, сечения"/>
          <p:cNvPicPr/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1857356" y="4357694"/>
            <a:ext cx="357188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РАЗРЕЗЫ</a:t>
            </a:r>
          </a:p>
          <a:p>
            <a:endParaRPr lang="ru-RU" sz="2600" b="1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071678"/>
            <a:ext cx="578644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/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При ломаных разрезах секущие плоскости условно повертывают до совмещения в одну плоскость, при этом направление поворота может не совпадать с направлением взгляда.  </a:t>
            </a:r>
          </a:p>
          <a:p>
            <a:pPr indent="358775"/>
            <a:r>
              <a:rPr lang="ru-RU" sz="2400" dirty="0" smtClean="0">
                <a:latin typeface="Calibri" pitchFamily="34" charset="0"/>
              </a:rPr>
              <a:t>При повороте секущей плоскости элементы предмета, расположенные за ней, вычерчивают так, как они проецируются на соответствующую плоскость, до которой производится совмещение</a:t>
            </a:r>
            <a:endParaRPr lang="ru-RU" sz="24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0" name="Рисунок 3"/>
          <p:cNvPicPr>
            <a:picLocks noChangeAspect="1" noChangeArrowheads="1"/>
          </p:cNvPicPr>
          <p:nvPr/>
        </p:nvPicPr>
        <p:blipFill>
          <a:blip r:embed="rId2" cstate="print"/>
          <a:srcRect l="59398" t="13535" r="20085" b="49940"/>
          <a:stretch>
            <a:fillRect/>
          </a:stretch>
        </p:blipFill>
        <p:spPr bwMode="auto">
          <a:xfrm>
            <a:off x="5741988" y="2493963"/>
            <a:ext cx="3402012" cy="436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РАЗРЕЗЫ</a:t>
            </a:r>
          </a:p>
          <a:p>
            <a:endParaRPr lang="ru-RU" sz="2600" b="1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071678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/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Если совмещенные плоскости параллельны одной из основных плоскостей проекций, то ломаный разрез допускается помещать на месте соответствующего вида (</a:t>
            </a:r>
            <a:r>
              <a:rPr lang="ru-RU" sz="2800" b="1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разрез А-А</a:t>
            </a:r>
            <a:r>
              <a:rPr lang="ru-RU" sz="28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). </a:t>
            </a:r>
            <a:endParaRPr lang="ru-RU" sz="2800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4286256"/>
            <a:ext cx="5334000" cy="246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МЕСТНЫЙ РАЗРЕЗ</a:t>
            </a:r>
          </a:p>
          <a:p>
            <a:endParaRPr lang="ru-RU" sz="2600" b="1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071678"/>
            <a:ext cx="54292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Местный разрез: </a:t>
            </a:r>
            <a:r>
              <a:rPr lang="ru-RU" sz="2800" dirty="0" smtClean="0"/>
              <a:t>Разрез, выполненный секущей плоскостью только в отдельном, ограниченном месте предмета.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Местный разрез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>выделяют на виде сплошной волнистой линией или сплошной тонкой линией с изломом. Эти линии не должны совпадать с какими-либо другими линиями изображения.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5857884" y="2214554"/>
            <a:ext cx="3142857" cy="153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6143636" y="4286256"/>
            <a:ext cx="2771429" cy="15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МЕСТНЫЙ РАЗРЕЗ</a:t>
            </a:r>
          </a:p>
          <a:p>
            <a:endParaRPr lang="ru-RU" sz="2600" b="1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071678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/>
            <a:r>
              <a:rPr lang="ru-RU" sz="2800" dirty="0" smtClean="0"/>
              <a:t>Часть вида и часть соответствующего разреза допускается соединять, разделяя их сплошной волнистой линией (</a:t>
            </a:r>
            <a:r>
              <a:rPr lang="ru-RU" sz="2800" b="1" dirty="0" smtClean="0"/>
              <a:t>черт. 1, 2, 3</a:t>
            </a:r>
            <a:r>
              <a:rPr lang="ru-RU" sz="2800" dirty="0" smtClean="0"/>
              <a:t>). </a:t>
            </a:r>
            <a:endParaRPr lang="ru-RU" sz="2800" dirty="0"/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/>
          <a:srcRect l="1065"/>
          <a:stretch>
            <a:fillRect/>
          </a:stretch>
        </p:blipFill>
        <p:spPr bwMode="auto">
          <a:xfrm>
            <a:off x="1857356" y="3513238"/>
            <a:ext cx="6633324" cy="33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МЕСТНЫЙ РАЗРЕЗ</a:t>
            </a:r>
          </a:p>
          <a:p>
            <a:endParaRPr lang="ru-RU" sz="2600" b="1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071678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3538"/>
            <a:r>
              <a:rPr lang="ru-RU" sz="2800" dirty="0" smtClean="0"/>
              <a:t>Если при этом соединяются половина вида и половина разреза, каждый из которых является симметричной фигурой, то разделяющей линией служит ось симметрии. </a:t>
            </a:r>
            <a:endParaRPr lang="ru-RU" sz="2800" dirty="0"/>
          </a:p>
        </p:txBody>
      </p:sp>
      <p:pic>
        <p:nvPicPr>
          <p:cNvPr id="7" name="Рисунок 3"/>
          <p:cNvPicPr>
            <a:picLocks noChangeAspect="1" noChangeArrowheads="1"/>
          </p:cNvPicPr>
          <p:nvPr/>
        </p:nvPicPr>
        <p:blipFill>
          <a:blip r:embed="rId2" cstate="print"/>
          <a:srcRect l="20021" t="59428" r="56454" b="9125"/>
          <a:stretch>
            <a:fillRect/>
          </a:stretch>
        </p:blipFill>
        <p:spPr bwMode="auto">
          <a:xfrm>
            <a:off x="2857488" y="3542173"/>
            <a:ext cx="3441801" cy="33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МЕСТНЫЙ РАЗРЕЗ</a:t>
            </a:r>
          </a:p>
          <a:p>
            <a:endParaRPr lang="ru-RU" sz="2600" b="1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071678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7188">
              <a:defRPr/>
            </a:pPr>
            <a:r>
              <a:rPr lang="ru-RU" sz="2800" dirty="0" smtClean="0"/>
              <a:t>Допускается также разделение разреза и вида </a:t>
            </a:r>
            <a:r>
              <a:rPr lang="ru-RU" sz="2800" dirty="0" err="1" smtClean="0"/>
              <a:t>штрих-пунктирной</a:t>
            </a:r>
            <a:r>
              <a:rPr lang="ru-RU" sz="2800" dirty="0" smtClean="0"/>
              <a:t> тонкой линией, совпадающей со следом плоскости симметрии не всего предмета, а лишь его части, если она представляет тело вращения. </a:t>
            </a:r>
            <a:endParaRPr lang="ru-RU" sz="2800" dirty="0"/>
          </a:p>
        </p:txBody>
      </p:sp>
      <p:pic>
        <p:nvPicPr>
          <p:cNvPr id="8" name="Рисунок 8"/>
          <p:cNvPicPr>
            <a:picLocks noChangeAspect="1" noChangeArrowheads="1"/>
          </p:cNvPicPr>
          <p:nvPr/>
        </p:nvPicPr>
        <p:blipFill>
          <a:blip r:embed="rId2" cstate="print"/>
          <a:srcRect l="58781" t="62463" r="19090" b="8963"/>
          <a:stretch>
            <a:fillRect/>
          </a:stretch>
        </p:blipFill>
        <p:spPr bwMode="auto">
          <a:xfrm>
            <a:off x="5906439" y="3845107"/>
            <a:ext cx="3237561" cy="301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РАЗРЕЗЫ</a:t>
            </a:r>
            <a:endParaRPr lang="ru-RU" sz="2800" dirty="0" smtClean="0" bmk="">
              <a:solidFill>
                <a:schemeClr val="tx1"/>
              </a:solidFill>
            </a:endParaRPr>
          </a:p>
          <a:p>
            <a:pPr indent="312738" algn="just" eaLnBrk="0" hangingPunct="0">
              <a:defRPr/>
            </a:pPr>
            <a:endParaRPr lang="ru-RU" sz="2800" dirty="0" bmk="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00240"/>
            <a:ext cx="663733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МЕСТНЫЙ РАЗРЕЗ</a:t>
            </a: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600" b="1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071678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7188">
              <a:defRPr/>
            </a:pPr>
            <a:endParaRPr lang="ru-RU" sz="2800" dirty="0" smtClean="0"/>
          </a:p>
          <a:p>
            <a:pPr indent="357188">
              <a:defRPr/>
            </a:pPr>
            <a:r>
              <a:rPr lang="ru-RU" sz="2800" dirty="0" smtClean="0"/>
              <a:t>Допускается соединять четверть вида и четверти трех разрезов: четверть вида, четверть одного разреза и половину другого и т. п. при условии, что каждое из этих изображении в отдельности симметрично.</a:t>
            </a:r>
          </a:p>
          <a:p>
            <a:pPr indent="357188">
              <a:defRPr/>
            </a:pP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600" b="1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071678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/>
            <a:r>
              <a:rPr lang="ru-RU" sz="2800" dirty="0" smtClean="0">
                <a:solidFill>
                  <a:srgbClr val="002060"/>
                </a:solidFill>
              </a:rPr>
              <a:t>1. Что называется разрезом</a:t>
            </a:r>
            <a:r>
              <a:rPr lang="en-US" sz="2800" dirty="0" smtClean="0">
                <a:solidFill>
                  <a:srgbClr val="002060"/>
                </a:solidFill>
              </a:rPr>
              <a:t>?</a:t>
            </a:r>
            <a:endParaRPr lang="ru-RU" sz="2800" dirty="0" smtClean="0">
              <a:solidFill>
                <a:srgbClr val="002060"/>
              </a:solidFill>
            </a:endParaRPr>
          </a:p>
          <a:p>
            <a:pPr lvl="0" hangingPunct="0"/>
            <a:r>
              <a:rPr lang="ru-RU" sz="2800" dirty="0" smtClean="0">
                <a:solidFill>
                  <a:srgbClr val="002060"/>
                </a:solidFill>
              </a:rPr>
              <a:t>2. Какие вы знаете разрезы</a:t>
            </a:r>
            <a:r>
              <a:rPr lang="en-US" sz="2800" dirty="0" smtClean="0">
                <a:solidFill>
                  <a:srgbClr val="002060"/>
                </a:solidFill>
              </a:rPr>
              <a:t>?</a:t>
            </a:r>
            <a:endParaRPr lang="ru-RU" sz="2800" dirty="0" smtClean="0">
              <a:solidFill>
                <a:srgbClr val="002060"/>
              </a:solidFill>
            </a:endParaRPr>
          </a:p>
          <a:p>
            <a:pPr lvl="0" hangingPunct="0"/>
            <a:r>
              <a:rPr lang="ru-RU" sz="2800" dirty="0" smtClean="0">
                <a:solidFill>
                  <a:srgbClr val="002060"/>
                </a:solidFill>
              </a:rPr>
              <a:t>3. Как разделяют разрезы в зависимости от числа секущих плоскостей?</a:t>
            </a:r>
          </a:p>
          <a:p>
            <a:pPr lvl="0" hangingPunct="0"/>
            <a:r>
              <a:rPr lang="ru-RU" sz="2800" dirty="0" smtClean="0">
                <a:solidFill>
                  <a:srgbClr val="002060"/>
                </a:solidFill>
              </a:rPr>
              <a:t>4. Как различают разрезы в зависимости от положения секущих плоскостей?</a:t>
            </a:r>
          </a:p>
          <a:p>
            <a:pPr lvl="0" hangingPunct="0"/>
            <a:r>
              <a:rPr lang="ru-RU" sz="2800" dirty="0" smtClean="0">
                <a:solidFill>
                  <a:srgbClr val="002060"/>
                </a:solidFill>
              </a:rPr>
              <a:t>5. Какие разрезы называются фронтальными и профильными?</a:t>
            </a:r>
          </a:p>
          <a:p>
            <a:pPr lvl="0" hangingPunct="0"/>
            <a:r>
              <a:rPr lang="ru-RU" sz="2800" dirty="0" smtClean="0">
                <a:solidFill>
                  <a:srgbClr val="002060"/>
                </a:solidFill>
              </a:rPr>
              <a:t>6. Как на чертежах указывается положение секущей плоскости?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600" b="1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071678"/>
            <a:ext cx="91440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/>
            <a:r>
              <a:rPr lang="ru-RU" sz="2600" dirty="0" smtClean="0">
                <a:solidFill>
                  <a:srgbClr val="002060"/>
                </a:solidFill>
              </a:rPr>
              <a:t>7. Когда не отмечают горизонтальные, фронтальные и профильные разрезы?</a:t>
            </a:r>
          </a:p>
          <a:p>
            <a:pPr lvl="0" hangingPunct="0"/>
            <a:r>
              <a:rPr lang="ru-RU" sz="2600" dirty="0" smtClean="0">
                <a:solidFill>
                  <a:srgbClr val="002060"/>
                </a:solidFill>
              </a:rPr>
              <a:t>8. Как разделяют разрезы в зависимости от полноты исполнения?</a:t>
            </a:r>
          </a:p>
          <a:p>
            <a:pPr lvl="0" hangingPunct="0"/>
            <a:r>
              <a:rPr lang="ru-RU" sz="2600" dirty="0" smtClean="0">
                <a:solidFill>
                  <a:srgbClr val="002060"/>
                </a:solidFill>
              </a:rPr>
              <a:t>9. В чем разница между ломанным и ступенчатым разрезами? </a:t>
            </a:r>
          </a:p>
          <a:p>
            <a:pPr lvl="0" hangingPunct="0"/>
            <a:r>
              <a:rPr lang="ru-RU" sz="2600" dirty="0" smtClean="0">
                <a:solidFill>
                  <a:srgbClr val="002060"/>
                </a:solidFill>
              </a:rPr>
              <a:t>10. Когда следует применять ступенчатый разрез? </a:t>
            </a:r>
          </a:p>
          <a:p>
            <a:pPr lvl="0" hangingPunct="0"/>
            <a:r>
              <a:rPr lang="ru-RU" sz="2600" dirty="0" smtClean="0">
                <a:solidFill>
                  <a:srgbClr val="002060"/>
                </a:solidFill>
              </a:rPr>
              <a:t>11. Когда следует применять ломаный разрез?</a:t>
            </a:r>
          </a:p>
          <a:p>
            <a:pPr lvl="0" hangingPunct="0"/>
            <a:r>
              <a:rPr lang="ru-RU" sz="2600" dirty="0" smtClean="0">
                <a:solidFill>
                  <a:srgbClr val="002060"/>
                </a:solidFill>
              </a:rPr>
              <a:t>12. Как изображают на разрезах элементы детали, расположенные в условно отсеченной части?</a:t>
            </a:r>
          </a:p>
          <a:p>
            <a:pPr lvl="0" hangingPunct="0"/>
            <a:r>
              <a:rPr lang="ru-RU" sz="2600" dirty="0" smtClean="0">
                <a:solidFill>
                  <a:srgbClr val="002060"/>
                </a:solidFill>
              </a:rPr>
              <a:t>13. Можно ли выполнять местный разрез на изображениях изделия, показанного в разрезе?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600" b="1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071678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/>
            <a:r>
              <a:rPr lang="ru-RU" sz="2400" dirty="0" smtClean="0">
                <a:solidFill>
                  <a:srgbClr val="002060"/>
                </a:solidFill>
              </a:rPr>
              <a:t>14. Как следует проводить линии сечения, если на одном изображении совмещен вид и разрез?</a:t>
            </a:r>
          </a:p>
          <a:p>
            <a:pPr lvl="0" hangingPunct="0"/>
            <a:r>
              <a:rPr lang="ru-RU" sz="2400" dirty="0" smtClean="0">
                <a:solidFill>
                  <a:srgbClr val="002060"/>
                </a:solidFill>
              </a:rPr>
              <a:t>15. Как изображают тонкие стенки (ребра) деталей в продольном разрезе? </a:t>
            </a:r>
          </a:p>
          <a:p>
            <a:pPr lvl="0" hangingPunct="0"/>
            <a:r>
              <a:rPr lang="ru-RU" sz="2400" dirty="0" smtClean="0">
                <a:solidFill>
                  <a:srgbClr val="002060"/>
                </a:solidFill>
              </a:rPr>
              <a:t>16. Когда нужно обозначить простой разрез? </a:t>
            </a:r>
          </a:p>
          <a:p>
            <a:pPr lvl="0" hangingPunct="0"/>
            <a:r>
              <a:rPr lang="ru-RU" sz="2400" dirty="0" smtClean="0">
                <a:solidFill>
                  <a:srgbClr val="002060"/>
                </a:solidFill>
              </a:rPr>
              <a:t>Когда нужно обозначить сложный разрез? </a:t>
            </a:r>
          </a:p>
          <a:p>
            <a:pPr lvl="0" hangingPunct="0"/>
            <a:r>
              <a:rPr lang="ru-RU" sz="2400" dirty="0" smtClean="0">
                <a:solidFill>
                  <a:srgbClr val="002060"/>
                </a:solidFill>
              </a:rPr>
              <a:t>17. Можно ли на одном изображении соединить часть вида с частью разреза?</a:t>
            </a:r>
          </a:p>
          <a:p>
            <a:pPr lvl="0" hangingPunct="0"/>
            <a:r>
              <a:rPr lang="ru-RU" sz="2400" dirty="0" smtClean="0">
                <a:solidFill>
                  <a:srgbClr val="002060"/>
                </a:solidFill>
              </a:rPr>
              <a:t>18. Когда следует применять соединение частей вида и разреза?</a:t>
            </a:r>
          </a:p>
          <a:p>
            <a:pPr lvl="0" hangingPunct="0"/>
            <a:r>
              <a:rPr lang="ru-RU" sz="2400" dirty="0" smtClean="0">
                <a:solidFill>
                  <a:srgbClr val="002060"/>
                </a:solidFill>
              </a:rPr>
              <a:t>19. Как выполняется совмещение частей вида и разреза? </a:t>
            </a:r>
          </a:p>
          <a:p>
            <a:pPr lvl="0" hangingPunct="0"/>
            <a:r>
              <a:rPr lang="ru-RU" sz="2400" dirty="0" smtClean="0">
                <a:solidFill>
                  <a:srgbClr val="002060"/>
                </a:solidFill>
              </a:rPr>
              <a:t>20. Когда следует применять полный разрез?</a:t>
            </a:r>
            <a:endParaRPr lang="ru-RU" sz="2600" dirty="0" smtClean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endParaRPr lang="ru-RU" sz="2600" b="1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07167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hangingPunct="0"/>
            <a:r>
              <a:rPr lang="ru-RU" sz="2400" dirty="0" smtClean="0">
                <a:solidFill>
                  <a:srgbClr val="002060"/>
                </a:solidFill>
              </a:rPr>
              <a:t>21. Какие условности нужно учитывать при выполнении разрезов?</a:t>
            </a:r>
          </a:p>
          <a:p>
            <a:pPr lvl="0" hangingPunct="0"/>
            <a:r>
              <a:rPr lang="ru-RU" sz="2400" dirty="0" smtClean="0">
                <a:solidFill>
                  <a:srgbClr val="002060"/>
                </a:solidFill>
              </a:rPr>
              <a:t>22. Какой разрез называется местным? Когда следует применять местный разрез?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РАЗРЕЗЫ</a:t>
            </a:r>
            <a:endParaRPr lang="ru-RU" sz="2400" dirty="0" smtClean="0" bmk="">
              <a:solidFill>
                <a:schemeClr val="tx1"/>
              </a:solidFill>
            </a:endParaRPr>
          </a:p>
          <a:p>
            <a:pPr indent="358775" algn="l"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В зависимости от числа секущих плоскостей разрезы разделяются на: </a:t>
            </a:r>
          </a:p>
          <a:p>
            <a:pPr indent="358775" algn="l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Простой разрез: </a:t>
            </a:r>
            <a:r>
              <a:rPr lang="ru-RU" sz="2800" dirty="0" smtClean="0">
                <a:solidFill>
                  <a:schemeClr val="tx1"/>
                </a:solidFill>
              </a:rPr>
              <a:t>Разрез, выполненный</a:t>
            </a:r>
          </a:p>
          <a:p>
            <a:pPr algn="l"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одной секущей плоскостью;  </a:t>
            </a:r>
          </a:p>
          <a:p>
            <a:pPr indent="358775" algn="l">
              <a:defRPr/>
            </a:pPr>
            <a:endParaRPr lang="ru-RU" sz="2800" dirty="0" smtClean="0"/>
          </a:p>
          <a:p>
            <a:pPr algn="l"/>
            <a:endParaRPr lang="ru-RU" sz="2600" dirty="0" smtClean="0">
              <a:solidFill>
                <a:schemeClr val="tx1"/>
              </a:solidFill>
            </a:endParaRPr>
          </a:p>
          <a:p>
            <a:pPr indent="312738" algn="just" eaLnBrk="0" hangingPunct="0">
              <a:defRPr/>
            </a:pPr>
            <a:endParaRPr lang="ru-RU" sz="2800" dirty="0" bmk="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1275" y="2838450"/>
            <a:ext cx="275272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00107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r>
              <a:rPr lang="ru-RU" sz="2600" b="1" dirty="0" smtClean="0">
                <a:solidFill>
                  <a:srgbClr val="C00000"/>
                </a:solidFill>
              </a:rPr>
              <a:t>РАЗРЕЗЫ</a:t>
            </a:r>
          </a:p>
          <a:p>
            <a:pPr indent="358775" algn="l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Сложный разрез: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Разрез, выполненный двумя и более секущими плоскостями.</a:t>
            </a:r>
          </a:p>
          <a:p>
            <a:pPr algn="l"/>
            <a:endParaRPr lang="ru-RU" sz="2600" dirty="0" smtClean="0">
              <a:solidFill>
                <a:schemeClr val="tx1"/>
              </a:solidFill>
            </a:endParaRPr>
          </a:p>
          <a:p>
            <a:pPr indent="312738" algn="just" eaLnBrk="0" hangingPunct="0">
              <a:defRPr/>
            </a:pPr>
            <a:endParaRPr lang="ru-RU" sz="2800" dirty="0" bmk="">
              <a:solidFill>
                <a:schemeClr val="tx1"/>
              </a:solidFill>
            </a:endParaRPr>
          </a:p>
        </p:txBody>
      </p:sp>
      <p:pic>
        <p:nvPicPr>
          <p:cNvPr id="4" name="Рисунок 5"/>
          <p:cNvPicPr>
            <a:picLocks noChangeAspect="1" noChangeArrowheads="1"/>
          </p:cNvPicPr>
          <p:nvPr/>
        </p:nvPicPr>
        <p:blipFill>
          <a:blip r:embed="rId2" cstate="print"/>
          <a:srcRect l="60739" t="16742" r="17288" b="57747"/>
          <a:stretch>
            <a:fillRect/>
          </a:stretch>
        </p:blipFill>
        <p:spPr bwMode="auto">
          <a:xfrm>
            <a:off x="1142976" y="3643314"/>
            <a:ext cx="3214739" cy="268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 cstate="print"/>
          <a:srcRect l="58224" t="37917" r="19884" b="24484"/>
          <a:stretch>
            <a:fillRect/>
          </a:stretch>
        </p:blipFill>
        <p:spPr bwMode="auto">
          <a:xfrm>
            <a:off x="5572132" y="2643182"/>
            <a:ext cx="3202887" cy="396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1000107"/>
          </a:xfrm>
          <a:prstGeom prst="rect">
            <a:avLst/>
          </a:prstGeom>
          <a:ln w="9525" cap="flat" cmpd="sng" algn="ctr">
            <a:solidFill>
              <a:schemeClr val="bg1"/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Инженерное геометрическое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моделирование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2.305-2008  Изображения – виды, разрезы, сечения)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РАЗРЕЗЫ</a:t>
            </a:r>
          </a:p>
          <a:p>
            <a:endParaRPr lang="ru-RU" sz="2600" b="1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14554"/>
            <a:ext cx="914400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12738" algn="just" eaLnBrk="0" hangingPunct="0"/>
            <a:r>
              <a:rPr lang="ru-RU" sz="3200" dirty="0" smtClean="0"/>
              <a:t>Сложные разрезы бывают </a:t>
            </a:r>
            <a:r>
              <a:rPr lang="ru-RU" sz="3200" dirty="0" smtClean="0">
                <a:solidFill>
                  <a:srgbClr val="FF0000"/>
                </a:solidFill>
              </a:rPr>
              <a:t>ступенчатыми и ломаными.</a:t>
            </a:r>
            <a:endParaRPr lang="ru-RU" sz="3200" dirty="0" smtClean="0"/>
          </a:p>
          <a:p>
            <a:pPr indent="312738" algn="just" eaLnBrk="0" hangingPunct="0"/>
            <a:r>
              <a:rPr lang="ru-RU" sz="3200" b="1" dirty="0" smtClean="0">
                <a:solidFill>
                  <a:srgbClr val="C00000"/>
                </a:solidFill>
              </a:rPr>
              <a:t>Ступенчатый разрез:</a:t>
            </a:r>
          </a:p>
          <a:p>
            <a:pPr indent="358775" algn="just" eaLnBrk="0" hangingPunct="0"/>
            <a:r>
              <a:rPr lang="ru-RU" sz="3200" dirty="0" smtClean="0"/>
              <a:t>Сложный разрез, </a:t>
            </a:r>
          </a:p>
          <a:p>
            <a:pPr indent="358775" algn="just" eaLnBrk="0" hangingPunct="0"/>
            <a:r>
              <a:rPr lang="ru-RU" sz="3200" dirty="0" smtClean="0"/>
              <a:t>выполненный</a:t>
            </a:r>
          </a:p>
          <a:p>
            <a:pPr indent="358775" algn="just" eaLnBrk="0" hangingPunct="0"/>
            <a:r>
              <a:rPr lang="ru-RU" sz="3200" dirty="0" smtClean="0"/>
              <a:t>параллельными </a:t>
            </a:r>
          </a:p>
          <a:p>
            <a:pPr indent="358775" algn="just" eaLnBrk="0" hangingPunct="0"/>
            <a:r>
              <a:rPr lang="ru-RU" sz="3200" dirty="0" smtClean="0"/>
              <a:t>секущими </a:t>
            </a:r>
          </a:p>
          <a:p>
            <a:pPr indent="358775" algn="just" eaLnBrk="0" hangingPunct="0"/>
            <a:r>
              <a:rPr lang="ru-RU" sz="3200" dirty="0" smtClean="0"/>
              <a:t>плоскостями. </a:t>
            </a:r>
            <a:endParaRPr lang="ru-RU" sz="3200" dirty="0"/>
          </a:p>
        </p:txBody>
      </p:sp>
      <p:pic>
        <p:nvPicPr>
          <p:cNvPr id="7" name="Рисунок 5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61105" t="17860" r="18020" b="58763"/>
          <a:stretch>
            <a:fillRect/>
          </a:stretch>
        </p:blipFill>
        <p:spPr bwMode="auto">
          <a:xfrm>
            <a:off x="5072034" y="3571852"/>
            <a:ext cx="407196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2.305-2008  Изображения – виды, разрезы, сечения)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РАЗРЕЗЫ</a:t>
            </a:r>
          </a:p>
          <a:p>
            <a:endParaRPr lang="ru-RU" sz="2600" b="1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14554"/>
            <a:ext cx="9144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Ломаный разрез: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/>
              <a:t>Сложный разрез, выполненный пересекающимися плоскостями.</a:t>
            </a:r>
            <a:endParaRPr lang="ru-RU" sz="3200" dirty="0"/>
          </a:p>
        </p:txBody>
      </p:sp>
      <p:pic>
        <p:nvPicPr>
          <p:cNvPr id="10" name="Рисунок 4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58224" t="37917" r="19884" b="24484"/>
          <a:stretch>
            <a:fillRect/>
          </a:stretch>
        </p:blipFill>
        <p:spPr bwMode="auto">
          <a:xfrm>
            <a:off x="5941113" y="2893495"/>
            <a:ext cx="3202887" cy="396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РАЗРЕЗЫ</a:t>
            </a:r>
          </a:p>
          <a:p>
            <a:endParaRPr lang="ru-RU" sz="2600" b="1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14554"/>
            <a:ext cx="9144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/>
            <a:r>
              <a:rPr lang="ru-RU" sz="3200" b="1" dirty="0" smtClean="0">
                <a:solidFill>
                  <a:srgbClr val="C00000"/>
                </a:solidFill>
              </a:rPr>
              <a:t>Продольный разрез: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/>
              <a:t>Разрез, выполненный секущей плоскостью, направленной вдоль длины или высоты предмета.</a:t>
            </a:r>
            <a:endParaRPr lang="ru-RU" sz="3200" dirty="0"/>
          </a:p>
        </p:txBody>
      </p:sp>
      <p:pic>
        <p:nvPicPr>
          <p:cNvPr id="7" name="Рисунок 3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60808" t="44469" r="17976" b="40550"/>
          <a:stretch>
            <a:fillRect/>
          </a:stretch>
        </p:blipFill>
        <p:spPr bwMode="auto">
          <a:xfrm>
            <a:off x="2357422" y="4071942"/>
            <a:ext cx="4138612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РАЗРЕЗЫ</a:t>
            </a:r>
          </a:p>
          <a:p>
            <a:endParaRPr lang="ru-RU" sz="2600" b="1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14554"/>
            <a:ext cx="9144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Поперечный разрез: </a:t>
            </a:r>
            <a:r>
              <a:rPr lang="ru-RU" sz="3200" dirty="0" smtClean="0"/>
              <a:t>Разрез, выполненный секущей плоскостью, направленной перпендикулярно к длине или высоте предмета.</a:t>
            </a:r>
            <a:endParaRPr lang="ru-RU" sz="3200" dirty="0"/>
          </a:p>
        </p:txBody>
      </p:sp>
      <p:pic>
        <p:nvPicPr>
          <p:cNvPr id="8" name="Рисунок 3"/>
          <p:cNvPicPr>
            <a:picLocks noChangeAspect="1" noChangeArrowheads="1"/>
          </p:cNvPicPr>
          <p:nvPr/>
        </p:nvPicPr>
        <p:blipFill>
          <a:blip r:embed="rId2" cstate="print"/>
          <a:srcRect l="31779" t="67078" r="30956" b="7269"/>
          <a:stretch>
            <a:fillRect/>
          </a:stretch>
        </p:blipFill>
        <p:spPr bwMode="auto">
          <a:xfrm>
            <a:off x="1714480" y="3857628"/>
            <a:ext cx="5452019" cy="270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071546"/>
          </a:xfrm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Инженерное геометрическое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моделирование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9144000" cy="578645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ГОСТ 2.305-2008  Изображения – виды, разрезы, сечения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РАЗРЕЗЫ</a:t>
            </a:r>
          </a:p>
          <a:p>
            <a:endParaRPr lang="ru-RU" sz="2600" b="1" dirty="0" smtClean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143116"/>
            <a:ext cx="685801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8775" algn="just"/>
            <a:r>
              <a:rPr lang="ru-RU" sz="2800" dirty="0" smtClean="0">
                <a:solidFill>
                  <a:srgbClr val="FF0000"/>
                </a:solidFill>
              </a:rPr>
              <a:t>Положение секущей плоскости не отмечают и разрез надписью не сопровождают </a:t>
            </a:r>
            <a:r>
              <a:rPr lang="ru-RU" sz="2800" dirty="0" smtClean="0"/>
              <a:t>для горизонтальных, фронтальных и профильных разрезов, если секущая плоскость совпадает с плоскостью симметрии предмета в целом, а соответствующие изображения расположены на одном и том же листе в непосредственной проекционной связи и не разделены какими-либо другими изображениями. </a:t>
            </a:r>
            <a:endParaRPr lang="ru-RU" sz="28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6929437" y="2857496"/>
            <a:ext cx="221456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3" b="-5142"/>
          <a:stretch>
            <a:fillRect/>
          </a:stretch>
        </p:blipFill>
        <p:spPr>
          <a:xfrm>
            <a:off x="7956376" y="142852"/>
            <a:ext cx="1187624" cy="785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2126</TotalTime>
  <Words>1001</Words>
  <Application>Microsoft Office PowerPoint</Application>
  <PresentationFormat>Экран (4:3)</PresentationFormat>
  <Paragraphs>127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Тема Office</vt:lpstr>
      <vt:lpstr>Инженерное геометрическое моделирование</vt:lpstr>
      <vt:lpstr>Инженерное геометрическое  моделирование </vt:lpstr>
      <vt:lpstr>Инженерное геометрическое  моделирование</vt:lpstr>
      <vt:lpstr>Инженерное геометрическое моделирование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моделирование </vt:lpstr>
      <vt:lpstr>Инженерное геометрическое  моделирование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 </vt:lpstr>
      <vt:lpstr>Инженерное геометрическое  моделирование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Инженерная графика Лекция 3</dc:title>
  <dc:creator>Виктор</dc:creator>
  <cp:lastModifiedBy>1</cp:lastModifiedBy>
  <cp:revision>209</cp:revision>
  <dcterms:created xsi:type="dcterms:W3CDTF">2009-02-17T21:43:27Z</dcterms:created>
  <dcterms:modified xsi:type="dcterms:W3CDTF">2016-10-31T18:40:01Z</dcterms:modified>
</cp:coreProperties>
</file>