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0"/>
  </p:notesMasterIdLst>
  <p:sldIdLst>
    <p:sldId id="256" r:id="rId3"/>
    <p:sldId id="325" r:id="rId4"/>
    <p:sldId id="257" r:id="rId5"/>
    <p:sldId id="326" r:id="rId6"/>
    <p:sldId id="327" r:id="rId7"/>
    <p:sldId id="328" r:id="rId8"/>
    <p:sldId id="259" r:id="rId9"/>
    <p:sldId id="393" r:id="rId11"/>
    <p:sldId id="261" r:id="rId12"/>
    <p:sldId id="267" r:id="rId13"/>
    <p:sldId id="394" r:id="rId14"/>
    <p:sldId id="329" r:id="rId15"/>
    <p:sldId id="330" r:id="rId16"/>
    <p:sldId id="331" r:id="rId17"/>
    <p:sldId id="316" r:id="rId18"/>
    <p:sldId id="270" r:id="rId19"/>
    <p:sldId id="262" r:id="rId20"/>
    <p:sldId id="263" r:id="rId21"/>
    <p:sldId id="272" r:id="rId22"/>
    <p:sldId id="271" r:id="rId23"/>
    <p:sldId id="264" r:id="rId24"/>
    <p:sldId id="317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318" r:id="rId37"/>
    <p:sldId id="285" r:id="rId38"/>
    <p:sldId id="286" r:id="rId39"/>
    <p:sldId id="319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320" r:id="rId53"/>
    <p:sldId id="299" r:id="rId54"/>
    <p:sldId id="301" r:id="rId55"/>
    <p:sldId id="300" r:id="rId56"/>
    <p:sldId id="302" r:id="rId57"/>
    <p:sldId id="321" r:id="rId58"/>
    <p:sldId id="303" r:id="rId59"/>
    <p:sldId id="304" r:id="rId60"/>
    <p:sldId id="322" r:id="rId61"/>
    <p:sldId id="305" r:id="rId62"/>
    <p:sldId id="310" r:id="rId63"/>
    <p:sldId id="311" r:id="rId64"/>
    <p:sldId id="306" r:id="rId65"/>
    <p:sldId id="307" r:id="rId66"/>
    <p:sldId id="308" r:id="rId67"/>
    <p:sldId id="323" r:id="rId68"/>
    <p:sldId id="309" r:id="rId69"/>
    <p:sldId id="312" r:id="rId70"/>
    <p:sldId id="313" r:id="rId71"/>
    <p:sldId id="314" r:id="rId72"/>
    <p:sldId id="315" r:id="rId73"/>
    <p:sldId id="324" r:id="rId7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0" d="100"/>
          <a:sy n="110" d="100"/>
        </p:scale>
        <p:origin x="-160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7" Type="http://schemas.openxmlformats.org/officeDocument/2006/relationships/tableStyles" Target="tableStyles.xml"/><Relationship Id="rId76" Type="http://schemas.openxmlformats.org/officeDocument/2006/relationships/viewProps" Target="viewProps.xml"/><Relationship Id="rId75" Type="http://schemas.openxmlformats.org/officeDocument/2006/relationships/presProps" Target="presProps.xml"/><Relationship Id="rId74" Type="http://schemas.openxmlformats.org/officeDocument/2006/relationships/slide" Target="slides/slide71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5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4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904F4-C957-4F4F-AC83-8C3F5ABDA55B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D22C5-F6F9-4835-A9EA-D5368B197D9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ECC63-ABF9-45AE-A47F-F4877E2F2F1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B63F4-F90B-429F-B42D-97126513A74D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1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1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1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1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1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1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1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1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1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1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1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1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1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1" Type="http://schemas.openxmlformats.org/officeDocument/2006/relationships/image" Target="../media/image1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1" Type="http://schemas.openxmlformats.org/officeDocument/2006/relationships/image" Target="../media/image1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1" Type="http://schemas.openxmlformats.org/officeDocument/2006/relationships/image" Target="../media/image1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1" Type="http://schemas.openxmlformats.org/officeDocument/2006/relationships/image" Target="../media/image12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1" Type="http://schemas.openxmlformats.org/officeDocument/2006/relationships/image" Target="../media/image14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1" Type="http://schemas.openxmlformats.org/officeDocument/2006/relationships/image" Target="../media/image15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1" Type="http://schemas.openxmlformats.org/officeDocument/2006/relationships/image" Target="../media/image16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1" Type="http://schemas.openxmlformats.org/officeDocument/2006/relationships/image" Target="../media/image1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1" Type="http://schemas.openxmlformats.org/officeDocument/2006/relationships/image" Target="../media/image1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1" Type="http://schemas.openxmlformats.org/officeDocument/2006/relationships/image" Target="../media/image20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80727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/>
              <a:t>Инженерное геометрическое моделирование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3600" b="1" dirty="0" smtClean="0">
                <a:solidFill>
                  <a:schemeClr val="tx1"/>
                </a:solidFill>
              </a:rPr>
              <a:t>Единая система конструкторской документации ЕСКД</a:t>
            </a:r>
            <a:endParaRPr lang="ru-RU" sz="3600" b="1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Общие правила оформления чертежей</a:t>
            </a:r>
            <a:endParaRPr lang="ru-RU" sz="2800" dirty="0" smtClean="0">
              <a:solidFill>
                <a:schemeClr val="tx1"/>
              </a:solidFill>
            </a:endParaRPr>
          </a:p>
          <a:p>
            <a:endParaRPr lang="ru-RU" dirty="0" smtClean="0"/>
          </a:p>
          <a:p>
            <a:r>
              <a:rPr lang="ru-RU" sz="4400" dirty="0" smtClean="0">
                <a:solidFill>
                  <a:schemeClr val="tx1"/>
                </a:solidFill>
              </a:rPr>
              <a:t>Рукавишников Виктор Алексеевич</a:t>
            </a:r>
            <a:endParaRPr lang="ru-RU" sz="4400" dirty="0" smtClean="0">
              <a:solidFill>
                <a:schemeClr val="tx1"/>
              </a:solidFill>
            </a:endParaRPr>
          </a:p>
          <a:p>
            <a:r>
              <a:rPr lang="ru-RU" sz="4400" dirty="0">
                <a:solidFill>
                  <a:schemeClr val="tx1"/>
                </a:solidFill>
              </a:rPr>
              <a:t>2025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Инженерное геометрическое 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355600"/>
            <a:endParaRPr lang="ru-RU" sz="2400" dirty="0" smtClean="0">
              <a:solidFill>
                <a:schemeClr val="tx1"/>
              </a:solidFill>
            </a:endParaRPr>
          </a:p>
          <a:p>
            <a:pPr indent="355600"/>
            <a:r>
              <a:rPr lang="ru-RU" sz="3000" b="1" dirty="0" smtClean="0">
                <a:solidFill>
                  <a:srgbClr val="C00000"/>
                </a:solidFill>
              </a:rPr>
              <a:t>ТЕРМИНЫ и ОПРЕДЕЛЕНИЯ по ГОСТ Р 2.005-2023</a:t>
            </a:r>
            <a:endParaRPr lang="ru-RU" sz="3000" b="1" dirty="0" smtClean="0">
              <a:solidFill>
                <a:srgbClr val="C00000"/>
              </a:solidFill>
            </a:endParaRPr>
          </a:p>
          <a:p>
            <a:pPr indent="355600" algn="just"/>
            <a:r>
              <a:rPr lang="en-US" altLang="en-US" sz="2800" b="1" dirty="0" smtClean="0">
                <a:solidFill>
                  <a:schemeClr val="tx1"/>
                </a:solidFill>
              </a:rPr>
              <a:t>Конструкторский</a:t>
            </a:r>
            <a:r>
              <a:rPr lang="en-US" altLang="ru-RU" sz="2800" b="1" dirty="0" smtClean="0">
                <a:solidFill>
                  <a:schemeClr val="tx1"/>
                </a:solidFill>
              </a:rPr>
              <a:t> 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документ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КД</a:t>
            </a:r>
            <a:r>
              <a:rPr lang="en-US" altLang="ru-RU" sz="2800" dirty="0" smtClean="0">
                <a:solidFill>
                  <a:schemeClr val="tx1"/>
                </a:solidFill>
              </a:rPr>
              <a:t>: </a:t>
            </a:r>
            <a:r>
              <a:rPr lang="en-US" altLang="en-US" sz="2800" dirty="0" smtClean="0">
                <a:solidFill>
                  <a:schemeClr val="tx1"/>
                </a:solidFill>
              </a:rPr>
              <a:t>Документ</a:t>
            </a:r>
            <a:r>
              <a:rPr lang="en-US" altLang="ru-RU" sz="2800" dirty="0" smtClean="0">
                <a:solidFill>
                  <a:schemeClr val="tx1"/>
                </a:solidFill>
              </a:rPr>
              <a:t>, </a:t>
            </a:r>
            <a:r>
              <a:rPr lang="en-US" altLang="en-US" sz="2800" dirty="0" smtClean="0">
                <a:solidFill>
                  <a:schemeClr val="tx1"/>
                </a:solidFill>
              </a:rPr>
              <a:t>который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в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отдельности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или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в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совокупности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с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другими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документами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определяет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конструкцию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изделия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и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содержит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сведения</a:t>
            </a:r>
            <a:r>
              <a:rPr lang="en-US" altLang="ru-RU" sz="2800" dirty="0" smtClean="0">
                <a:solidFill>
                  <a:schemeClr val="tx1"/>
                </a:solidFill>
              </a:rPr>
              <a:t>, </a:t>
            </a:r>
            <a:r>
              <a:rPr lang="en-US" altLang="en-US" sz="2800" dirty="0" smtClean="0">
                <a:solidFill>
                  <a:schemeClr val="tx1"/>
                </a:solidFill>
              </a:rPr>
              <a:t>необходимые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для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разработки</a:t>
            </a:r>
            <a:r>
              <a:rPr lang="en-US" altLang="ru-RU" sz="2800" dirty="0" smtClean="0">
                <a:solidFill>
                  <a:schemeClr val="tx1"/>
                </a:solidFill>
              </a:rPr>
              <a:t>, </a:t>
            </a:r>
            <a:r>
              <a:rPr lang="en-US" altLang="en-US" sz="2800" dirty="0" smtClean="0">
                <a:solidFill>
                  <a:schemeClr val="tx1"/>
                </a:solidFill>
              </a:rPr>
              <a:t>изготовления</a:t>
            </a:r>
            <a:r>
              <a:rPr lang="en-US" altLang="ru-RU" sz="2800" dirty="0" smtClean="0">
                <a:solidFill>
                  <a:schemeClr val="tx1"/>
                </a:solidFill>
              </a:rPr>
              <a:t>, </a:t>
            </a:r>
            <a:r>
              <a:rPr lang="en-US" altLang="en-US" sz="2800" dirty="0" smtClean="0">
                <a:solidFill>
                  <a:schemeClr val="tx1"/>
                </a:solidFill>
              </a:rPr>
              <a:t>контроля</a:t>
            </a:r>
            <a:r>
              <a:rPr lang="en-US" altLang="ru-RU" sz="2800" dirty="0" smtClean="0">
                <a:solidFill>
                  <a:schemeClr val="tx1"/>
                </a:solidFill>
              </a:rPr>
              <a:t>, </a:t>
            </a:r>
            <a:r>
              <a:rPr lang="en-US" altLang="en-US" sz="2800" dirty="0" smtClean="0">
                <a:solidFill>
                  <a:schemeClr val="tx1"/>
                </a:solidFill>
              </a:rPr>
              <a:t>приёмки</a:t>
            </a:r>
            <a:r>
              <a:rPr lang="en-US" altLang="ru-RU" sz="2800" dirty="0" smtClean="0">
                <a:solidFill>
                  <a:schemeClr val="tx1"/>
                </a:solidFill>
              </a:rPr>
              <a:t>, </a:t>
            </a:r>
            <a:r>
              <a:rPr lang="en-US" altLang="en-US" sz="2800" dirty="0" smtClean="0">
                <a:solidFill>
                  <a:schemeClr val="tx1"/>
                </a:solidFill>
              </a:rPr>
              <a:t>поставки</a:t>
            </a:r>
            <a:r>
              <a:rPr lang="en-US" altLang="ru-RU" sz="2800" dirty="0" smtClean="0">
                <a:solidFill>
                  <a:schemeClr val="tx1"/>
                </a:solidFill>
              </a:rPr>
              <a:t>, </a:t>
            </a:r>
            <a:r>
              <a:rPr lang="en-US" altLang="en-US" sz="2800" dirty="0" smtClean="0">
                <a:solidFill>
                  <a:schemeClr val="tx1"/>
                </a:solidFill>
              </a:rPr>
              <a:t>эксплуатации</a:t>
            </a:r>
            <a:r>
              <a:rPr lang="en-US" altLang="ru-RU" sz="2800" dirty="0" smtClean="0">
                <a:solidFill>
                  <a:schemeClr val="tx1"/>
                </a:solidFill>
              </a:rPr>
              <a:t>, </a:t>
            </a:r>
            <a:r>
              <a:rPr lang="en-US" altLang="en-US" sz="2800" dirty="0" smtClean="0">
                <a:solidFill>
                  <a:schemeClr val="tx1"/>
                </a:solidFill>
              </a:rPr>
              <a:t>ремонта</a:t>
            </a:r>
            <a:r>
              <a:rPr lang="en-US" altLang="ru-RU" sz="2800" dirty="0" smtClean="0">
                <a:solidFill>
                  <a:schemeClr val="tx1"/>
                </a:solidFill>
              </a:rPr>
              <a:t>, </a:t>
            </a:r>
            <a:r>
              <a:rPr lang="en-US" altLang="en-US" sz="2800" dirty="0" smtClean="0">
                <a:solidFill>
                  <a:schemeClr val="tx1"/>
                </a:solidFill>
              </a:rPr>
              <a:t>модернизации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и</a:t>
            </a:r>
            <a:r>
              <a:rPr lang="en-US" altLang="ru-RU" sz="2800" dirty="0" smtClean="0">
                <a:solidFill>
                  <a:schemeClr val="tx1"/>
                </a:solidFill>
              </a:rPr>
              <a:t> (</a:t>
            </a:r>
            <a:r>
              <a:rPr lang="en-US" altLang="en-US" sz="2800" dirty="0" smtClean="0">
                <a:solidFill>
                  <a:schemeClr val="tx1"/>
                </a:solidFill>
              </a:rPr>
              <a:t>или</a:t>
            </a:r>
            <a:r>
              <a:rPr lang="en-US" altLang="ru-RU" sz="2800" dirty="0" smtClean="0">
                <a:solidFill>
                  <a:schemeClr val="tx1"/>
                </a:solidFill>
              </a:rPr>
              <a:t>) </a:t>
            </a:r>
            <a:r>
              <a:rPr lang="en-US" altLang="en-US" sz="2800" dirty="0" smtClean="0">
                <a:solidFill>
                  <a:schemeClr val="tx1"/>
                </a:solidFill>
              </a:rPr>
              <a:t>утилизации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изделия</a:t>
            </a:r>
            <a:r>
              <a:rPr lang="en-US" altLang="ru-RU" sz="2800" dirty="0" smtClean="0">
                <a:solidFill>
                  <a:schemeClr val="tx1"/>
                </a:solidFill>
              </a:rPr>
              <a:t>.</a:t>
            </a:r>
            <a:endParaRPr lang="en-US" altLang="ru-RU" sz="2800" dirty="0" smtClean="0">
              <a:solidFill>
                <a:schemeClr val="tx1"/>
              </a:solidFill>
            </a:endParaRPr>
          </a:p>
          <a:p>
            <a:pPr indent="355600" algn="just"/>
            <a:endParaRPr lang="ru-RU" sz="2400" dirty="0" smtClean="0">
              <a:solidFill>
                <a:schemeClr val="tx1"/>
              </a:solidFill>
            </a:endParaRPr>
          </a:p>
          <a:p>
            <a:pPr indent="355600" algn="just"/>
            <a:endParaRPr lang="ru-RU" sz="2400" dirty="0" smtClean="0">
              <a:solidFill>
                <a:schemeClr val="tx1"/>
              </a:solidFill>
            </a:endParaRPr>
          </a:p>
          <a:p>
            <a:pPr indent="355600" algn="just"/>
            <a:endParaRPr lang="ru-RU" sz="2400" dirty="0" smtClean="0">
              <a:solidFill>
                <a:schemeClr val="tx1"/>
              </a:solidFill>
            </a:endParaRPr>
          </a:p>
          <a:p>
            <a:pPr indent="355600" algn="just"/>
            <a:endParaRPr lang="ru-RU" sz="2400" dirty="0" smtClean="0">
              <a:solidFill>
                <a:schemeClr val="tx1"/>
              </a:solidFill>
            </a:endParaRPr>
          </a:p>
          <a:p>
            <a:pPr indent="355600" algn="just"/>
            <a:endParaRPr lang="ru-RU" sz="2400" dirty="0" smtClean="0">
              <a:solidFill>
                <a:schemeClr val="tx1"/>
              </a:solidFill>
            </a:endParaRPr>
          </a:p>
          <a:p>
            <a:pPr indent="355600" algn="just"/>
            <a:endParaRPr lang="ru-RU" sz="2400" dirty="0" smtClean="0">
              <a:solidFill>
                <a:schemeClr val="tx1"/>
              </a:solidFill>
            </a:endParaRPr>
          </a:p>
          <a:p>
            <a:pPr indent="355600" algn="just"/>
            <a:endParaRPr lang="ru-RU" sz="2800" b="1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Инженерное геометрическое 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20000"/>
          </a:bodyPr>
          <a:lstStyle/>
          <a:p>
            <a:pPr indent="355600"/>
            <a:endParaRPr lang="ru-RU" sz="2400" dirty="0" smtClean="0">
              <a:solidFill>
                <a:schemeClr val="tx1"/>
              </a:solidFill>
            </a:endParaRPr>
          </a:p>
          <a:p>
            <a:pPr indent="355600"/>
            <a:r>
              <a:rPr lang="ru-RU" sz="3000" b="1" dirty="0" smtClean="0">
                <a:solidFill>
                  <a:srgbClr val="C00000"/>
                </a:solidFill>
              </a:rPr>
              <a:t>ТЕРМИНЫ и ОПРЕДЕЛЕНИЯ по ГОСТ Р 2.005-2023</a:t>
            </a:r>
            <a:endParaRPr lang="ru-RU" sz="3000" b="1" dirty="0" smtClean="0">
              <a:solidFill>
                <a:srgbClr val="C00000"/>
              </a:solidFill>
            </a:endParaRPr>
          </a:p>
          <a:p>
            <a:pPr indent="355600" algn="just"/>
            <a:r>
              <a:rPr lang="en-US" altLang="en-US" sz="2800" b="1" dirty="0" smtClean="0">
                <a:solidFill>
                  <a:srgbClr val="FF0000"/>
                </a:solidFill>
              </a:rPr>
              <a:t>Конструкторская</a:t>
            </a:r>
            <a:r>
              <a:rPr lang="en-US" altLang="ru-RU" sz="2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документация</a:t>
            </a:r>
            <a:r>
              <a:rPr lang="en-US" altLang="ru-RU" sz="2800" dirty="0" smtClean="0">
                <a:solidFill>
                  <a:schemeClr val="tx1"/>
                </a:solidFill>
              </a:rPr>
              <a:t>: </a:t>
            </a:r>
            <a:r>
              <a:rPr lang="en-US" altLang="en-US" sz="2800" dirty="0" smtClean="0">
                <a:solidFill>
                  <a:schemeClr val="tx1"/>
                </a:solidFill>
              </a:rPr>
              <a:t>Совокупность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конструкторских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документов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в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бумажной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и</a:t>
            </a:r>
            <a:r>
              <a:rPr lang="ru-RU" altLang="en-US" sz="2800" dirty="0" smtClean="0">
                <a:solidFill>
                  <a:schemeClr val="tx1"/>
                </a:solidFill>
              </a:rPr>
              <a:t> </a:t>
            </a:r>
            <a:r>
              <a:rPr lang="en-US" altLang="ru-RU" sz="2800" dirty="0" smtClean="0">
                <a:solidFill>
                  <a:schemeClr val="tx1"/>
                </a:solidFill>
              </a:rPr>
              <a:t>(</a:t>
            </a:r>
            <a:r>
              <a:rPr lang="en-US" altLang="en-US" sz="2800" dirty="0" smtClean="0">
                <a:solidFill>
                  <a:schemeClr val="tx1"/>
                </a:solidFill>
              </a:rPr>
              <a:t>или</a:t>
            </a:r>
            <a:r>
              <a:rPr lang="en-US" altLang="ru-RU" sz="2800" dirty="0" smtClean="0">
                <a:solidFill>
                  <a:schemeClr val="tx1"/>
                </a:solidFill>
              </a:rPr>
              <a:t>) </a:t>
            </a:r>
            <a:r>
              <a:rPr lang="en-US" altLang="en-US" sz="2800" dirty="0" smtClean="0">
                <a:solidFill>
                  <a:schemeClr val="tx1"/>
                </a:solidFill>
              </a:rPr>
              <a:t>в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электронной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форме</a:t>
            </a:r>
            <a:r>
              <a:rPr lang="en-US" altLang="ru-RU" sz="2800" dirty="0" smtClean="0">
                <a:solidFill>
                  <a:schemeClr val="tx1"/>
                </a:solidFill>
              </a:rPr>
              <a:t>.</a:t>
            </a:r>
            <a:endParaRPr lang="en-US" altLang="ru-RU" sz="2800" dirty="0" smtClean="0">
              <a:solidFill>
                <a:schemeClr val="tx1"/>
              </a:solidFill>
            </a:endParaRPr>
          </a:p>
          <a:p>
            <a:pPr indent="355600" algn="just"/>
            <a:r>
              <a:rPr lang="en-US" altLang="en-US" sz="2800" b="1" dirty="0" smtClean="0">
                <a:solidFill>
                  <a:schemeClr val="tx1"/>
                </a:solidFill>
              </a:rPr>
              <a:t>Проектная</a:t>
            </a:r>
            <a:r>
              <a:rPr lang="en-US" altLang="ru-RU" sz="2800" b="1" dirty="0" smtClean="0">
                <a:solidFill>
                  <a:schemeClr val="tx1"/>
                </a:solidFill>
              </a:rPr>
              <a:t> (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конструкторская</a:t>
            </a:r>
            <a:r>
              <a:rPr lang="en-US" altLang="ru-RU" sz="2800" b="1" dirty="0" smtClean="0">
                <a:solidFill>
                  <a:schemeClr val="tx1"/>
                </a:solidFill>
              </a:rPr>
              <a:t>) 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документация</a:t>
            </a:r>
            <a:r>
              <a:rPr lang="en-US" altLang="ru-RU" sz="2800" dirty="0" smtClean="0">
                <a:solidFill>
                  <a:schemeClr val="tx1"/>
                </a:solidFill>
              </a:rPr>
              <a:t>: </a:t>
            </a:r>
            <a:r>
              <a:rPr lang="en-US" altLang="en-US" sz="2800" dirty="0" smtClean="0">
                <a:solidFill>
                  <a:schemeClr val="tx1"/>
                </a:solidFill>
              </a:rPr>
              <a:t>Конструкторская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документация</a:t>
            </a:r>
            <a:r>
              <a:rPr lang="en-US" altLang="ru-RU" sz="2800" dirty="0" smtClean="0">
                <a:solidFill>
                  <a:schemeClr val="tx1"/>
                </a:solidFill>
              </a:rPr>
              <a:t>, </a:t>
            </a:r>
            <a:r>
              <a:rPr lang="en-US" altLang="en-US" sz="2800" dirty="0" smtClean="0">
                <a:solidFill>
                  <a:schemeClr val="tx1"/>
                </a:solidFill>
              </a:rPr>
              <a:t>выполненная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на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стадиях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технического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предложения</a:t>
            </a:r>
            <a:r>
              <a:rPr lang="en-US" altLang="ru-RU" sz="2800" dirty="0" smtClean="0">
                <a:solidFill>
                  <a:schemeClr val="tx1"/>
                </a:solidFill>
              </a:rPr>
              <a:t>, </a:t>
            </a:r>
            <a:r>
              <a:rPr lang="en-US" altLang="en-US" sz="2800" dirty="0" smtClean="0">
                <a:solidFill>
                  <a:schemeClr val="tx1"/>
                </a:solidFill>
              </a:rPr>
              <a:t>эскизного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и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технического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проектов</a:t>
            </a:r>
            <a:r>
              <a:rPr lang="en-US" altLang="ru-RU" sz="2800" dirty="0" smtClean="0">
                <a:solidFill>
                  <a:schemeClr val="tx1"/>
                </a:solidFill>
              </a:rPr>
              <a:t>.</a:t>
            </a:r>
            <a:endParaRPr lang="en-US" altLang="ru-RU" sz="2800" dirty="0" smtClean="0">
              <a:solidFill>
                <a:schemeClr val="tx1"/>
              </a:solidFill>
            </a:endParaRPr>
          </a:p>
          <a:p>
            <a:pPr indent="355600" algn="just"/>
            <a:r>
              <a:rPr lang="en-US" altLang="en-US" sz="2800" b="1" dirty="0" smtClean="0">
                <a:solidFill>
                  <a:schemeClr val="tx1"/>
                </a:solidFill>
              </a:rPr>
              <a:t>Рабочая</a:t>
            </a:r>
            <a:r>
              <a:rPr lang="en-US" altLang="ru-RU" sz="2800" b="1" dirty="0" smtClean="0">
                <a:solidFill>
                  <a:schemeClr val="tx1"/>
                </a:solidFill>
              </a:rPr>
              <a:t> (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конструкторская</a:t>
            </a:r>
            <a:r>
              <a:rPr lang="en-US" altLang="ru-RU" sz="2800" b="1" dirty="0" smtClean="0">
                <a:solidFill>
                  <a:schemeClr val="tx1"/>
                </a:solidFill>
              </a:rPr>
              <a:t>) 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документация</a:t>
            </a:r>
            <a:r>
              <a:rPr lang="en-US" altLang="ru-RU" sz="2800" dirty="0" smtClean="0">
                <a:solidFill>
                  <a:schemeClr val="tx1"/>
                </a:solidFill>
              </a:rPr>
              <a:t>: </a:t>
            </a:r>
            <a:r>
              <a:rPr lang="en-US" altLang="en-US" sz="2800" dirty="0" smtClean="0">
                <a:solidFill>
                  <a:schemeClr val="tx1"/>
                </a:solidFill>
              </a:rPr>
              <a:t>Конструкторская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документация</a:t>
            </a:r>
            <a:r>
              <a:rPr lang="en-US" altLang="ru-RU" sz="2800" dirty="0" smtClean="0">
                <a:solidFill>
                  <a:schemeClr val="tx1"/>
                </a:solidFill>
              </a:rPr>
              <a:t>, </a:t>
            </a:r>
            <a:r>
              <a:rPr lang="en-US" altLang="en-US" sz="2800" dirty="0" smtClean="0">
                <a:solidFill>
                  <a:schemeClr val="tx1"/>
                </a:solidFill>
              </a:rPr>
              <a:t>выполненная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на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стадиях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опытного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образца</a:t>
            </a:r>
            <a:r>
              <a:rPr lang="en-US" altLang="ru-RU" sz="2800" dirty="0" smtClean="0">
                <a:solidFill>
                  <a:schemeClr val="tx1"/>
                </a:solidFill>
              </a:rPr>
              <a:t> (</a:t>
            </a:r>
            <a:r>
              <a:rPr lang="en-US" altLang="en-US" sz="2800" dirty="0" smtClean="0">
                <a:solidFill>
                  <a:schemeClr val="tx1"/>
                </a:solidFill>
              </a:rPr>
              <a:t>опытной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партии</a:t>
            </a:r>
            <a:r>
              <a:rPr lang="en-US" altLang="ru-RU" sz="2800" dirty="0" smtClean="0">
                <a:solidFill>
                  <a:schemeClr val="tx1"/>
                </a:solidFill>
              </a:rPr>
              <a:t>) </a:t>
            </a:r>
            <a:r>
              <a:rPr lang="en-US" altLang="en-US" sz="2800" dirty="0" smtClean="0">
                <a:solidFill>
                  <a:schemeClr val="tx1"/>
                </a:solidFill>
              </a:rPr>
              <a:t>серийного</a:t>
            </a:r>
            <a:r>
              <a:rPr lang="en-US" altLang="ru-RU" sz="2800" dirty="0" smtClean="0">
                <a:solidFill>
                  <a:schemeClr val="tx1"/>
                </a:solidFill>
              </a:rPr>
              <a:t> (</a:t>
            </a:r>
            <a:r>
              <a:rPr lang="en-US" altLang="en-US" sz="2800" dirty="0" smtClean="0">
                <a:solidFill>
                  <a:schemeClr val="tx1"/>
                </a:solidFill>
              </a:rPr>
              <a:t>массового</a:t>
            </a:r>
            <a:r>
              <a:rPr lang="en-US" altLang="ru-RU" sz="2800" dirty="0" smtClean="0">
                <a:solidFill>
                  <a:schemeClr val="tx1"/>
                </a:solidFill>
              </a:rPr>
              <a:t>) </a:t>
            </a:r>
            <a:r>
              <a:rPr lang="en-US" altLang="en-US" sz="2800" dirty="0" smtClean="0">
                <a:solidFill>
                  <a:schemeClr val="tx1"/>
                </a:solidFill>
              </a:rPr>
              <a:t>и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единичного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производства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и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предназначенная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для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изготовления</a:t>
            </a:r>
            <a:r>
              <a:rPr lang="en-US" altLang="ru-RU" sz="2800" dirty="0" smtClean="0">
                <a:solidFill>
                  <a:schemeClr val="tx1"/>
                </a:solidFill>
              </a:rPr>
              <a:t>, </a:t>
            </a:r>
            <a:r>
              <a:rPr lang="en-US" altLang="en-US" sz="2800" dirty="0" smtClean="0">
                <a:solidFill>
                  <a:schemeClr val="tx1"/>
                </a:solidFill>
              </a:rPr>
              <a:t>эксплуатации</a:t>
            </a:r>
            <a:r>
              <a:rPr lang="en-US" altLang="ru-RU" sz="2800" dirty="0" smtClean="0">
                <a:solidFill>
                  <a:schemeClr val="tx1"/>
                </a:solidFill>
              </a:rPr>
              <a:t>, </a:t>
            </a:r>
            <a:r>
              <a:rPr lang="en-US" altLang="en-US" sz="2800" dirty="0" smtClean="0">
                <a:solidFill>
                  <a:schemeClr val="tx1"/>
                </a:solidFill>
              </a:rPr>
              <a:t>ремонта</a:t>
            </a:r>
            <a:r>
              <a:rPr lang="en-US" altLang="ru-RU" sz="2800" dirty="0" smtClean="0">
                <a:solidFill>
                  <a:schemeClr val="tx1"/>
                </a:solidFill>
              </a:rPr>
              <a:t> (</a:t>
            </a:r>
            <a:r>
              <a:rPr lang="en-US" altLang="en-US" sz="2800" dirty="0" smtClean="0">
                <a:solidFill>
                  <a:schemeClr val="tx1"/>
                </a:solidFill>
              </a:rPr>
              <a:t>модернизации</a:t>
            </a:r>
            <a:r>
              <a:rPr lang="en-US" altLang="ru-RU" sz="2800" dirty="0" smtClean="0">
                <a:solidFill>
                  <a:schemeClr val="tx1"/>
                </a:solidFill>
              </a:rPr>
              <a:t>) </a:t>
            </a:r>
            <a:r>
              <a:rPr lang="en-US" altLang="en-US" sz="2800" dirty="0" smtClean="0">
                <a:solidFill>
                  <a:schemeClr val="tx1"/>
                </a:solidFill>
              </a:rPr>
              <a:t>и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утилизации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изделия</a:t>
            </a:r>
            <a:r>
              <a:rPr lang="en-US" altLang="ru-RU" sz="2800" dirty="0" smtClean="0">
                <a:solidFill>
                  <a:schemeClr val="tx1"/>
                </a:solidFill>
              </a:rPr>
              <a:t>.</a:t>
            </a:r>
            <a:endParaRPr lang="en-US" altLang="ru-RU" sz="2800" dirty="0" smtClean="0">
              <a:solidFill>
                <a:schemeClr val="tx1"/>
              </a:solidFill>
            </a:endParaRPr>
          </a:p>
          <a:p>
            <a:pPr indent="355600" algn="just"/>
            <a:endParaRPr lang="ru-RU" sz="2400" dirty="0" smtClean="0">
              <a:solidFill>
                <a:schemeClr val="tx1"/>
              </a:solidFill>
            </a:endParaRPr>
          </a:p>
          <a:p>
            <a:pPr indent="355600" algn="just"/>
            <a:endParaRPr lang="ru-RU" sz="2400" dirty="0" smtClean="0">
              <a:solidFill>
                <a:schemeClr val="tx1"/>
              </a:solidFill>
            </a:endParaRPr>
          </a:p>
          <a:p>
            <a:pPr indent="355600" algn="just"/>
            <a:endParaRPr lang="ru-RU" sz="2400" dirty="0" smtClean="0">
              <a:solidFill>
                <a:schemeClr val="tx1"/>
              </a:solidFill>
            </a:endParaRPr>
          </a:p>
          <a:p>
            <a:pPr indent="355600" algn="just"/>
            <a:endParaRPr lang="ru-RU" sz="2400" dirty="0" smtClean="0">
              <a:solidFill>
                <a:schemeClr val="tx1"/>
              </a:solidFill>
            </a:endParaRPr>
          </a:p>
          <a:p>
            <a:pPr indent="355600" algn="just"/>
            <a:endParaRPr lang="ru-RU" sz="2800" b="1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Инженерное геометрическое 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355600"/>
            <a:endParaRPr lang="ru-RU" sz="2400" dirty="0" smtClean="0">
              <a:solidFill>
                <a:schemeClr val="tx1"/>
              </a:solidFill>
            </a:endParaRPr>
          </a:p>
          <a:p>
            <a:pPr indent="355600"/>
            <a:r>
              <a:rPr lang="ru-RU" sz="3000" b="1" dirty="0" smtClean="0">
                <a:solidFill>
                  <a:srgbClr val="C00000"/>
                </a:solidFill>
              </a:rPr>
              <a:t>ТЕРМИНЫ и ОПРЕДЕЛЕНИЯ по ГОСТ Р 2.005-2023</a:t>
            </a:r>
            <a:endParaRPr lang="ru-RU" sz="3000" b="1" dirty="0" smtClean="0">
              <a:solidFill>
                <a:srgbClr val="C00000"/>
              </a:solidFill>
            </a:endParaRPr>
          </a:p>
          <a:p>
            <a:pPr indent="355600" algn="just"/>
            <a:r>
              <a:rPr lang="en-US" altLang="en-US" sz="2800" b="1" dirty="0" smtClean="0">
                <a:solidFill>
                  <a:schemeClr val="tx1"/>
                </a:solidFill>
              </a:rPr>
              <a:t>Бумажный</a:t>
            </a:r>
            <a:r>
              <a:rPr lang="en-US" altLang="ru-RU" sz="2800" b="1" dirty="0" smtClean="0">
                <a:solidFill>
                  <a:schemeClr val="tx1"/>
                </a:solidFill>
              </a:rPr>
              <a:t> (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конструкторский</a:t>
            </a:r>
            <a:r>
              <a:rPr lang="en-US" altLang="ru-RU" sz="2800" b="1" dirty="0" smtClean="0">
                <a:solidFill>
                  <a:schemeClr val="tx1"/>
                </a:solidFill>
              </a:rPr>
              <a:t>) 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документ</a:t>
            </a:r>
            <a:r>
              <a:rPr lang="en-US" altLang="ru-RU" sz="2800" b="1" dirty="0" smtClean="0">
                <a:solidFill>
                  <a:schemeClr val="tx1"/>
                </a:solidFill>
              </a:rPr>
              <a:t>; </a:t>
            </a:r>
            <a:r>
              <a:rPr lang="en-US" altLang="en-US" sz="2800" b="1" dirty="0" smtClean="0">
                <a:solidFill>
                  <a:srgbClr val="C00000"/>
                </a:solidFill>
              </a:rPr>
              <a:t>ДБ</a:t>
            </a:r>
            <a:r>
              <a:rPr lang="en-US" altLang="ru-RU" sz="2800" b="1" dirty="0" smtClean="0">
                <a:solidFill>
                  <a:schemeClr val="tx1"/>
                </a:solidFill>
              </a:rPr>
              <a:t>; 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конструкторский</a:t>
            </a:r>
            <a:r>
              <a:rPr lang="en-US" altLang="ru-RU" sz="2800" b="1" dirty="0" smtClean="0">
                <a:solidFill>
                  <a:schemeClr val="tx1"/>
                </a:solidFill>
              </a:rPr>
              <a:t> 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документ</a:t>
            </a:r>
            <a:r>
              <a:rPr lang="en-US" altLang="ru-RU" sz="2800" b="1" dirty="0" smtClean="0">
                <a:solidFill>
                  <a:schemeClr val="tx1"/>
                </a:solidFill>
              </a:rPr>
              <a:t> 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в</a:t>
            </a:r>
            <a:r>
              <a:rPr lang="en-US" altLang="ru-RU" sz="2800" b="1" dirty="0" smtClean="0">
                <a:solidFill>
                  <a:schemeClr val="tx1"/>
                </a:solidFill>
              </a:rPr>
              <a:t> 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бумажной</a:t>
            </a:r>
            <a:r>
              <a:rPr lang="en-US" altLang="ru-RU" sz="2800" b="1" dirty="0" smtClean="0">
                <a:solidFill>
                  <a:schemeClr val="tx1"/>
                </a:solidFill>
              </a:rPr>
              <a:t> 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форме</a:t>
            </a:r>
            <a:r>
              <a:rPr lang="en-US" altLang="ru-RU" sz="2800" b="1" dirty="0" smtClean="0">
                <a:solidFill>
                  <a:schemeClr val="tx1"/>
                </a:solidFill>
              </a:rPr>
              <a:t>. </a:t>
            </a:r>
            <a:r>
              <a:rPr lang="en-US" altLang="en-US" sz="2800" dirty="0" smtClean="0">
                <a:solidFill>
                  <a:schemeClr val="tx1"/>
                </a:solidFill>
              </a:rPr>
              <a:t>Конструкторский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документ</a:t>
            </a:r>
            <a:r>
              <a:rPr lang="en-US" altLang="ru-RU" sz="2800" dirty="0" smtClean="0">
                <a:solidFill>
                  <a:schemeClr val="tx1"/>
                </a:solidFill>
              </a:rPr>
              <a:t>, </a:t>
            </a:r>
            <a:r>
              <a:rPr lang="en-US" altLang="en-US" sz="2800" dirty="0" smtClean="0">
                <a:solidFill>
                  <a:schemeClr val="tx1"/>
                </a:solidFill>
              </a:rPr>
              <a:t>выполненный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на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бумажном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или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аналогичном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по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назначению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носителе</a:t>
            </a:r>
            <a:r>
              <a:rPr lang="en-US" altLang="ru-RU" sz="2800" dirty="0" smtClean="0">
                <a:solidFill>
                  <a:schemeClr val="tx1"/>
                </a:solidFill>
              </a:rPr>
              <a:t> (</a:t>
            </a:r>
            <a:r>
              <a:rPr lang="en-US" altLang="en-US" sz="2800" dirty="0" smtClean="0">
                <a:solidFill>
                  <a:schemeClr val="tx1"/>
                </a:solidFill>
              </a:rPr>
              <a:t>кальке</a:t>
            </a:r>
            <a:r>
              <a:rPr lang="en-US" altLang="ru-RU" sz="2800" dirty="0" smtClean="0">
                <a:solidFill>
                  <a:schemeClr val="tx1"/>
                </a:solidFill>
              </a:rPr>
              <a:t>, </a:t>
            </a:r>
            <a:r>
              <a:rPr lang="en-US" altLang="en-US" sz="2800" dirty="0" smtClean="0">
                <a:solidFill>
                  <a:schemeClr val="tx1"/>
                </a:solidFill>
              </a:rPr>
              <a:t>микрофильмах</a:t>
            </a:r>
            <a:r>
              <a:rPr lang="en-US" altLang="ru-RU" sz="2800" dirty="0" smtClean="0">
                <a:solidFill>
                  <a:schemeClr val="tx1"/>
                </a:solidFill>
              </a:rPr>
              <a:t>, </a:t>
            </a:r>
            <a:r>
              <a:rPr lang="en-US" altLang="en-US" sz="2800" dirty="0" smtClean="0">
                <a:solidFill>
                  <a:schemeClr val="tx1"/>
                </a:solidFill>
              </a:rPr>
              <a:t>микрофишах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и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т</a:t>
            </a:r>
            <a:r>
              <a:rPr lang="en-US" altLang="ru-RU" sz="2800" dirty="0" smtClean="0">
                <a:solidFill>
                  <a:schemeClr val="tx1"/>
                </a:solidFill>
              </a:rPr>
              <a:t>. </a:t>
            </a:r>
            <a:r>
              <a:rPr lang="en-US" altLang="en-US" sz="2800" dirty="0" smtClean="0">
                <a:solidFill>
                  <a:schemeClr val="tx1"/>
                </a:solidFill>
              </a:rPr>
              <a:t>п</a:t>
            </a:r>
            <a:r>
              <a:rPr lang="en-US" altLang="ru-RU" sz="2800" dirty="0" smtClean="0">
                <a:solidFill>
                  <a:schemeClr val="tx1"/>
                </a:solidFill>
              </a:rPr>
              <a:t>.).</a:t>
            </a:r>
            <a:endParaRPr lang="en-US" altLang="ru-RU" sz="2800" dirty="0" smtClean="0">
              <a:solidFill>
                <a:schemeClr val="tx1"/>
              </a:solidFill>
            </a:endParaRPr>
          </a:p>
          <a:p>
            <a:pPr indent="355600" algn="just"/>
            <a:r>
              <a:rPr lang="en-US" altLang="en-US" sz="2800" b="1" dirty="0" smtClean="0">
                <a:solidFill>
                  <a:schemeClr val="tx1"/>
                </a:solidFill>
              </a:rPr>
              <a:t>Электронный</a:t>
            </a:r>
            <a:r>
              <a:rPr lang="en-US" altLang="ru-RU" sz="2800" b="1" dirty="0" smtClean="0">
                <a:solidFill>
                  <a:schemeClr val="tx1"/>
                </a:solidFill>
              </a:rPr>
              <a:t> (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конструкторский</a:t>
            </a:r>
            <a:r>
              <a:rPr lang="en-US" altLang="ru-RU" sz="2800" b="1" dirty="0" smtClean="0">
                <a:solidFill>
                  <a:schemeClr val="tx1"/>
                </a:solidFill>
              </a:rPr>
              <a:t>) 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документ</a:t>
            </a:r>
            <a:r>
              <a:rPr lang="en-US" altLang="ru-RU" sz="2800" b="1" dirty="0" smtClean="0">
                <a:solidFill>
                  <a:schemeClr val="tx1"/>
                </a:solidFill>
              </a:rPr>
              <a:t>; </a:t>
            </a:r>
            <a:r>
              <a:rPr lang="en-US" altLang="en-US" sz="2800" b="1" dirty="0" smtClean="0">
                <a:solidFill>
                  <a:srgbClr val="C00000"/>
                </a:solidFill>
              </a:rPr>
              <a:t>ДЭ</a:t>
            </a:r>
            <a:r>
              <a:rPr lang="en-US" altLang="ru-RU" sz="2800" b="1" dirty="0" smtClean="0">
                <a:solidFill>
                  <a:schemeClr val="tx1"/>
                </a:solidFill>
              </a:rPr>
              <a:t>; 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конструкторский</a:t>
            </a:r>
            <a:r>
              <a:rPr lang="en-US" altLang="ru-RU" sz="2800" b="1" dirty="0" smtClean="0">
                <a:solidFill>
                  <a:schemeClr val="tx1"/>
                </a:solidFill>
              </a:rPr>
              <a:t> 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документ</a:t>
            </a:r>
            <a:r>
              <a:rPr lang="en-US" altLang="ru-RU" sz="2800" b="1" dirty="0" smtClean="0">
                <a:solidFill>
                  <a:schemeClr val="tx1"/>
                </a:solidFill>
              </a:rPr>
              <a:t> 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в</a:t>
            </a:r>
            <a:r>
              <a:rPr lang="en-US" altLang="ru-RU" sz="2800" b="1" dirty="0" smtClean="0">
                <a:solidFill>
                  <a:schemeClr val="tx1"/>
                </a:solidFill>
              </a:rPr>
              <a:t> 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электронной</a:t>
            </a:r>
            <a:r>
              <a:rPr lang="en-US" altLang="ru-RU" sz="2800" b="1" dirty="0" smtClean="0">
                <a:solidFill>
                  <a:schemeClr val="tx1"/>
                </a:solidFill>
              </a:rPr>
              <a:t> 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форме</a:t>
            </a:r>
            <a:r>
              <a:rPr lang="en-US" altLang="ru-RU" sz="2800" b="1" dirty="0" smtClean="0">
                <a:solidFill>
                  <a:schemeClr val="tx1"/>
                </a:solidFill>
              </a:rPr>
              <a:t>. </a:t>
            </a:r>
            <a:r>
              <a:rPr lang="en-US" altLang="en-US" sz="2800" dirty="0" smtClean="0">
                <a:solidFill>
                  <a:schemeClr val="tx1"/>
                </a:solidFill>
              </a:rPr>
              <a:t>Конструкторский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документ</a:t>
            </a:r>
            <a:r>
              <a:rPr lang="en-US" altLang="ru-RU" sz="2800" dirty="0" smtClean="0">
                <a:solidFill>
                  <a:schemeClr val="tx1"/>
                </a:solidFill>
              </a:rPr>
              <a:t>, </a:t>
            </a:r>
            <a:r>
              <a:rPr lang="en-US" altLang="en-US" sz="2800" dirty="0" smtClean="0">
                <a:solidFill>
                  <a:schemeClr val="tx1"/>
                </a:solidFill>
              </a:rPr>
              <a:t>выполненный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с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помощью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программно</a:t>
            </a:r>
            <a:r>
              <a:rPr lang="en-US" altLang="ru-RU" sz="2800" dirty="0" smtClean="0">
                <a:solidFill>
                  <a:schemeClr val="tx1"/>
                </a:solidFill>
              </a:rPr>
              <a:t>-</a:t>
            </a:r>
            <a:r>
              <a:rPr lang="en-US" altLang="en-US" sz="2800" dirty="0" smtClean="0">
                <a:solidFill>
                  <a:schemeClr val="tx1"/>
                </a:solidFill>
              </a:rPr>
              <a:t>технического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средства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на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электронном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носителе</a:t>
            </a:r>
            <a:r>
              <a:rPr lang="en-US" altLang="ru-RU" sz="2800" dirty="0" smtClean="0">
                <a:solidFill>
                  <a:schemeClr val="tx1"/>
                </a:solidFill>
              </a:rPr>
              <a:t>.</a:t>
            </a:r>
            <a:endParaRPr lang="en-US" altLang="ru-RU" sz="2800" dirty="0" smtClean="0">
              <a:solidFill>
                <a:schemeClr val="tx1"/>
              </a:solidFill>
            </a:endParaRPr>
          </a:p>
          <a:p>
            <a:pPr indent="355600" algn="just"/>
            <a:endParaRPr lang="ru-RU" sz="2800" b="1" dirty="0" smtClean="0">
              <a:solidFill>
                <a:schemeClr val="tx1"/>
              </a:solidFill>
            </a:endParaRPr>
          </a:p>
          <a:p>
            <a:pPr indent="355600" algn="just"/>
            <a:endParaRPr lang="ru-RU" sz="2400" dirty="0" smtClean="0">
              <a:solidFill>
                <a:schemeClr val="tx1"/>
              </a:solidFill>
            </a:endParaRPr>
          </a:p>
          <a:p>
            <a:pPr indent="355600" algn="just"/>
            <a:endParaRPr lang="ru-RU" sz="2400" dirty="0" smtClean="0">
              <a:solidFill>
                <a:schemeClr val="tx1"/>
              </a:solidFill>
            </a:endParaRPr>
          </a:p>
          <a:p>
            <a:pPr indent="355600" algn="just"/>
            <a:endParaRPr lang="ru-RU" sz="2400" dirty="0" smtClean="0">
              <a:solidFill>
                <a:schemeClr val="tx1"/>
              </a:solidFill>
            </a:endParaRPr>
          </a:p>
          <a:p>
            <a:pPr indent="355600" algn="just"/>
            <a:endParaRPr lang="ru-RU" sz="2400" dirty="0" smtClean="0">
              <a:solidFill>
                <a:schemeClr val="tx1"/>
              </a:solidFill>
            </a:endParaRPr>
          </a:p>
          <a:p>
            <a:pPr indent="355600" algn="just"/>
            <a:endParaRPr lang="ru-RU" sz="2400" dirty="0" smtClean="0">
              <a:solidFill>
                <a:schemeClr val="tx1"/>
              </a:solidFill>
            </a:endParaRPr>
          </a:p>
          <a:p>
            <a:pPr indent="355600" algn="just"/>
            <a:endParaRPr lang="ru-RU" sz="2400" dirty="0" smtClean="0">
              <a:solidFill>
                <a:schemeClr val="tx1"/>
              </a:solidFill>
            </a:endParaRPr>
          </a:p>
          <a:p>
            <a:pPr indent="355600" algn="just"/>
            <a:endParaRPr lang="ru-RU" sz="2800" b="1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Инженерное геометрическое 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355600"/>
            <a:endParaRPr lang="ru-RU" sz="2400" dirty="0" smtClean="0">
              <a:solidFill>
                <a:schemeClr val="tx1"/>
              </a:solidFill>
            </a:endParaRPr>
          </a:p>
          <a:p>
            <a:pPr indent="355600"/>
            <a:r>
              <a:rPr lang="ru-RU" sz="3000" b="1" dirty="0" smtClean="0">
                <a:solidFill>
                  <a:srgbClr val="C00000"/>
                </a:solidFill>
              </a:rPr>
              <a:t>ТЕРМИНЫ и ОПРЕДЕЛЕНИЯ по ГОСТ 2.005-2023</a:t>
            </a:r>
            <a:endParaRPr lang="ru-RU" sz="3000" b="1" dirty="0" smtClean="0">
              <a:solidFill>
                <a:srgbClr val="C00000"/>
              </a:solidFill>
            </a:endParaRPr>
          </a:p>
          <a:p>
            <a:pPr algn="l"/>
            <a:r>
              <a:rPr lang="ru-RU" sz="2800" b="1" dirty="0" smtClean="0">
                <a:solidFill>
                  <a:srgbClr val="002060"/>
                </a:solidFill>
              </a:rPr>
              <a:t>В состав конструкторской документации входят: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just"/>
            <a:r>
              <a:rPr lang="ru-RU" altLang="en-US" sz="2800" b="1" dirty="0" smtClean="0">
                <a:solidFill>
                  <a:srgbClr val="002060"/>
                </a:solidFill>
              </a:rPr>
              <a:t>1. 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Графический</a:t>
            </a:r>
            <a:r>
              <a:rPr lang="en-US" altLang="ru-RU" sz="2800" b="1" dirty="0" smtClean="0">
                <a:solidFill>
                  <a:srgbClr val="002060"/>
                </a:solidFill>
              </a:rPr>
              <a:t> (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конструкторский</a:t>
            </a:r>
            <a:r>
              <a:rPr lang="en-US" altLang="ru-RU" sz="2800" b="1" dirty="0" smtClean="0">
                <a:solidFill>
                  <a:srgbClr val="002060"/>
                </a:solidFill>
              </a:rPr>
              <a:t>) 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документ</a:t>
            </a:r>
            <a:r>
              <a:rPr lang="en-US" altLang="ru-RU" sz="2800" b="1" dirty="0" smtClean="0">
                <a:solidFill>
                  <a:srgbClr val="002060"/>
                </a:solidFill>
              </a:rPr>
              <a:t>: </a:t>
            </a:r>
            <a:r>
              <a:rPr lang="en-US" altLang="en-US" sz="2800" dirty="0" smtClean="0">
                <a:solidFill>
                  <a:schemeClr val="tx1"/>
                </a:solidFill>
              </a:rPr>
              <a:t>Конструкторский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документ</a:t>
            </a:r>
            <a:r>
              <a:rPr lang="en-US" altLang="ru-RU" sz="2800" dirty="0" smtClean="0">
                <a:solidFill>
                  <a:schemeClr val="tx1"/>
                </a:solidFill>
              </a:rPr>
              <a:t>, </a:t>
            </a:r>
            <a:r>
              <a:rPr lang="en-US" altLang="en-US" sz="2800" dirty="0" smtClean="0">
                <a:solidFill>
                  <a:schemeClr val="tx1"/>
                </a:solidFill>
              </a:rPr>
              <a:t>содержащий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в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основном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графическое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изображение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изделия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и</a:t>
            </a:r>
            <a:r>
              <a:rPr lang="en-US" altLang="ru-RU" sz="2800" dirty="0" smtClean="0">
                <a:solidFill>
                  <a:schemeClr val="tx1"/>
                </a:solidFill>
              </a:rPr>
              <a:t> (</a:t>
            </a:r>
            <a:r>
              <a:rPr lang="en-US" altLang="en-US" sz="2800" dirty="0" smtClean="0">
                <a:solidFill>
                  <a:schemeClr val="tx1"/>
                </a:solidFill>
              </a:rPr>
              <a:t>или</a:t>
            </a:r>
            <a:r>
              <a:rPr lang="en-US" altLang="ru-RU" sz="2800" dirty="0" smtClean="0">
                <a:solidFill>
                  <a:schemeClr val="tx1"/>
                </a:solidFill>
              </a:rPr>
              <a:t>) </a:t>
            </a:r>
            <a:r>
              <a:rPr lang="en-US" altLang="en-US" sz="2800" dirty="0" smtClean="0">
                <a:solidFill>
                  <a:schemeClr val="tx1"/>
                </a:solidFill>
              </a:rPr>
              <a:t>его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составных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частей</a:t>
            </a:r>
            <a:r>
              <a:rPr lang="en-US" altLang="ru-RU" sz="2800" dirty="0" smtClean="0">
                <a:solidFill>
                  <a:schemeClr val="tx1"/>
                </a:solidFill>
              </a:rPr>
              <a:t>, </a:t>
            </a:r>
            <a:r>
              <a:rPr lang="en-US" altLang="en-US" sz="2800" dirty="0" smtClean="0">
                <a:solidFill>
                  <a:schemeClr val="tx1"/>
                </a:solidFill>
              </a:rPr>
              <a:t>отражающее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взаимное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расположение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и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функционирование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этих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частей</a:t>
            </a:r>
            <a:r>
              <a:rPr lang="en-US" altLang="ru-RU" sz="2800" dirty="0" smtClean="0">
                <a:solidFill>
                  <a:schemeClr val="tx1"/>
                </a:solidFill>
              </a:rPr>
              <a:t>, </a:t>
            </a:r>
            <a:r>
              <a:rPr lang="en-US" altLang="en-US" sz="2800" dirty="0" smtClean="0">
                <a:solidFill>
                  <a:schemeClr val="tx1"/>
                </a:solidFill>
              </a:rPr>
              <a:t>их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внутренние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и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внешние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связи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и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сопряжение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с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другими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составными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частями</a:t>
            </a:r>
            <a:r>
              <a:rPr lang="en-US" altLang="ru-RU" sz="2800" dirty="0" smtClean="0">
                <a:solidFill>
                  <a:schemeClr val="tx1"/>
                </a:solidFill>
              </a:rPr>
              <a:t>.</a:t>
            </a:r>
            <a:endParaRPr lang="en-US" altLang="ru-RU" sz="2800" dirty="0" smtClean="0">
              <a:solidFill>
                <a:schemeClr val="tx1"/>
              </a:solidFill>
            </a:endParaRPr>
          </a:p>
          <a:p>
            <a:pPr algn="just"/>
            <a:r>
              <a:rPr lang="en-US" altLang="en-US" sz="2800" b="1" i="1" dirty="0" smtClean="0">
                <a:solidFill>
                  <a:srgbClr val="002060"/>
                </a:solidFill>
              </a:rPr>
              <a:t>Примечание</a:t>
            </a:r>
            <a:r>
              <a:rPr lang="en-US" altLang="ru-RU" sz="2800" b="1" i="1" dirty="0" smtClean="0">
                <a:solidFill>
                  <a:srgbClr val="002060"/>
                </a:solidFill>
              </a:rPr>
              <a:t> — </a:t>
            </a:r>
            <a:r>
              <a:rPr lang="en-US" altLang="en-US" sz="2800" i="1" dirty="0" smtClean="0">
                <a:solidFill>
                  <a:srgbClr val="002060"/>
                </a:solidFill>
              </a:rPr>
              <a:t>К</a:t>
            </a:r>
            <a:r>
              <a:rPr lang="en-US" altLang="ru-RU" sz="2800" i="1" dirty="0" smtClean="0">
                <a:solidFill>
                  <a:srgbClr val="002060"/>
                </a:solidFill>
              </a:rPr>
              <a:t> </a:t>
            </a:r>
            <a:r>
              <a:rPr lang="en-US" altLang="en-US" sz="2800" i="1" dirty="0" smtClean="0">
                <a:solidFill>
                  <a:srgbClr val="002060"/>
                </a:solidFill>
              </a:rPr>
              <a:t>графическим</a:t>
            </a:r>
            <a:r>
              <a:rPr lang="en-US" altLang="ru-RU" sz="2800" i="1" dirty="0" smtClean="0">
                <a:solidFill>
                  <a:srgbClr val="002060"/>
                </a:solidFill>
              </a:rPr>
              <a:t> </a:t>
            </a:r>
            <a:r>
              <a:rPr lang="en-US" altLang="en-US" sz="2800" i="1" dirty="0" smtClean="0">
                <a:solidFill>
                  <a:srgbClr val="002060"/>
                </a:solidFill>
              </a:rPr>
              <a:t>документам</a:t>
            </a:r>
            <a:r>
              <a:rPr lang="en-US" altLang="ru-RU" sz="2800" i="1" dirty="0" smtClean="0">
                <a:solidFill>
                  <a:srgbClr val="002060"/>
                </a:solidFill>
              </a:rPr>
              <a:t> </a:t>
            </a:r>
            <a:r>
              <a:rPr lang="en-US" altLang="en-US" sz="2800" i="1" dirty="0" smtClean="0">
                <a:solidFill>
                  <a:srgbClr val="002060"/>
                </a:solidFill>
              </a:rPr>
              <a:t>относят</a:t>
            </a:r>
            <a:r>
              <a:rPr lang="en-US" altLang="ru-RU" sz="2800" i="1" dirty="0" smtClean="0">
                <a:solidFill>
                  <a:srgbClr val="002060"/>
                </a:solidFill>
              </a:rPr>
              <a:t> </a:t>
            </a:r>
            <a:r>
              <a:rPr lang="en-US" altLang="en-US" sz="2800" i="1" dirty="0" smtClean="0">
                <a:solidFill>
                  <a:srgbClr val="002060"/>
                </a:solidFill>
              </a:rPr>
              <a:t>чертежи</a:t>
            </a:r>
            <a:r>
              <a:rPr lang="en-US" altLang="ru-RU" sz="2800" i="1" dirty="0" smtClean="0">
                <a:solidFill>
                  <a:srgbClr val="002060"/>
                </a:solidFill>
              </a:rPr>
              <a:t>, </a:t>
            </a:r>
            <a:r>
              <a:rPr lang="en-US" altLang="en-US" sz="2800" i="1" dirty="0" smtClean="0">
                <a:solidFill>
                  <a:srgbClr val="002060"/>
                </a:solidFill>
              </a:rPr>
              <a:t>схемы</a:t>
            </a:r>
            <a:r>
              <a:rPr lang="en-US" altLang="ru-RU" sz="2800" i="1" dirty="0" smtClean="0">
                <a:solidFill>
                  <a:srgbClr val="002060"/>
                </a:solidFill>
              </a:rPr>
              <a:t>, </a:t>
            </a:r>
            <a:r>
              <a:rPr lang="en-US" altLang="en-US" sz="2800" i="1" dirty="0" smtClean="0">
                <a:solidFill>
                  <a:srgbClr val="002060"/>
                </a:solidFill>
              </a:rPr>
              <a:t>электронные</a:t>
            </a:r>
            <a:r>
              <a:rPr lang="en-US" altLang="ru-RU" sz="2800" i="1" dirty="0" smtClean="0">
                <a:solidFill>
                  <a:srgbClr val="002060"/>
                </a:solidFill>
              </a:rPr>
              <a:t> </a:t>
            </a:r>
            <a:r>
              <a:rPr lang="en-US" altLang="en-US" sz="2800" i="1" dirty="0" smtClean="0">
                <a:solidFill>
                  <a:srgbClr val="002060"/>
                </a:solidFill>
              </a:rPr>
              <a:t>модели</a:t>
            </a:r>
            <a:r>
              <a:rPr lang="en-US" altLang="ru-RU" sz="2800" i="1" dirty="0" smtClean="0">
                <a:solidFill>
                  <a:srgbClr val="002060"/>
                </a:solidFill>
              </a:rPr>
              <a:t> </a:t>
            </a:r>
            <a:r>
              <a:rPr lang="en-US" altLang="en-US" sz="2800" i="1" dirty="0" smtClean="0">
                <a:solidFill>
                  <a:srgbClr val="002060"/>
                </a:solidFill>
              </a:rPr>
              <a:t>изделия</a:t>
            </a:r>
            <a:r>
              <a:rPr lang="en-US" altLang="ru-RU" sz="2800" i="1" dirty="0" smtClean="0">
                <a:solidFill>
                  <a:srgbClr val="002060"/>
                </a:solidFill>
              </a:rPr>
              <a:t> </a:t>
            </a:r>
            <a:r>
              <a:rPr lang="en-US" altLang="en-US" sz="2800" i="1" dirty="0" smtClean="0">
                <a:solidFill>
                  <a:srgbClr val="002060"/>
                </a:solidFill>
              </a:rPr>
              <a:t>и</a:t>
            </a:r>
            <a:r>
              <a:rPr lang="en-US" altLang="ru-RU" sz="2800" i="1" dirty="0" smtClean="0">
                <a:solidFill>
                  <a:srgbClr val="002060"/>
                </a:solidFill>
              </a:rPr>
              <a:t> </a:t>
            </a:r>
            <a:r>
              <a:rPr lang="en-US" altLang="en-US" sz="2800" i="1" dirty="0" smtClean="0">
                <a:solidFill>
                  <a:srgbClr val="002060"/>
                </a:solidFill>
              </a:rPr>
              <a:t>его</a:t>
            </a:r>
            <a:r>
              <a:rPr lang="en-US" altLang="ru-RU" sz="2800" i="1" dirty="0" smtClean="0">
                <a:solidFill>
                  <a:srgbClr val="002060"/>
                </a:solidFill>
              </a:rPr>
              <a:t> </a:t>
            </a:r>
            <a:r>
              <a:rPr lang="en-US" altLang="en-US" sz="2800" i="1" dirty="0" smtClean="0">
                <a:solidFill>
                  <a:srgbClr val="002060"/>
                </a:solidFill>
              </a:rPr>
              <a:t>составных</a:t>
            </a:r>
            <a:r>
              <a:rPr lang="en-US" altLang="ru-RU" sz="2800" i="1" dirty="0" smtClean="0">
                <a:solidFill>
                  <a:srgbClr val="002060"/>
                </a:solidFill>
              </a:rPr>
              <a:t> </a:t>
            </a:r>
            <a:r>
              <a:rPr lang="en-US" altLang="en-US" sz="2800" i="1" dirty="0" smtClean="0">
                <a:solidFill>
                  <a:srgbClr val="002060"/>
                </a:solidFill>
              </a:rPr>
              <a:t>частей</a:t>
            </a:r>
            <a:r>
              <a:rPr lang="en-US" altLang="ru-RU" sz="2800" i="1" dirty="0" smtClean="0">
                <a:solidFill>
                  <a:srgbClr val="002060"/>
                </a:solidFill>
              </a:rPr>
              <a:t>.</a:t>
            </a:r>
            <a:endParaRPr lang="en-US" altLang="ru-RU" sz="2800" i="1" dirty="0" smtClean="0">
              <a:solidFill>
                <a:srgbClr val="002060"/>
              </a:solidFill>
            </a:endParaRPr>
          </a:p>
          <a:p>
            <a:pPr indent="355600" algn="just"/>
            <a:endParaRPr lang="ru-RU" sz="2400" dirty="0" smtClean="0">
              <a:solidFill>
                <a:schemeClr val="tx1"/>
              </a:solidFill>
            </a:endParaRPr>
          </a:p>
          <a:p>
            <a:pPr indent="355600" algn="just"/>
            <a:endParaRPr lang="ru-RU" sz="2400" dirty="0" smtClean="0">
              <a:solidFill>
                <a:schemeClr val="tx1"/>
              </a:solidFill>
            </a:endParaRPr>
          </a:p>
          <a:p>
            <a:pPr indent="355600" algn="just"/>
            <a:endParaRPr lang="ru-RU" sz="2400" dirty="0" smtClean="0">
              <a:solidFill>
                <a:schemeClr val="tx1"/>
              </a:solidFill>
            </a:endParaRPr>
          </a:p>
          <a:p>
            <a:pPr indent="355600" algn="just"/>
            <a:endParaRPr lang="ru-RU" sz="2400" dirty="0" smtClean="0">
              <a:solidFill>
                <a:schemeClr val="tx1"/>
              </a:solidFill>
            </a:endParaRPr>
          </a:p>
          <a:p>
            <a:pPr indent="355600" algn="just"/>
            <a:endParaRPr lang="ru-RU" sz="2400" dirty="0" smtClean="0">
              <a:solidFill>
                <a:schemeClr val="tx1"/>
              </a:solidFill>
            </a:endParaRPr>
          </a:p>
          <a:p>
            <a:pPr indent="355600" algn="just"/>
            <a:endParaRPr lang="ru-RU" sz="2800" b="1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Инженерное геометрическое 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355600"/>
            <a:r>
              <a:rPr lang="ru-RU" sz="3000" b="1" dirty="0" smtClean="0">
                <a:solidFill>
                  <a:srgbClr val="C00000"/>
                </a:solidFill>
              </a:rPr>
              <a:t>ТЕРМИНЫ и ОПРЕДЕЛЕНИЯ по ГОСТ 2.005-2023</a:t>
            </a:r>
            <a:endParaRPr lang="ru-RU" sz="3000" b="1" dirty="0" smtClean="0">
              <a:solidFill>
                <a:srgbClr val="C00000"/>
              </a:solidFill>
            </a:endParaRPr>
          </a:p>
          <a:p>
            <a:pPr algn="l"/>
            <a:r>
              <a:rPr lang="ru-RU" sz="2800" b="1" dirty="0" smtClean="0">
                <a:solidFill>
                  <a:srgbClr val="002060"/>
                </a:solidFill>
              </a:rPr>
              <a:t>В состав конструкторской документации входят: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2.  </a:t>
            </a:r>
            <a:r>
              <a:rPr lang="ru-RU" sz="2800" b="1" dirty="0" smtClean="0">
                <a:solidFill>
                  <a:schemeClr val="tx1"/>
                </a:solidFill>
              </a:rPr>
              <a:t>Текстовый документ</a:t>
            </a:r>
            <a:r>
              <a:rPr lang="ru-RU" sz="2800" dirty="0" smtClean="0">
                <a:solidFill>
                  <a:schemeClr val="tx1"/>
                </a:solidFill>
              </a:rPr>
              <a:t>: Конструкторский документ, содержащий в основном сплошной текст или текст, разбитый на графы.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l"/>
            <a:r>
              <a:rPr lang="ru-RU" sz="2800" b="1" i="1" dirty="0" smtClean="0">
                <a:solidFill>
                  <a:schemeClr val="tx1"/>
                </a:solidFill>
              </a:rPr>
              <a:t>Примечание</a:t>
            </a:r>
            <a:r>
              <a:rPr lang="ru-RU" sz="2800" dirty="0" smtClean="0">
                <a:solidFill>
                  <a:schemeClr val="tx1"/>
                </a:solidFill>
              </a:rPr>
              <a:t> — К текстовым конструкторским документам относят спецификации, технические условия, ведомости, таблицы и т. п.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3.   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Аудиовизуальный</a:t>
            </a:r>
            <a:r>
              <a:rPr lang="en-US" altLang="ru-RU" sz="2800" dirty="0" smtClean="0">
                <a:solidFill>
                  <a:schemeClr val="tx1"/>
                </a:solidFill>
              </a:rPr>
              <a:t> [</a:t>
            </a:r>
            <a:r>
              <a:rPr lang="en-US" altLang="en-US" sz="2800" dirty="0" smtClean="0">
                <a:solidFill>
                  <a:schemeClr val="tx1"/>
                </a:solidFill>
              </a:rPr>
              <a:t>мультимедийный</a:t>
            </a:r>
            <a:r>
              <a:rPr lang="en-US" altLang="ru-RU" sz="2800" dirty="0" smtClean="0">
                <a:solidFill>
                  <a:schemeClr val="tx1"/>
                </a:solidFill>
              </a:rPr>
              <a:t>] (</a:t>
            </a:r>
            <a:r>
              <a:rPr lang="en-US" altLang="en-US" sz="2800" dirty="0" smtClean="0">
                <a:solidFill>
                  <a:schemeClr val="tx1"/>
                </a:solidFill>
              </a:rPr>
              <a:t>конструкторский</a:t>
            </a:r>
            <a:r>
              <a:rPr lang="en-US" altLang="ru-RU" sz="2800" dirty="0" smtClean="0">
                <a:solidFill>
                  <a:schemeClr val="tx1"/>
                </a:solidFill>
              </a:rPr>
              <a:t>) 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документ</a:t>
            </a:r>
            <a:r>
              <a:rPr lang="en-US" altLang="ru-RU" sz="2800" dirty="0" smtClean="0">
                <a:solidFill>
                  <a:schemeClr val="tx1"/>
                </a:solidFill>
              </a:rPr>
              <a:t>: </a:t>
            </a:r>
            <a:r>
              <a:rPr lang="en-US" altLang="en-US" sz="2800" dirty="0" smtClean="0">
                <a:solidFill>
                  <a:schemeClr val="tx1"/>
                </a:solidFill>
              </a:rPr>
              <a:t>Электронный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конструкторский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документ</a:t>
            </a:r>
            <a:r>
              <a:rPr lang="en-US" altLang="ru-RU" sz="2800" dirty="0" smtClean="0">
                <a:solidFill>
                  <a:schemeClr val="tx1"/>
                </a:solidFill>
              </a:rPr>
              <a:t>, </a:t>
            </a:r>
            <a:r>
              <a:rPr lang="en-US" altLang="en-US" sz="2800" dirty="0" smtClean="0">
                <a:solidFill>
                  <a:schemeClr val="tx1"/>
                </a:solidFill>
              </a:rPr>
              <a:t>содержащий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видео</a:t>
            </a:r>
            <a:r>
              <a:rPr lang="en-US" altLang="ru-RU" sz="2800" dirty="0" smtClean="0">
                <a:solidFill>
                  <a:schemeClr val="tx1"/>
                </a:solidFill>
              </a:rPr>
              <a:t>- </a:t>
            </a:r>
            <a:r>
              <a:rPr lang="en-US" altLang="en-US" sz="2800" dirty="0" smtClean="0">
                <a:solidFill>
                  <a:schemeClr val="tx1"/>
                </a:solidFill>
              </a:rPr>
              <a:t>и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звуковую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информацию</a:t>
            </a:r>
            <a:r>
              <a:rPr lang="en-US" altLang="ru-RU" sz="2800" dirty="0" smtClean="0">
                <a:solidFill>
                  <a:schemeClr val="tx1"/>
                </a:solidFill>
              </a:rPr>
              <a:t>.</a:t>
            </a:r>
            <a:endParaRPr lang="en-US" altLang="ru-RU" sz="2800" dirty="0" smtClean="0">
              <a:solidFill>
                <a:schemeClr val="tx1"/>
              </a:solidFill>
            </a:endParaRPr>
          </a:p>
          <a:p>
            <a:pPr indent="355600" algn="just"/>
            <a:endParaRPr lang="ru-RU" sz="2400" dirty="0" smtClean="0">
              <a:solidFill>
                <a:schemeClr val="tx1"/>
              </a:solidFill>
            </a:endParaRPr>
          </a:p>
          <a:p>
            <a:pPr indent="355600" algn="just"/>
            <a:endParaRPr lang="ru-RU" sz="2400" dirty="0" smtClean="0">
              <a:solidFill>
                <a:schemeClr val="tx1"/>
              </a:solidFill>
            </a:endParaRPr>
          </a:p>
          <a:p>
            <a:pPr indent="355600" algn="just"/>
            <a:endParaRPr lang="ru-RU" sz="2400" dirty="0" smtClean="0">
              <a:solidFill>
                <a:schemeClr val="tx1"/>
              </a:solidFill>
            </a:endParaRPr>
          </a:p>
          <a:p>
            <a:pPr indent="355600" algn="just"/>
            <a:endParaRPr lang="ru-RU" sz="2400" dirty="0" smtClean="0">
              <a:solidFill>
                <a:schemeClr val="tx1"/>
              </a:solidFill>
            </a:endParaRPr>
          </a:p>
          <a:p>
            <a:pPr indent="355600" algn="just"/>
            <a:endParaRPr lang="ru-RU" sz="2800" b="1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Инженерное геометрическое 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355600"/>
            <a:r>
              <a:rPr lang="ru-RU" sz="2800" b="1" dirty="0" smtClean="0">
                <a:solidFill>
                  <a:schemeClr val="tx1"/>
                </a:solidFill>
              </a:rPr>
              <a:t>Вопросы для самопроверки:</a:t>
            </a:r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r>
              <a:rPr lang="ru-RU" sz="2800" dirty="0" smtClean="0">
                <a:solidFill>
                  <a:schemeClr val="tx1"/>
                </a:solidFill>
              </a:rPr>
              <a:t> </a:t>
            </a:r>
            <a:endParaRPr lang="ru-RU" sz="2800" dirty="0" smtClean="0">
              <a:solidFill>
                <a:schemeClr val="tx1"/>
              </a:solidFill>
            </a:endParaRPr>
          </a:p>
          <a:p>
            <a:pPr lvl="0" indent="355600" algn="just"/>
            <a:r>
              <a:rPr lang="ru-RU" sz="2800" dirty="0" smtClean="0">
                <a:solidFill>
                  <a:srgbClr val="FF0000"/>
                </a:solidFill>
              </a:rPr>
              <a:t>1.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Что называется единой системой конструкторской документации (ЕСКД)?</a:t>
            </a:r>
            <a:endParaRPr lang="ru-RU" sz="2800" dirty="0" smtClean="0">
              <a:solidFill>
                <a:srgbClr val="FF0000"/>
              </a:solidFill>
            </a:endParaRPr>
          </a:p>
          <a:p>
            <a:pPr lvl="0" indent="355600" algn="just"/>
            <a:r>
              <a:rPr lang="ru-RU" sz="2800" dirty="0" smtClean="0">
                <a:solidFill>
                  <a:srgbClr val="FF0000"/>
                </a:solidFill>
              </a:rPr>
              <a:t>2. Назначение ЕСКД?</a:t>
            </a:r>
            <a:endParaRPr lang="ru-RU" sz="2800" dirty="0" smtClean="0">
              <a:solidFill>
                <a:srgbClr val="FF0000"/>
              </a:solidFill>
            </a:endParaRPr>
          </a:p>
          <a:p>
            <a:pPr lvl="0" indent="355600" algn="just"/>
            <a:r>
              <a:rPr lang="ru-RU" sz="2800" dirty="0" smtClean="0">
                <a:solidFill>
                  <a:srgbClr val="FF0000"/>
                </a:solidFill>
              </a:rPr>
              <a:t>3. На что распространяются установленные стандартами ЕСКД правила и положения по разработке, оформлению и обращению документации распространяются?</a:t>
            </a:r>
            <a:endParaRPr lang="ru-RU" sz="2800" dirty="0" smtClean="0">
              <a:solidFill>
                <a:srgbClr val="FF0000"/>
              </a:solidFill>
            </a:endParaRPr>
          </a:p>
          <a:p>
            <a:pPr lvl="0" indent="355600" algn="just"/>
            <a:r>
              <a:rPr lang="ru-RU" sz="2800" dirty="0" smtClean="0">
                <a:solidFill>
                  <a:srgbClr val="FF0000"/>
                </a:solidFill>
              </a:rPr>
              <a:t>4. Назовите номер группы стандартов ЕСКД «Общие правила оформления чертежей»?</a:t>
            </a:r>
            <a:endParaRPr lang="ru-RU" sz="2800" dirty="0" smtClean="0">
              <a:solidFill>
                <a:srgbClr val="FF0000"/>
              </a:solidFill>
            </a:endParaRPr>
          </a:p>
          <a:p>
            <a:pPr indent="355600" algn="just"/>
            <a:endParaRPr lang="ru-RU" sz="26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Инженерное геометрическое 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20000"/>
          </a:bodyPr>
          <a:lstStyle/>
          <a:p>
            <a:pPr indent="355600"/>
            <a:r>
              <a:rPr lang="ru-RU" sz="2800" b="1" dirty="0" smtClean="0">
                <a:solidFill>
                  <a:srgbClr val="C00000"/>
                </a:solidFill>
              </a:rPr>
              <a:t>ГОСТ 2. 101-68 - ВИДЫ ИЗДЕЛИЙ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indent="355600" algn="just"/>
            <a:r>
              <a:rPr lang="en-US" altLang="en-US" sz="2400" b="1" dirty="0">
                <a:solidFill>
                  <a:srgbClr val="C00000"/>
                </a:solidFill>
              </a:rPr>
              <a:t>И</a:t>
            </a:r>
            <a:r>
              <a:rPr lang="ru-RU" altLang="en-US" sz="2400" b="1" dirty="0">
                <a:solidFill>
                  <a:srgbClr val="C00000"/>
                </a:solidFill>
              </a:rPr>
              <a:t>ЗДЕЛИЕ</a:t>
            </a:r>
            <a:r>
              <a:rPr lang="en-US" altLang="ru-RU" sz="2400" b="1" dirty="0">
                <a:solidFill>
                  <a:schemeClr val="tx1"/>
                </a:solidFill>
              </a:rPr>
              <a:t>: </a:t>
            </a:r>
            <a:r>
              <a:rPr lang="en-US" altLang="en-US" sz="2400" dirty="0">
                <a:solidFill>
                  <a:schemeClr val="tx1"/>
                </a:solidFill>
              </a:rPr>
              <a:t>Предмет</a:t>
            </a:r>
            <a:r>
              <a:rPr lang="en-US" altLang="ru-RU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>
                <a:solidFill>
                  <a:schemeClr val="tx1"/>
                </a:solidFill>
              </a:rPr>
              <a:t>или</a:t>
            </a:r>
            <a:r>
              <a:rPr lang="en-US" altLang="ru-RU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>
                <a:solidFill>
                  <a:schemeClr val="tx1"/>
                </a:solidFill>
              </a:rPr>
              <a:t>набор</a:t>
            </a:r>
            <a:r>
              <a:rPr lang="en-US" altLang="ru-RU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>
                <a:solidFill>
                  <a:schemeClr val="tx1"/>
                </a:solidFill>
              </a:rPr>
              <a:t>предметов</a:t>
            </a:r>
            <a:r>
              <a:rPr lang="en-US" altLang="ru-RU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>
                <a:solidFill>
                  <a:schemeClr val="tx1"/>
                </a:solidFill>
              </a:rPr>
              <a:t>производства</a:t>
            </a:r>
            <a:r>
              <a:rPr lang="en-US" altLang="ru-RU" sz="2400" dirty="0">
                <a:solidFill>
                  <a:schemeClr val="tx1"/>
                </a:solidFill>
              </a:rPr>
              <a:t>, </a:t>
            </a:r>
            <a:r>
              <a:rPr lang="en-US" altLang="en-US" sz="2400" dirty="0">
                <a:solidFill>
                  <a:schemeClr val="tx1"/>
                </a:solidFill>
              </a:rPr>
              <a:t>подлежащих</a:t>
            </a:r>
            <a:r>
              <a:rPr lang="en-US" altLang="ru-RU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>
                <a:solidFill>
                  <a:schemeClr val="tx1"/>
                </a:solidFill>
              </a:rPr>
              <a:t>изготовлению</a:t>
            </a:r>
            <a:r>
              <a:rPr lang="en-US" altLang="ru-RU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>
                <a:solidFill>
                  <a:schemeClr val="tx1"/>
                </a:solidFill>
              </a:rPr>
              <a:t>в</a:t>
            </a:r>
            <a:r>
              <a:rPr lang="en-US" altLang="ru-RU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>
                <a:solidFill>
                  <a:schemeClr val="tx1"/>
                </a:solidFill>
              </a:rPr>
              <a:t>организации</a:t>
            </a:r>
            <a:r>
              <a:rPr lang="en-US" altLang="ru-RU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>
                <a:solidFill>
                  <a:schemeClr val="tx1"/>
                </a:solidFill>
              </a:rPr>
              <a:t>по</a:t>
            </a:r>
            <a:r>
              <a:rPr lang="en-US" altLang="ru-RU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>
                <a:solidFill>
                  <a:schemeClr val="tx1"/>
                </a:solidFill>
              </a:rPr>
              <a:t>конструкторской</a:t>
            </a:r>
            <a:r>
              <a:rPr lang="en-US" altLang="ru-RU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>
                <a:solidFill>
                  <a:schemeClr val="tx1"/>
                </a:solidFill>
              </a:rPr>
              <a:t>документации</a:t>
            </a:r>
            <a:r>
              <a:rPr lang="en-US" altLang="ru-RU" sz="2400" dirty="0">
                <a:solidFill>
                  <a:schemeClr val="tx1"/>
                </a:solidFill>
              </a:rPr>
              <a:t>.</a:t>
            </a:r>
            <a:endParaRPr lang="en-US" altLang="ru-RU" sz="2400" dirty="0">
              <a:solidFill>
                <a:schemeClr val="tx1"/>
              </a:solidFill>
            </a:endParaRPr>
          </a:p>
          <a:p>
            <a:pPr indent="355600" algn="just"/>
            <a:endParaRPr lang="en-US" altLang="en-US" sz="2400" b="1" i="1" dirty="0">
              <a:solidFill>
                <a:schemeClr val="tx1"/>
              </a:solidFill>
            </a:endParaRPr>
          </a:p>
          <a:p>
            <a:pPr indent="355600" algn="just"/>
            <a:r>
              <a:rPr lang="en-US" altLang="en-US" sz="2400" b="1" i="1" dirty="0">
                <a:solidFill>
                  <a:schemeClr val="tx1"/>
                </a:solidFill>
              </a:rPr>
              <a:t>Примечания</a:t>
            </a:r>
            <a:endParaRPr lang="en-US" altLang="en-US" sz="2400" b="1" i="1" dirty="0">
              <a:solidFill>
                <a:schemeClr val="tx1"/>
              </a:solidFill>
            </a:endParaRPr>
          </a:p>
          <a:p>
            <a:pPr indent="355600" algn="just"/>
            <a:r>
              <a:rPr lang="en-US" altLang="ru-RU" sz="2400" i="1" dirty="0">
                <a:solidFill>
                  <a:schemeClr val="tx1"/>
                </a:solidFill>
              </a:rPr>
              <a:t>1 </a:t>
            </a:r>
            <a:r>
              <a:rPr lang="en-US" altLang="en-US" sz="2400" i="1" dirty="0">
                <a:solidFill>
                  <a:schemeClr val="tx1"/>
                </a:solidFill>
              </a:rPr>
              <a:t>Изделиями</a:t>
            </a:r>
            <a:r>
              <a:rPr lang="en-US" altLang="ru-RU" sz="2400" i="1" dirty="0">
                <a:solidFill>
                  <a:schemeClr val="tx1"/>
                </a:solidFill>
              </a:rPr>
              <a:t> </a:t>
            </a:r>
            <a:r>
              <a:rPr lang="en-US" altLang="en-US" sz="2400" i="1" dirty="0">
                <a:solidFill>
                  <a:schemeClr val="tx1"/>
                </a:solidFill>
              </a:rPr>
              <a:t>могут</a:t>
            </a:r>
            <a:r>
              <a:rPr lang="en-US" altLang="ru-RU" sz="2400" i="1" dirty="0">
                <a:solidFill>
                  <a:schemeClr val="tx1"/>
                </a:solidFill>
              </a:rPr>
              <a:t> </a:t>
            </a:r>
            <a:r>
              <a:rPr lang="en-US" altLang="en-US" sz="2400" i="1" dirty="0">
                <a:solidFill>
                  <a:schemeClr val="tx1"/>
                </a:solidFill>
              </a:rPr>
              <a:t>быть</a:t>
            </a:r>
            <a:r>
              <a:rPr lang="en-US" altLang="ru-RU" sz="2400" i="1" dirty="0">
                <a:solidFill>
                  <a:schemeClr val="tx1"/>
                </a:solidFill>
              </a:rPr>
              <a:t>: </a:t>
            </a:r>
            <a:r>
              <a:rPr lang="en-US" altLang="en-US" sz="2400" i="1" dirty="0">
                <a:solidFill>
                  <a:schemeClr val="tx1"/>
                </a:solidFill>
              </a:rPr>
              <a:t>устройства</a:t>
            </a:r>
            <a:r>
              <a:rPr lang="en-US" altLang="ru-RU" sz="2400" i="1" dirty="0">
                <a:solidFill>
                  <a:schemeClr val="tx1"/>
                </a:solidFill>
              </a:rPr>
              <a:t>, </a:t>
            </a:r>
            <a:r>
              <a:rPr lang="en-US" altLang="en-US" sz="2400" i="1" dirty="0">
                <a:solidFill>
                  <a:schemeClr val="tx1"/>
                </a:solidFill>
              </a:rPr>
              <a:t>средства</a:t>
            </a:r>
            <a:r>
              <a:rPr lang="en-US" altLang="ru-RU" sz="2400" i="1" dirty="0">
                <a:solidFill>
                  <a:schemeClr val="tx1"/>
                </a:solidFill>
              </a:rPr>
              <a:t>, </a:t>
            </a:r>
            <a:r>
              <a:rPr lang="en-US" altLang="en-US" sz="2400" i="1" dirty="0">
                <a:solidFill>
                  <a:schemeClr val="tx1"/>
                </a:solidFill>
              </a:rPr>
              <a:t>машины</a:t>
            </a:r>
            <a:r>
              <a:rPr lang="en-US" altLang="ru-RU" sz="2400" i="1" dirty="0">
                <a:solidFill>
                  <a:schemeClr val="tx1"/>
                </a:solidFill>
              </a:rPr>
              <a:t>, </a:t>
            </a:r>
            <a:r>
              <a:rPr lang="en-US" altLang="en-US" sz="2400" i="1" dirty="0">
                <a:solidFill>
                  <a:schemeClr val="tx1"/>
                </a:solidFill>
              </a:rPr>
              <a:t>агрегаты</a:t>
            </a:r>
            <a:r>
              <a:rPr lang="en-US" altLang="ru-RU" sz="2400" i="1" dirty="0">
                <a:solidFill>
                  <a:schemeClr val="tx1"/>
                </a:solidFill>
              </a:rPr>
              <a:t>, </a:t>
            </a:r>
            <a:r>
              <a:rPr lang="en-US" altLang="en-US" sz="2400" i="1" dirty="0">
                <a:solidFill>
                  <a:schemeClr val="tx1"/>
                </a:solidFill>
              </a:rPr>
              <a:t>аппараты</a:t>
            </a:r>
            <a:r>
              <a:rPr lang="en-US" altLang="ru-RU" sz="2400" i="1" dirty="0">
                <a:solidFill>
                  <a:schemeClr val="tx1"/>
                </a:solidFill>
              </a:rPr>
              <a:t>, </a:t>
            </a:r>
            <a:r>
              <a:rPr lang="en-US" altLang="en-US" sz="2400" i="1" dirty="0">
                <a:solidFill>
                  <a:schemeClr val="tx1"/>
                </a:solidFill>
              </a:rPr>
              <a:t>приспособления</a:t>
            </a:r>
            <a:r>
              <a:rPr lang="en-US" altLang="ru-RU" sz="2400" i="1" dirty="0">
                <a:solidFill>
                  <a:schemeClr val="tx1"/>
                </a:solidFill>
              </a:rPr>
              <a:t>, </a:t>
            </a:r>
            <a:r>
              <a:rPr lang="en-US" altLang="en-US" sz="2400" i="1" dirty="0">
                <a:solidFill>
                  <a:schemeClr val="tx1"/>
                </a:solidFill>
              </a:rPr>
              <a:t>оборудование</a:t>
            </a:r>
            <a:r>
              <a:rPr lang="en-US" altLang="ru-RU" sz="2400" i="1" dirty="0">
                <a:solidFill>
                  <a:schemeClr val="tx1"/>
                </a:solidFill>
              </a:rPr>
              <a:t>, </a:t>
            </a:r>
            <a:r>
              <a:rPr lang="en-US" altLang="en-US" sz="2400" i="1" dirty="0">
                <a:solidFill>
                  <a:schemeClr val="tx1"/>
                </a:solidFill>
              </a:rPr>
              <a:t>установки</a:t>
            </a:r>
            <a:r>
              <a:rPr lang="en-US" altLang="ru-RU" sz="2400" i="1" dirty="0">
                <a:solidFill>
                  <a:schemeClr val="tx1"/>
                </a:solidFill>
              </a:rPr>
              <a:t>, </a:t>
            </a:r>
            <a:r>
              <a:rPr lang="en-US" altLang="en-US" sz="2400" i="1" dirty="0">
                <a:solidFill>
                  <a:schemeClr val="tx1"/>
                </a:solidFill>
              </a:rPr>
              <a:t>инструменты</a:t>
            </a:r>
            <a:r>
              <a:rPr lang="en-US" altLang="ru-RU" sz="2400" i="1" dirty="0">
                <a:solidFill>
                  <a:schemeClr val="tx1"/>
                </a:solidFill>
              </a:rPr>
              <a:t>, </a:t>
            </a:r>
            <a:r>
              <a:rPr lang="en-US" altLang="en-US" sz="2400" i="1" dirty="0">
                <a:solidFill>
                  <a:schemeClr val="tx1"/>
                </a:solidFill>
              </a:rPr>
              <a:t>механизмы</a:t>
            </a:r>
            <a:r>
              <a:rPr lang="en-US" altLang="ru-RU" sz="2400" i="1" dirty="0">
                <a:solidFill>
                  <a:schemeClr val="tx1"/>
                </a:solidFill>
              </a:rPr>
              <a:t>, </a:t>
            </a:r>
            <a:r>
              <a:rPr lang="en-US" altLang="en-US" sz="2400" i="1" dirty="0">
                <a:solidFill>
                  <a:schemeClr val="tx1"/>
                </a:solidFill>
              </a:rPr>
              <a:t>системы</a:t>
            </a:r>
            <a:r>
              <a:rPr lang="en-US" altLang="ru-RU" sz="2400" i="1" dirty="0">
                <a:solidFill>
                  <a:schemeClr val="tx1"/>
                </a:solidFill>
              </a:rPr>
              <a:t> </a:t>
            </a:r>
            <a:r>
              <a:rPr lang="en-US" altLang="en-US" sz="2400" i="1" dirty="0">
                <a:solidFill>
                  <a:schemeClr val="tx1"/>
                </a:solidFill>
              </a:rPr>
              <a:t>и</a:t>
            </a:r>
            <a:r>
              <a:rPr lang="en-US" altLang="ru-RU" sz="2400" i="1" dirty="0">
                <a:solidFill>
                  <a:schemeClr val="tx1"/>
                </a:solidFill>
              </a:rPr>
              <a:t> </a:t>
            </a:r>
            <a:r>
              <a:rPr lang="en-US" altLang="en-US" sz="2400" i="1" dirty="0">
                <a:solidFill>
                  <a:schemeClr val="tx1"/>
                </a:solidFill>
              </a:rPr>
              <a:t>др</a:t>
            </a:r>
            <a:r>
              <a:rPr lang="en-US" altLang="ru-RU" sz="2400" i="1" dirty="0">
                <a:solidFill>
                  <a:schemeClr val="tx1"/>
                </a:solidFill>
              </a:rPr>
              <a:t>.</a:t>
            </a:r>
            <a:endParaRPr lang="en-US" altLang="ru-RU" sz="2400" i="1" dirty="0">
              <a:solidFill>
                <a:schemeClr val="tx1"/>
              </a:solidFill>
            </a:endParaRPr>
          </a:p>
          <a:p>
            <a:pPr indent="355600" algn="just"/>
            <a:r>
              <a:rPr lang="en-US" altLang="ru-RU" sz="2400" i="1" dirty="0">
                <a:solidFill>
                  <a:schemeClr val="tx1"/>
                </a:solidFill>
              </a:rPr>
              <a:t>2 </a:t>
            </a:r>
            <a:r>
              <a:rPr lang="en-US" altLang="en-US" sz="2400" i="1" dirty="0">
                <a:solidFill>
                  <a:schemeClr val="tx1"/>
                </a:solidFill>
              </a:rPr>
              <a:t>Число</a:t>
            </a:r>
            <a:r>
              <a:rPr lang="en-US" altLang="ru-RU" sz="2400" i="1" dirty="0">
                <a:solidFill>
                  <a:schemeClr val="tx1"/>
                </a:solidFill>
              </a:rPr>
              <a:t> </a:t>
            </a:r>
            <a:r>
              <a:rPr lang="en-US" altLang="en-US" sz="2400" i="1" dirty="0">
                <a:solidFill>
                  <a:schemeClr val="tx1"/>
                </a:solidFill>
              </a:rPr>
              <a:t>изделий</a:t>
            </a:r>
            <a:r>
              <a:rPr lang="en-US" altLang="ru-RU" sz="2400" i="1" dirty="0">
                <a:solidFill>
                  <a:schemeClr val="tx1"/>
                </a:solidFill>
              </a:rPr>
              <a:t> </a:t>
            </a:r>
            <a:r>
              <a:rPr lang="en-US" altLang="en-US" sz="2400" i="1" dirty="0">
                <a:solidFill>
                  <a:schemeClr val="tx1"/>
                </a:solidFill>
              </a:rPr>
              <a:t>может</a:t>
            </a:r>
            <a:r>
              <a:rPr lang="en-US" altLang="ru-RU" sz="2400" i="1" dirty="0">
                <a:solidFill>
                  <a:schemeClr val="tx1"/>
                </a:solidFill>
              </a:rPr>
              <a:t> </a:t>
            </a:r>
            <a:r>
              <a:rPr lang="en-US" altLang="en-US" sz="2400" i="1" dirty="0">
                <a:solidFill>
                  <a:schemeClr val="tx1"/>
                </a:solidFill>
              </a:rPr>
              <a:t>измеряться</a:t>
            </a:r>
            <a:r>
              <a:rPr lang="en-US" altLang="ru-RU" sz="2400" i="1" dirty="0">
                <a:solidFill>
                  <a:schemeClr val="tx1"/>
                </a:solidFill>
              </a:rPr>
              <a:t> </a:t>
            </a:r>
            <a:r>
              <a:rPr lang="en-US" altLang="en-US" sz="2400" i="1" dirty="0">
                <a:solidFill>
                  <a:schemeClr val="tx1"/>
                </a:solidFill>
              </a:rPr>
              <a:t>в</a:t>
            </a:r>
            <a:r>
              <a:rPr lang="en-US" altLang="ru-RU" sz="2400" i="1" dirty="0">
                <a:solidFill>
                  <a:schemeClr val="tx1"/>
                </a:solidFill>
              </a:rPr>
              <a:t> </a:t>
            </a:r>
            <a:r>
              <a:rPr lang="en-US" altLang="en-US" sz="2400" i="1" dirty="0">
                <a:solidFill>
                  <a:schemeClr val="tx1"/>
                </a:solidFill>
              </a:rPr>
              <a:t>штуках</a:t>
            </a:r>
            <a:r>
              <a:rPr lang="en-US" altLang="ru-RU" sz="2400" i="1" dirty="0">
                <a:solidFill>
                  <a:schemeClr val="tx1"/>
                </a:solidFill>
              </a:rPr>
              <a:t> (</a:t>
            </a:r>
            <a:r>
              <a:rPr lang="en-US" altLang="en-US" sz="2400" i="1" dirty="0">
                <a:solidFill>
                  <a:schemeClr val="tx1"/>
                </a:solidFill>
              </a:rPr>
              <a:t>экземплярах</a:t>
            </a:r>
            <a:r>
              <a:rPr lang="en-US" altLang="ru-RU" sz="2400" i="1" dirty="0">
                <a:solidFill>
                  <a:schemeClr val="tx1"/>
                </a:solidFill>
              </a:rPr>
              <a:t>).</a:t>
            </a:r>
            <a:endParaRPr lang="en-US" altLang="ru-RU" sz="2400" i="1" dirty="0">
              <a:solidFill>
                <a:schemeClr val="tx1"/>
              </a:solidFill>
            </a:endParaRPr>
          </a:p>
          <a:p>
            <a:pPr indent="355600" algn="just"/>
            <a:r>
              <a:rPr lang="en-US" altLang="ru-RU" sz="2400" i="1" dirty="0">
                <a:solidFill>
                  <a:schemeClr val="tx1"/>
                </a:solidFill>
              </a:rPr>
              <a:t>3 </a:t>
            </a:r>
            <a:r>
              <a:rPr lang="en-US" altLang="en-US" sz="2400" i="1" dirty="0">
                <a:solidFill>
                  <a:schemeClr val="tx1"/>
                </a:solidFill>
              </a:rPr>
              <a:t>К</a:t>
            </a:r>
            <a:r>
              <a:rPr lang="en-US" altLang="ru-RU" sz="2400" i="1" dirty="0">
                <a:solidFill>
                  <a:schemeClr val="tx1"/>
                </a:solidFill>
              </a:rPr>
              <a:t> </a:t>
            </a:r>
            <a:r>
              <a:rPr lang="en-US" altLang="en-US" sz="2400" i="1" dirty="0">
                <a:solidFill>
                  <a:schemeClr val="tx1"/>
                </a:solidFill>
              </a:rPr>
              <a:t>изделиям</a:t>
            </a:r>
            <a:r>
              <a:rPr lang="en-US" altLang="ru-RU" sz="2400" i="1" dirty="0">
                <a:solidFill>
                  <a:schemeClr val="tx1"/>
                </a:solidFill>
              </a:rPr>
              <a:t> </a:t>
            </a:r>
            <a:r>
              <a:rPr lang="en-US" altLang="en-US" sz="2400" i="1" dirty="0">
                <a:solidFill>
                  <a:schemeClr val="tx1"/>
                </a:solidFill>
              </a:rPr>
              <a:t>допускается</a:t>
            </a:r>
            <a:r>
              <a:rPr lang="en-US" altLang="ru-RU" sz="2400" i="1" dirty="0">
                <a:solidFill>
                  <a:schemeClr val="tx1"/>
                </a:solidFill>
              </a:rPr>
              <a:t> </a:t>
            </a:r>
            <a:r>
              <a:rPr lang="en-US" altLang="en-US" sz="2400" i="1" dirty="0">
                <a:solidFill>
                  <a:schemeClr val="tx1"/>
                </a:solidFill>
              </a:rPr>
              <a:t>относить</a:t>
            </a:r>
            <a:r>
              <a:rPr lang="en-US" altLang="ru-RU" sz="2400" i="1" dirty="0">
                <a:solidFill>
                  <a:schemeClr val="tx1"/>
                </a:solidFill>
              </a:rPr>
              <a:t> </a:t>
            </a:r>
            <a:r>
              <a:rPr lang="en-US" altLang="en-US" sz="2400" i="1" dirty="0">
                <a:solidFill>
                  <a:schemeClr val="tx1"/>
                </a:solidFill>
              </a:rPr>
              <a:t>завершённые</a:t>
            </a:r>
            <a:r>
              <a:rPr lang="en-US" altLang="ru-RU" sz="2400" i="1" dirty="0">
                <a:solidFill>
                  <a:schemeClr val="tx1"/>
                </a:solidFill>
              </a:rPr>
              <a:t> </a:t>
            </a:r>
            <a:r>
              <a:rPr lang="en-US" altLang="en-US" sz="2400" i="1" dirty="0">
                <a:solidFill>
                  <a:schemeClr val="tx1"/>
                </a:solidFill>
              </a:rPr>
              <a:t>и</a:t>
            </a:r>
            <a:r>
              <a:rPr lang="en-US" altLang="ru-RU" sz="2400" i="1" dirty="0">
                <a:solidFill>
                  <a:schemeClr val="tx1"/>
                </a:solidFill>
              </a:rPr>
              <a:t> </a:t>
            </a:r>
            <a:r>
              <a:rPr lang="en-US" altLang="en-US" sz="2400" i="1" dirty="0">
                <a:solidFill>
                  <a:schemeClr val="tx1"/>
                </a:solidFill>
              </a:rPr>
              <a:t>незавершённые</a:t>
            </a:r>
            <a:r>
              <a:rPr lang="en-US" altLang="ru-RU" sz="2400" i="1" dirty="0">
                <a:solidFill>
                  <a:schemeClr val="tx1"/>
                </a:solidFill>
              </a:rPr>
              <a:t> </a:t>
            </a:r>
            <a:r>
              <a:rPr lang="en-US" altLang="en-US" sz="2400" i="1" dirty="0">
                <a:solidFill>
                  <a:schemeClr val="tx1"/>
                </a:solidFill>
              </a:rPr>
              <a:t>предметы</a:t>
            </a:r>
            <a:r>
              <a:rPr lang="en-US" altLang="ru-RU" sz="2400" i="1" dirty="0">
                <a:solidFill>
                  <a:schemeClr val="tx1"/>
                </a:solidFill>
              </a:rPr>
              <a:t> </a:t>
            </a:r>
            <a:r>
              <a:rPr lang="en-US" altLang="en-US" sz="2400" i="1" dirty="0">
                <a:solidFill>
                  <a:schemeClr val="tx1"/>
                </a:solidFill>
              </a:rPr>
              <a:t>производства</a:t>
            </a:r>
            <a:r>
              <a:rPr lang="en-US" altLang="ru-RU" sz="2400" i="1" dirty="0">
                <a:solidFill>
                  <a:schemeClr val="tx1"/>
                </a:solidFill>
              </a:rPr>
              <a:t>, </a:t>
            </a:r>
            <a:r>
              <a:rPr lang="en-US" altLang="en-US" sz="2400" i="1" dirty="0">
                <a:solidFill>
                  <a:schemeClr val="tx1"/>
                </a:solidFill>
              </a:rPr>
              <a:t>в</a:t>
            </a:r>
            <a:r>
              <a:rPr lang="en-US" altLang="ru-RU" sz="2400" i="1" dirty="0">
                <a:solidFill>
                  <a:schemeClr val="tx1"/>
                </a:solidFill>
              </a:rPr>
              <a:t> </a:t>
            </a:r>
            <a:r>
              <a:rPr lang="en-US" altLang="en-US" sz="2400" i="1" dirty="0">
                <a:solidFill>
                  <a:schemeClr val="tx1"/>
                </a:solidFill>
              </a:rPr>
              <a:t>том</a:t>
            </a:r>
            <a:r>
              <a:rPr lang="en-US" altLang="ru-RU" sz="2400" i="1" dirty="0">
                <a:solidFill>
                  <a:schemeClr val="tx1"/>
                </a:solidFill>
              </a:rPr>
              <a:t> </a:t>
            </a:r>
            <a:r>
              <a:rPr lang="en-US" altLang="en-US" sz="2400" i="1" dirty="0">
                <a:solidFill>
                  <a:schemeClr val="tx1"/>
                </a:solidFill>
              </a:rPr>
              <a:t>числе</a:t>
            </a:r>
            <a:r>
              <a:rPr lang="en-US" altLang="ru-RU" sz="2400" i="1" dirty="0">
                <a:solidFill>
                  <a:schemeClr val="tx1"/>
                </a:solidFill>
              </a:rPr>
              <a:t> </a:t>
            </a:r>
            <a:r>
              <a:rPr lang="en-US" altLang="en-US" sz="2400" i="1" dirty="0">
                <a:solidFill>
                  <a:schemeClr val="tx1"/>
                </a:solidFill>
              </a:rPr>
              <a:t>заготовки</a:t>
            </a:r>
            <a:r>
              <a:rPr lang="en-US" altLang="ru-RU" sz="2400" i="1" dirty="0">
                <a:solidFill>
                  <a:schemeClr val="tx1"/>
                </a:solidFill>
              </a:rPr>
              <a:t>.</a:t>
            </a:r>
            <a:endParaRPr lang="en-US" altLang="ru-RU" sz="2400" i="1" dirty="0">
              <a:solidFill>
                <a:schemeClr val="tx1"/>
              </a:solidFill>
            </a:endParaRPr>
          </a:p>
          <a:p>
            <a:pPr indent="355600" algn="just"/>
            <a:r>
              <a:rPr lang="en-US" altLang="ru-RU" sz="2400" i="1" dirty="0">
                <a:solidFill>
                  <a:schemeClr val="tx1"/>
                </a:solidFill>
              </a:rPr>
              <a:t>4 </a:t>
            </a:r>
            <a:r>
              <a:rPr lang="en-US" altLang="en-US" sz="2400" i="1" dirty="0">
                <a:solidFill>
                  <a:schemeClr val="tx1"/>
                </a:solidFill>
              </a:rPr>
              <a:t>К</a:t>
            </a:r>
            <a:r>
              <a:rPr lang="en-US" altLang="ru-RU" sz="2400" i="1" dirty="0">
                <a:solidFill>
                  <a:schemeClr val="tx1"/>
                </a:solidFill>
              </a:rPr>
              <a:t> </a:t>
            </a:r>
            <a:r>
              <a:rPr lang="en-US" altLang="en-US" sz="2400" i="1" dirty="0">
                <a:solidFill>
                  <a:schemeClr val="tx1"/>
                </a:solidFill>
              </a:rPr>
              <a:t>изготовлению</a:t>
            </a:r>
            <a:r>
              <a:rPr lang="en-US" altLang="ru-RU" sz="2400" i="1" dirty="0">
                <a:solidFill>
                  <a:schemeClr val="tx1"/>
                </a:solidFill>
              </a:rPr>
              <a:t> </a:t>
            </a:r>
            <a:r>
              <a:rPr lang="en-US" altLang="en-US" sz="2400" i="1" dirty="0">
                <a:solidFill>
                  <a:schemeClr val="tx1"/>
                </a:solidFill>
              </a:rPr>
              <a:t>могут</a:t>
            </a:r>
            <a:r>
              <a:rPr lang="en-US" altLang="ru-RU" sz="2400" i="1" dirty="0">
                <a:solidFill>
                  <a:schemeClr val="tx1"/>
                </a:solidFill>
              </a:rPr>
              <a:t> </a:t>
            </a:r>
            <a:r>
              <a:rPr lang="en-US" altLang="en-US" sz="2400" i="1" dirty="0">
                <a:solidFill>
                  <a:schemeClr val="tx1"/>
                </a:solidFill>
              </a:rPr>
              <a:t>быть</a:t>
            </a:r>
            <a:r>
              <a:rPr lang="en-US" altLang="ru-RU" sz="2400" i="1" dirty="0">
                <a:solidFill>
                  <a:schemeClr val="tx1"/>
                </a:solidFill>
              </a:rPr>
              <a:t> </a:t>
            </a:r>
            <a:r>
              <a:rPr lang="en-US" altLang="en-US" sz="2400" i="1" dirty="0">
                <a:solidFill>
                  <a:schemeClr val="tx1"/>
                </a:solidFill>
              </a:rPr>
              <a:t>отнесены</a:t>
            </a:r>
            <a:r>
              <a:rPr lang="en-US" altLang="ru-RU" sz="2400" i="1" dirty="0">
                <a:solidFill>
                  <a:schemeClr val="tx1"/>
                </a:solidFill>
              </a:rPr>
              <a:t> </a:t>
            </a:r>
            <a:r>
              <a:rPr lang="en-US" altLang="en-US" sz="2400" i="1" dirty="0">
                <a:solidFill>
                  <a:schemeClr val="tx1"/>
                </a:solidFill>
              </a:rPr>
              <a:t>операции</a:t>
            </a:r>
            <a:r>
              <a:rPr lang="en-US" altLang="ru-RU" sz="2400" i="1" dirty="0">
                <a:solidFill>
                  <a:schemeClr val="tx1"/>
                </a:solidFill>
              </a:rPr>
              <a:t> </a:t>
            </a:r>
            <a:r>
              <a:rPr lang="en-US" altLang="en-US" sz="2400" i="1" dirty="0">
                <a:solidFill>
                  <a:schemeClr val="tx1"/>
                </a:solidFill>
              </a:rPr>
              <a:t>по</a:t>
            </a:r>
            <a:r>
              <a:rPr lang="en-US" altLang="ru-RU" sz="2400" i="1" dirty="0">
                <a:solidFill>
                  <a:schemeClr val="tx1"/>
                </a:solidFill>
              </a:rPr>
              <a:t> </a:t>
            </a:r>
            <a:r>
              <a:rPr lang="en-US" altLang="en-US" sz="2400" i="1" dirty="0">
                <a:solidFill>
                  <a:schemeClr val="tx1"/>
                </a:solidFill>
              </a:rPr>
              <a:t>сборке</a:t>
            </a:r>
            <a:r>
              <a:rPr lang="en-US" altLang="ru-RU" sz="2400" i="1" dirty="0">
                <a:solidFill>
                  <a:schemeClr val="tx1"/>
                </a:solidFill>
              </a:rPr>
              <a:t>, </a:t>
            </a:r>
            <a:r>
              <a:rPr lang="en-US" altLang="en-US" sz="2400" i="1" dirty="0">
                <a:solidFill>
                  <a:schemeClr val="tx1"/>
                </a:solidFill>
              </a:rPr>
              <a:t>монтажу</a:t>
            </a:r>
            <a:r>
              <a:rPr lang="en-US" altLang="ru-RU" sz="2400" i="1" dirty="0">
                <a:solidFill>
                  <a:schemeClr val="tx1"/>
                </a:solidFill>
              </a:rPr>
              <a:t>, </a:t>
            </a:r>
            <a:r>
              <a:rPr lang="en-US" altLang="en-US" sz="2400" i="1" dirty="0">
                <a:solidFill>
                  <a:schemeClr val="tx1"/>
                </a:solidFill>
              </a:rPr>
              <a:t>подключению</a:t>
            </a:r>
            <a:r>
              <a:rPr lang="en-US" altLang="ru-RU" sz="2400" i="1" dirty="0">
                <a:solidFill>
                  <a:schemeClr val="tx1"/>
                </a:solidFill>
              </a:rPr>
              <a:t>, </a:t>
            </a:r>
            <a:r>
              <a:rPr lang="en-US" altLang="en-US" sz="2400" i="1" dirty="0">
                <a:solidFill>
                  <a:schemeClr val="tx1"/>
                </a:solidFill>
              </a:rPr>
              <a:t>установке</a:t>
            </a:r>
            <a:r>
              <a:rPr lang="en-US" altLang="ru-RU" sz="2400" i="1" dirty="0">
                <a:solidFill>
                  <a:schemeClr val="tx1"/>
                </a:solidFill>
              </a:rPr>
              <a:t>, </a:t>
            </a:r>
            <a:r>
              <a:rPr lang="en-US" altLang="en-US" sz="2400" i="1" dirty="0">
                <a:solidFill>
                  <a:schemeClr val="tx1"/>
                </a:solidFill>
              </a:rPr>
              <a:t>а</a:t>
            </a:r>
            <a:r>
              <a:rPr lang="en-US" altLang="ru-RU" sz="2400" i="1" dirty="0">
                <a:solidFill>
                  <a:schemeClr val="tx1"/>
                </a:solidFill>
              </a:rPr>
              <a:t> </a:t>
            </a:r>
            <a:r>
              <a:rPr lang="en-US" altLang="en-US" sz="2400" i="1" dirty="0">
                <a:solidFill>
                  <a:schemeClr val="tx1"/>
                </a:solidFill>
              </a:rPr>
              <a:t>также</a:t>
            </a:r>
            <a:r>
              <a:rPr lang="en-US" altLang="ru-RU" sz="2400" i="1" dirty="0">
                <a:solidFill>
                  <a:schemeClr val="tx1"/>
                </a:solidFill>
              </a:rPr>
              <a:t> </a:t>
            </a:r>
            <a:r>
              <a:rPr lang="en-US" altLang="en-US" sz="2400" i="1" dirty="0">
                <a:solidFill>
                  <a:schemeClr val="tx1"/>
                </a:solidFill>
              </a:rPr>
              <a:t>иные</a:t>
            </a:r>
            <a:r>
              <a:rPr lang="en-US" altLang="ru-RU" sz="2400" i="1" dirty="0">
                <a:solidFill>
                  <a:schemeClr val="tx1"/>
                </a:solidFill>
              </a:rPr>
              <a:t> </a:t>
            </a:r>
            <a:r>
              <a:rPr lang="en-US" altLang="en-US" sz="2400" i="1" dirty="0">
                <a:solidFill>
                  <a:schemeClr val="tx1"/>
                </a:solidFill>
              </a:rPr>
              <a:t>виды</a:t>
            </a:r>
            <a:r>
              <a:rPr lang="en-US" altLang="ru-RU" sz="2400" i="1" dirty="0">
                <a:solidFill>
                  <a:schemeClr val="tx1"/>
                </a:solidFill>
              </a:rPr>
              <a:t> </a:t>
            </a:r>
            <a:r>
              <a:rPr lang="en-US" altLang="en-US" sz="2400" i="1" dirty="0">
                <a:solidFill>
                  <a:schemeClr val="tx1"/>
                </a:solidFill>
              </a:rPr>
              <a:t>работ</a:t>
            </a:r>
            <a:r>
              <a:rPr lang="en-US" altLang="ru-RU" sz="2400" i="1" dirty="0">
                <a:solidFill>
                  <a:schemeClr val="tx1"/>
                </a:solidFill>
              </a:rPr>
              <a:t> (</a:t>
            </a:r>
            <a:r>
              <a:rPr lang="en-US" altLang="en-US" sz="2400" i="1" dirty="0">
                <a:solidFill>
                  <a:schemeClr val="tx1"/>
                </a:solidFill>
              </a:rPr>
              <a:t>например</a:t>
            </a:r>
            <a:r>
              <a:rPr lang="en-US" altLang="ru-RU" sz="2400" i="1" dirty="0">
                <a:solidFill>
                  <a:schemeClr val="tx1"/>
                </a:solidFill>
              </a:rPr>
              <a:t>, </a:t>
            </a:r>
            <a:r>
              <a:rPr lang="en-US" altLang="en-US" sz="2400" i="1" dirty="0">
                <a:solidFill>
                  <a:schemeClr val="tx1"/>
                </a:solidFill>
              </a:rPr>
              <a:t>выполняемые</a:t>
            </a:r>
            <a:r>
              <a:rPr lang="en-US" altLang="ru-RU" sz="2400" i="1" dirty="0">
                <a:solidFill>
                  <a:schemeClr val="tx1"/>
                </a:solidFill>
              </a:rPr>
              <a:t> </a:t>
            </a:r>
            <a:r>
              <a:rPr lang="en-US" altLang="en-US" sz="2400" i="1" dirty="0">
                <a:solidFill>
                  <a:schemeClr val="tx1"/>
                </a:solidFill>
              </a:rPr>
              <a:t>на</a:t>
            </a:r>
            <a:r>
              <a:rPr lang="en-US" altLang="ru-RU" sz="2400" i="1" dirty="0">
                <a:solidFill>
                  <a:schemeClr val="tx1"/>
                </a:solidFill>
              </a:rPr>
              <a:t> </a:t>
            </a:r>
            <a:r>
              <a:rPr lang="en-US" altLang="en-US" sz="2400" i="1" dirty="0">
                <a:solidFill>
                  <a:schemeClr val="tx1"/>
                </a:solidFill>
              </a:rPr>
              <a:t>месте</a:t>
            </a:r>
            <a:r>
              <a:rPr lang="en-US" altLang="ru-RU" sz="2400" i="1" dirty="0">
                <a:solidFill>
                  <a:schemeClr val="tx1"/>
                </a:solidFill>
              </a:rPr>
              <a:t> </a:t>
            </a:r>
            <a:r>
              <a:rPr lang="en-US" altLang="en-US" sz="2400" i="1" dirty="0">
                <a:solidFill>
                  <a:schemeClr val="tx1"/>
                </a:solidFill>
              </a:rPr>
              <a:t>эксплуатации</a:t>
            </a:r>
            <a:r>
              <a:rPr lang="en-US" altLang="ru-RU" sz="2400" i="1" dirty="0">
                <a:solidFill>
                  <a:schemeClr val="tx1"/>
                </a:solidFill>
              </a:rPr>
              <a:t> </a:t>
            </a:r>
            <a:r>
              <a:rPr lang="en-US" altLang="en-US" sz="2400" i="1" dirty="0">
                <a:solidFill>
                  <a:schemeClr val="tx1"/>
                </a:solidFill>
              </a:rPr>
              <a:t>и</a:t>
            </a:r>
            <a:r>
              <a:rPr lang="en-US" altLang="ru-RU" sz="2400" i="1" dirty="0">
                <a:solidFill>
                  <a:schemeClr val="tx1"/>
                </a:solidFill>
              </a:rPr>
              <a:t> </a:t>
            </a:r>
            <a:r>
              <a:rPr lang="en-US" altLang="en-US" sz="2400" i="1" dirty="0">
                <a:solidFill>
                  <a:schemeClr val="tx1"/>
                </a:solidFill>
              </a:rPr>
              <a:t>направленные</a:t>
            </a:r>
            <a:r>
              <a:rPr lang="en-US" altLang="ru-RU" sz="2400" i="1" dirty="0">
                <a:solidFill>
                  <a:schemeClr val="tx1"/>
                </a:solidFill>
              </a:rPr>
              <a:t> </a:t>
            </a:r>
            <a:r>
              <a:rPr lang="en-US" altLang="en-US" sz="2400" i="1" dirty="0">
                <a:solidFill>
                  <a:schemeClr val="tx1"/>
                </a:solidFill>
              </a:rPr>
              <a:t>на</a:t>
            </a:r>
            <a:r>
              <a:rPr lang="en-US" altLang="ru-RU" sz="2400" i="1" dirty="0">
                <a:solidFill>
                  <a:schemeClr val="tx1"/>
                </a:solidFill>
              </a:rPr>
              <a:t> </a:t>
            </a:r>
            <a:r>
              <a:rPr lang="en-US" altLang="en-US" sz="2400" i="1" dirty="0">
                <a:solidFill>
                  <a:schemeClr val="tx1"/>
                </a:solidFill>
              </a:rPr>
              <a:t>приведение</a:t>
            </a:r>
            <a:r>
              <a:rPr lang="en-US" altLang="ru-RU" sz="2400" i="1" dirty="0">
                <a:solidFill>
                  <a:schemeClr val="tx1"/>
                </a:solidFill>
              </a:rPr>
              <a:t> </a:t>
            </a:r>
            <a:r>
              <a:rPr lang="en-US" altLang="en-US" sz="2400" i="1" dirty="0">
                <a:solidFill>
                  <a:schemeClr val="tx1"/>
                </a:solidFill>
              </a:rPr>
              <a:t>изделия</a:t>
            </a:r>
            <a:r>
              <a:rPr lang="en-US" altLang="ru-RU" sz="2400" i="1" dirty="0">
                <a:solidFill>
                  <a:schemeClr val="tx1"/>
                </a:solidFill>
              </a:rPr>
              <a:t> </a:t>
            </a:r>
            <a:r>
              <a:rPr lang="en-US" altLang="en-US" sz="2400" i="1" dirty="0">
                <a:solidFill>
                  <a:schemeClr val="tx1"/>
                </a:solidFill>
              </a:rPr>
              <a:t>в</a:t>
            </a:r>
            <a:r>
              <a:rPr lang="en-US" altLang="ru-RU" sz="2400" i="1" dirty="0">
                <a:solidFill>
                  <a:schemeClr val="tx1"/>
                </a:solidFill>
              </a:rPr>
              <a:t> </a:t>
            </a:r>
            <a:r>
              <a:rPr lang="en-US" altLang="en-US" sz="2400" i="1" dirty="0">
                <a:solidFill>
                  <a:schemeClr val="tx1"/>
                </a:solidFill>
              </a:rPr>
              <a:t>состояние</a:t>
            </a:r>
            <a:r>
              <a:rPr lang="en-US" altLang="ru-RU" sz="2400" i="1" dirty="0">
                <a:solidFill>
                  <a:schemeClr val="tx1"/>
                </a:solidFill>
              </a:rPr>
              <a:t> </a:t>
            </a:r>
            <a:r>
              <a:rPr lang="en-US" altLang="en-US" sz="2400" i="1" dirty="0">
                <a:solidFill>
                  <a:schemeClr val="tx1"/>
                </a:solidFill>
              </a:rPr>
              <a:t>готовности</a:t>
            </a:r>
            <a:r>
              <a:rPr lang="en-US" altLang="ru-RU" sz="2400" i="1" dirty="0">
                <a:solidFill>
                  <a:schemeClr val="tx1"/>
                </a:solidFill>
              </a:rPr>
              <a:t> </a:t>
            </a:r>
            <a:r>
              <a:rPr lang="en-US" altLang="en-US" sz="2400" i="1" dirty="0">
                <a:solidFill>
                  <a:schemeClr val="tx1"/>
                </a:solidFill>
              </a:rPr>
              <a:t>к</a:t>
            </a:r>
            <a:r>
              <a:rPr lang="en-US" altLang="ru-RU" sz="2400" i="1" dirty="0">
                <a:solidFill>
                  <a:schemeClr val="tx1"/>
                </a:solidFill>
              </a:rPr>
              <a:t> </a:t>
            </a:r>
            <a:r>
              <a:rPr lang="en-US" altLang="en-US" sz="2400" i="1" dirty="0">
                <a:solidFill>
                  <a:schemeClr val="tx1"/>
                </a:solidFill>
              </a:rPr>
              <a:t>эксплуатации</a:t>
            </a:r>
            <a:r>
              <a:rPr lang="en-US" altLang="ru-RU" sz="2400" i="1" dirty="0">
                <a:solidFill>
                  <a:schemeClr val="tx1"/>
                </a:solidFill>
              </a:rPr>
              <a:t>).</a:t>
            </a:r>
            <a:endParaRPr lang="en-US" altLang="ru-RU" sz="2400" i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Инженерное геометрическое 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indent="355600"/>
            <a:r>
              <a:rPr lang="ru-RU" sz="2800" b="1" dirty="0" smtClean="0">
                <a:solidFill>
                  <a:srgbClr val="C00000"/>
                </a:solidFill>
              </a:rPr>
              <a:t>ГОСТ Р 2. 101-2023 - ВИДЫ ИЗДЕЛИЙ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indent="355600" algn="just"/>
            <a:r>
              <a:rPr lang="en-US" altLang="en-US" sz="2800" b="1" dirty="0">
                <a:solidFill>
                  <a:schemeClr val="tx1"/>
                </a:solidFill>
              </a:rPr>
              <a:t>По</a:t>
            </a:r>
            <a:r>
              <a:rPr lang="en-US" altLang="ru-RU" sz="2800" b="1" dirty="0">
                <a:solidFill>
                  <a:schemeClr val="tx1"/>
                </a:solidFill>
              </a:rPr>
              <a:t> </a:t>
            </a:r>
            <a:r>
              <a:rPr lang="en-US" altLang="en-US" sz="2800" b="1" dirty="0">
                <a:solidFill>
                  <a:schemeClr val="tx1"/>
                </a:solidFill>
              </a:rPr>
              <a:t>конструктивно</a:t>
            </a:r>
            <a:r>
              <a:rPr lang="en-US" altLang="ru-RU" sz="2800" b="1" dirty="0">
                <a:solidFill>
                  <a:schemeClr val="tx1"/>
                </a:solidFill>
              </a:rPr>
              <a:t>-</a:t>
            </a:r>
            <a:r>
              <a:rPr lang="en-US" altLang="en-US" sz="2800" b="1" dirty="0">
                <a:solidFill>
                  <a:schemeClr val="tx1"/>
                </a:solidFill>
              </a:rPr>
              <a:t>функциональным</a:t>
            </a:r>
            <a:r>
              <a:rPr lang="en-US" altLang="ru-RU" sz="2800" b="1" dirty="0">
                <a:solidFill>
                  <a:schemeClr val="tx1"/>
                </a:solidFill>
              </a:rPr>
              <a:t> </a:t>
            </a:r>
            <a:r>
              <a:rPr lang="en-US" altLang="en-US" sz="2800" b="1" dirty="0">
                <a:solidFill>
                  <a:schemeClr val="tx1"/>
                </a:solidFill>
              </a:rPr>
              <a:t>характеристикам</a:t>
            </a:r>
            <a:r>
              <a:rPr lang="en-US" altLang="ru-RU" sz="2800" b="1" dirty="0">
                <a:solidFill>
                  <a:schemeClr val="tx1"/>
                </a:solidFill>
              </a:rPr>
              <a:t> </a:t>
            </a:r>
            <a:r>
              <a:rPr lang="en-US" altLang="en-US" sz="2800" b="1" dirty="0">
                <a:solidFill>
                  <a:schemeClr val="tx1"/>
                </a:solidFill>
              </a:rPr>
              <a:t>выделяют</a:t>
            </a:r>
            <a:r>
              <a:rPr lang="en-US" altLang="ru-RU" sz="2800" b="1" dirty="0">
                <a:solidFill>
                  <a:schemeClr val="tx1"/>
                </a:solidFill>
              </a:rPr>
              <a:t> </a:t>
            </a:r>
            <a:r>
              <a:rPr lang="en-US" altLang="en-US" sz="2800" b="1" dirty="0">
                <a:solidFill>
                  <a:schemeClr val="tx1"/>
                </a:solidFill>
              </a:rPr>
              <a:t>следующие</a:t>
            </a:r>
            <a:r>
              <a:rPr lang="en-US" altLang="ru-RU" sz="2800" b="1" dirty="0">
                <a:solidFill>
                  <a:schemeClr val="tx1"/>
                </a:solidFill>
              </a:rPr>
              <a:t> </a:t>
            </a:r>
            <a:r>
              <a:rPr lang="en-US" altLang="en-US" sz="2800" b="1" dirty="0">
                <a:solidFill>
                  <a:schemeClr val="tx1"/>
                </a:solidFill>
              </a:rPr>
              <a:t>виды</a:t>
            </a:r>
            <a:r>
              <a:rPr lang="en-US" altLang="ru-RU" sz="2800" b="1" dirty="0">
                <a:solidFill>
                  <a:schemeClr val="tx1"/>
                </a:solidFill>
              </a:rPr>
              <a:t> </a:t>
            </a:r>
            <a:r>
              <a:rPr lang="en-US" altLang="en-US" sz="2800" b="1" dirty="0">
                <a:solidFill>
                  <a:schemeClr val="tx1"/>
                </a:solidFill>
              </a:rPr>
              <a:t>изделий</a:t>
            </a:r>
            <a:r>
              <a:rPr lang="en-US" altLang="ru-RU" sz="2800" b="1" dirty="0">
                <a:solidFill>
                  <a:schemeClr val="tx1"/>
                </a:solidFill>
              </a:rPr>
              <a:t>:</a:t>
            </a:r>
            <a:endParaRPr lang="en-US" altLang="ru-RU" sz="2800" b="1" dirty="0">
              <a:solidFill>
                <a:schemeClr val="tx1"/>
              </a:solidFill>
            </a:endParaRPr>
          </a:p>
          <a:p>
            <a:pPr indent="355600" algn="just"/>
            <a:r>
              <a:rPr lang="en-US" altLang="ru-RU" sz="2800" b="1" dirty="0">
                <a:solidFill>
                  <a:schemeClr val="tx1"/>
                </a:solidFill>
              </a:rPr>
              <a:t>- </a:t>
            </a:r>
            <a:r>
              <a:rPr lang="en-US" altLang="en-US" sz="2800" b="1" dirty="0">
                <a:solidFill>
                  <a:schemeClr val="tx1"/>
                </a:solidFill>
              </a:rPr>
              <a:t>деталь</a:t>
            </a:r>
            <a:r>
              <a:rPr lang="en-US" altLang="ru-RU" sz="2800" b="1" dirty="0">
                <a:solidFill>
                  <a:schemeClr val="tx1"/>
                </a:solidFill>
              </a:rPr>
              <a:t>;</a:t>
            </a:r>
            <a:endParaRPr lang="en-US" altLang="ru-RU" sz="2800" b="1" dirty="0">
              <a:solidFill>
                <a:schemeClr val="tx1"/>
              </a:solidFill>
            </a:endParaRPr>
          </a:p>
          <a:p>
            <a:pPr indent="355600" algn="just"/>
            <a:r>
              <a:rPr lang="en-US" altLang="ru-RU" sz="2800" b="1" dirty="0">
                <a:solidFill>
                  <a:schemeClr val="tx1"/>
                </a:solidFill>
              </a:rPr>
              <a:t>- </a:t>
            </a:r>
            <a:r>
              <a:rPr lang="en-US" altLang="en-US" sz="2800" b="1" dirty="0">
                <a:solidFill>
                  <a:schemeClr val="tx1"/>
                </a:solidFill>
              </a:rPr>
              <a:t>сборочная</a:t>
            </a:r>
            <a:r>
              <a:rPr lang="en-US" altLang="ru-RU" sz="2800" b="1" dirty="0">
                <a:solidFill>
                  <a:schemeClr val="tx1"/>
                </a:solidFill>
              </a:rPr>
              <a:t> </a:t>
            </a:r>
            <a:r>
              <a:rPr lang="en-US" altLang="en-US" sz="2800" b="1" dirty="0">
                <a:solidFill>
                  <a:schemeClr val="tx1"/>
                </a:solidFill>
              </a:rPr>
              <a:t>единица</a:t>
            </a:r>
            <a:r>
              <a:rPr lang="en-US" altLang="ru-RU" sz="2800" b="1" dirty="0">
                <a:solidFill>
                  <a:schemeClr val="tx1"/>
                </a:solidFill>
              </a:rPr>
              <a:t>;</a:t>
            </a:r>
            <a:endParaRPr lang="en-US" altLang="ru-RU" sz="2800" b="1" dirty="0">
              <a:solidFill>
                <a:schemeClr val="tx1"/>
              </a:solidFill>
            </a:endParaRPr>
          </a:p>
          <a:p>
            <a:pPr indent="355600" algn="just"/>
            <a:r>
              <a:rPr lang="en-US" altLang="ru-RU" sz="2800" b="1" dirty="0">
                <a:solidFill>
                  <a:schemeClr val="tx1"/>
                </a:solidFill>
              </a:rPr>
              <a:t>- </a:t>
            </a:r>
            <a:r>
              <a:rPr lang="en-US" altLang="en-US" sz="2800" b="1" dirty="0">
                <a:solidFill>
                  <a:schemeClr val="tx1"/>
                </a:solidFill>
              </a:rPr>
              <a:t>комплекс</a:t>
            </a:r>
            <a:r>
              <a:rPr lang="en-US" altLang="ru-RU" sz="2800" b="1" dirty="0">
                <a:solidFill>
                  <a:schemeClr val="tx1"/>
                </a:solidFill>
              </a:rPr>
              <a:t>;</a:t>
            </a:r>
            <a:endParaRPr lang="en-US" altLang="ru-RU" sz="2800" b="1" dirty="0">
              <a:solidFill>
                <a:schemeClr val="tx1"/>
              </a:solidFill>
            </a:endParaRPr>
          </a:p>
          <a:p>
            <a:pPr indent="355600" algn="just"/>
            <a:r>
              <a:rPr lang="en-US" altLang="ru-RU" sz="2800" b="1" dirty="0">
                <a:solidFill>
                  <a:schemeClr val="tx1"/>
                </a:solidFill>
              </a:rPr>
              <a:t>- </a:t>
            </a:r>
            <a:r>
              <a:rPr lang="en-US" altLang="en-US" sz="2800" b="1" dirty="0">
                <a:solidFill>
                  <a:schemeClr val="tx1"/>
                </a:solidFill>
              </a:rPr>
              <a:t>комплект</a:t>
            </a:r>
            <a:r>
              <a:rPr lang="en-US" altLang="ru-RU" sz="2800" b="1" dirty="0">
                <a:solidFill>
                  <a:schemeClr val="tx1"/>
                </a:solidFill>
              </a:rPr>
              <a:t>.</a:t>
            </a:r>
            <a:endParaRPr lang="en-US" altLang="ru-RU" sz="28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Инженерное геометрическое 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355600"/>
            <a:r>
              <a:rPr lang="ru-RU" sz="2800" b="1" dirty="0" smtClean="0">
                <a:solidFill>
                  <a:srgbClr val="C00000"/>
                </a:solidFill>
                <a:sym typeface="+mn-ea"/>
              </a:rPr>
              <a:t>ГОСТ Р 2. 101-2023</a:t>
            </a:r>
            <a:r>
              <a:rPr lang="ru-RU" sz="2800" b="1" dirty="0" smtClean="0">
                <a:solidFill>
                  <a:srgbClr val="C00000"/>
                </a:solidFill>
              </a:rPr>
              <a:t> - ВИДЫ ИЗДЕЛИЙ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indent="355600" algn="just"/>
            <a:r>
              <a:rPr lang="ru-RU" sz="2800" dirty="0" smtClean="0">
                <a:solidFill>
                  <a:schemeClr val="tx1"/>
                </a:solidFill>
              </a:rPr>
              <a:t>В зависимости от наличия или отсутствия составных частей изделия делят на:</a:t>
            </a:r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r>
              <a:rPr lang="ru-RU" sz="2800" dirty="0" smtClean="0">
                <a:solidFill>
                  <a:schemeClr val="tx1"/>
                </a:solidFill>
              </a:rPr>
              <a:t>а) </a:t>
            </a:r>
            <a:r>
              <a:rPr lang="ru-RU" sz="2800" b="1" i="1" dirty="0" err="1" smtClean="0">
                <a:solidFill>
                  <a:schemeClr val="tx1"/>
                </a:solidFill>
              </a:rPr>
              <a:t>неспецифициpованные</a:t>
            </a:r>
            <a:r>
              <a:rPr lang="ru-RU" sz="2800" dirty="0" smtClean="0">
                <a:solidFill>
                  <a:schemeClr val="tx1"/>
                </a:solidFill>
              </a:rPr>
              <a:t> (детали) - не имеющие составных частей;</a:t>
            </a:r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r>
              <a:rPr lang="ru-RU" sz="2800" dirty="0" smtClean="0">
                <a:solidFill>
                  <a:schemeClr val="tx1"/>
                </a:solidFill>
              </a:rPr>
              <a:t>б) </a:t>
            </a:r>
            <a:r>
              <a:rPr lang="ru-RU" sz="2800" b="1" i="1" dirty="0" err="1" smtClean="0">
                <a:solidFill>
                  <a:schemeClr val="tx1"/>
                </a:solidFill>
              </a:rPr>
              <a:t>специфициpованные</a:t>
            </a:r>
            <a:r>
              <a:rPr lang="ru-RU" sz="2800" dirty="0" smtClean="0">
                <a:solidFill>
                  <a:schemeClr val="tx1"/>
                </a:solidFill>
              </a:rPr>
              <a:t> (сборочные единицы, комплексы, комплексы) - состоящие из двух и более составных частей.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Инженерное геометрическое 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0000"/>
          </a:bodyPr>
          <a:lstStyle/>
          <a:p>
            <a:pPr indent="355600"/>
            <a:r>
              <a:rPr lang="ru-RU" sz="2800" b="1" dirty="0" smtClean="0">
                <a:solidFill>
                  <a:srgbClr val="C00000"/>
                </a:solidFill>
                <a:sym typeface="+mn-ea"/>
              </a:rPr>
              <a:t>ГОСТ Р 2. 101-2023</a:t>
            </a:r>
            <a:r>
              <a:rPr lang="ru-RU" sz="2800" b="1" dirty="0" smtClean="0">
                <a:solidFill>
                  <a:srgbClr val="C00000"/>
                </a:solidFill>
              </a:rPr>
              <a:t> - ВИДЫ ИЗДЕЛИЙ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indent="355600" algn="just"/>
            <a:r>
              <a:rPr lang="ru-RU" sz="3000" b="1" dirty="0" smtClean="0">
                <a:solidFill>
                  <a:srgbClr val="FF0000"/>
                </a:solidFill>
              </a:rPr>
              <a:t>ДЕТАЛЬ</a:t>
            </a:r>
            <a:r>
              <a:rPr lang="en-US" altLang="ru-RU" sz="3000" dirty="0" smtClean="0">
                <a:solidFill>
                  <a:schemeClr val="tx1"/>
                </a:solidFill>
              </a:rPr>
              <a:t>: </a:t>
            </a:r>
            <a:r>
              <a:rPr lang="en-US" altLang="en-US" sz="3000" dirty="0" smtClean="0">
                <a:solidFill>
                  <a:schemeClr val="tx1"/>
                </a:solidFill>
              </a:rPr>
              <a:t>Изделие</a:t>
            </a:r>
            <a:r>
              <a:rPr lang="en-US" altLang="ru-RU" sz="3000" dirty="0" smtClean="0">
                <a:solidFill>
                  <a:schemeClr val="tx1"/>
                </a:solidFill>
              </a:rPr>
              <a:t>, </a:t>
            </a:r>
            <a:r>
              <a:rPr lang="en-US" altLang="en-US" sz="3000" dirty="0" smtClean="0">
                <a:solidFill>
                  <a:schemeClr val="tx1"/>
                </a:solidFill>
              </a:rPr>
              <a:t>изготовленное</a:t>
            </a:r>
            <a:r>
              <a:rPr lang="en-US" altLang="ru-RU" sz="3000" dirty="0" smtClean="0">
                <a:solidFill>
                  <a:schemeClr val="tx1"/>
                </a:solidFill>
              </a:rPr>
              <a:t> </a:t>
            </a:r>
            <a:r>
              <a:rPr lang="en-US" altLang="en-US" sz="3000" dirty="0" smtClean="0">
                <a:solidFill>
                  <a:schemeClr val="tx1"/>
                </a:solidFill>
              </a:rPr>
              <a:t>из</a:t>
            </a:r>
            <a:r>
              <a:rPr lang="en-US" altLang="ru-RU" sz="3000" dirty="0" smtClean="0">
                <a:solidFill>
                  <a:schemeClr val="tx1"/>
                </a:solidFill>
              </a:rPr>
              <a:t> </a:t>
            </a:r>
            <a:r>
              <a:rPr lang="en-US" altLang="en-US" sz="3000" dirty="0" smtClean="0">
                <a:solidFill>
                  <a:schemeClr val="tx1"/>
                </a:solidFill>
              </a:rPr>
              <a:t>однородного</a:t>
            </a:r>
            <a:r>
              <a:rPr lang="en-US" altLang="ru-RU" sz="3000" dirty="0" smtClean="0">
                <a:solidFill>
                  <a:schemeClr val="tx1"/>
                </a:solidFill>
              </a:rPr>
              <a:t> </a:t>
            </a:r>
            <a:r>
              <a:rPr lang="en-US" altLang="en-US" sz="3000" dirty="0" smtClean="0">
                <a:solidFill>
                  <a:schemeClr val="tx1"/>
                </a:solidFill>
              </a:rPr>
              <a:t>по</a:t>
            </a:r>
            <a:r>
              <a:rPr lang="en-US" altLang="ru-RU" sz="3000" dirty="0" smtClean="0">
                <a:solidFill>
                  <a:schemeClr val="tx1"/>
                </a:solidFill>
              </a:rPr>
              <a:t> </a:t>
            </a:r>
            <a:r>
              <a:rPr lang="en-US" altLang="en-US" sz="3000" dirty="0" smtClean="0">
                <a:solidFill>
                  <a:schemeClr val="tx1"/>
                </a:solidFill>
              </a:rPr>
              <a:t>наименованию</a:t>
            </a:r>
            <a:r>
              <a:rPr lang="en-US" altLang="ru-RU" sz="3000" dirty="0" smtClean="0">
                <a:solidFill>
                  <a:schemeClr val="tx1"/>
                </a:solidFill>
              </a:rPr>
              <a:t> </a:t>
            </a:r>
            <a:r>
              <a:rPr lang="en-US" altLang="en-US" sz="3000" dirty="0" smtClean="0">
                <a:solidFill>
                  <a:schemeClr val="tx1"/>
                </a:solidFill>
              </a:rPr>
              <a:t>и</a:t>
            </a:r>
            <a:r>
              <a:rPr lang="en-US" altLang="ru-RU" sz="3000" dirty="0" smtClean="0">
                <a:solidFill>
                  <a:schemeClr val="tx1"/>
                </a:solidFill>
              </a:rPr>
              <a:t> </a:t>
            </a:r>
            <a:r>
              <a:rPr lang="en-US" altLang="en-US" sz="3000" dirty="0" smtClean="0">
                <a:solidFill>
                  <a:schemeClr val="tx1"/>
                </a:solidFill>
              </a:rPr>
              <a:t>марке</a:t>
            </a:r>
            <a:r>
              <a:rPr lang="en-US" altLang="ru-RU" sz="3000" dirty="0" smtClean="0">
                <a:solidFill>
                  <a:schemeClr val="tx1"/>
                </a:solidFill>
              </a:rPr>
              <a:t> </a:t>
            </a:r>
            <a:r>
              <a:rPr lang="en-US" altLang="en-US" sz="3000" dirty="0" smtClean="0">
                <a:solidFill>
                  <a:schemeClr val="tx1"/>
                </a:solidFill>
              </a:rPr>
              <a:t>материала</a:t>
            </a:r>
            <a:r>
              <a:rPr lang="en-US" altLang="ru-RU" sz="3000" dirty="0" smtClean="0">
                <a:solidFill>
                  <a:schemeClr val="tx1"/>
                </a:solidFill>
              </a:rPr>
              <a:t> </a:t>
            </a:r>
            <a:r>
              <a:rPr lang="en-US" altLang="en-US" sz="3000" dirty="0" smtClean="0">
                <a:solidFill>
                  <a:schemeClr val="tx1"/>
                </a:solidFill>
              </a:rPr>
              <a:t>без</a:t>
            </a:r>
            <a:r>
              <a:rPr lang="en-US" altLang="ru-RU" sz="3000" dirty="0" smtClean="0">
                <a:solidFill>
                  <a:schemeClr val="tx1"/>
                </a:solidFill>
              </a:rPr>
              <a:t> </a:t>
            </a:r>
            <a:r>
              <a:rPr lang="en-US" altLang="en-US" sz="3000" dirty="0" smtClean="0">
                <a:solidFill>
                  <a:schemeClr val="tx1"/>
                </a:solidFill>
              </a:rPr>
              <a:t>применения</a:t>
            </a:r>
            <a:r>
              <a:rPr lang="en-US" altLang="ru-RU" sz="3000" dirty="0" smtClean="0">
                <a:solidFill>
                  <a:schemeClr val="tx1"/>
                </a:solidFill>
              </a:rPr>
              <a:t> </a:t>
            </a:r>
            <a:r>
              <a:rPr lang="en-US" altLang="en-US" sz="3000" dirty="0" smtClean="0">
                <a:solidFill>
                  <a:schemeClr val="tx1"/>
                </a:solidFill>
              </a:rPr>
              <a:t>сборочных</a:t>
            </a:r>
            <a:r>
              <a:rPr lang="en-US" altLang="ru-RU" sz="3000" dirty="0" smtClean="0">
                <a:solidFill>
                  <a:schemeClr val="tx1"/>
                </a:solidFill>
              </a:rPr>
              <a:t> </a:t>
            </a:r>
            <a:r>
              <a:rPr lang="en-US" altLang="en-US" sz="3000" dirty="0" smtClean="0">
                <a:solidFill>
                  <a:schemeClr val="tx1"/>
                </a:solidFill>
              </a:rPr>
              <a:t>операций</a:t>
            </a:r>
            <a:r>
              <a:rPr lang="en-US" altLang="ru-RU" sz="3000" dirty="0" smtClean="0">
                <a:solidFill>
                  <a:schemeClr val="tx1"/>
                </a:solidFill>
              </a:rPr>
              <a:t>.</a:t>
            </a:r>
            <a:endParaRPr lang="en-US" altLang="ru-RU" sz="3000" dirty="0" smtClean="0">
              <a:solidFill>
                <a:schemeClr val="tx1"/>
              </a:solidFill>
            </a:endParaRPr>
          </a:p>
          <a:p>
            <a:pPr indent="355600" algn="just"/>
            <a:r>
              <a:rPr lang="ru-RU" sz="3000" b="1" dirty="0" smtClean="0">
                <a:solidFill>
                  <a:srgbClr val="FF0000"/>
                </a:solidFill>
              </a:rPr>
              <a:t>СБОPОЧHАЯ ЕДИHИЦА</a:t>
            </a:r>
            <a:r>
              <a:rPr lang="en-US" altLang="ru-RU" sz="3000" dirty="0" smtClean="0">
                <a:solidFill>
                  <a:schemeClr val="tx1"/>
                </a:solidFill>
              </a:rPr>
              <a:t>: </a:t>
            </a:r>
            <a:r>
              <a:rPr lang="en-US" altLang="en-US" sz="3000" dirty="0" smtClean="0">
                <a:solidFill>
                  <a:schemeClr val="tx1"/>
                </a:solidFill>
              </a:rPr>
              <a:t>Изделие</a:t>
            </a:r>
            <a:r>
              <a:rPr lang="en-US" altLang="ru-RU" sz="3000" dirty="0" smtClean="0">
                <a:solidFill>
                  <a:schemeClr val="tx1"/>
                </a:solidFill>
              </a:rPr>
              <a:t>, </a:t>
            </a:r>
            <a:r>
              <a:rPr lang="en-US" altLang="en-US" sz="3000" dirty="0" smtClean="0">
                <a:solidFill>
                  <a:schemeClr val="tx1"/>
                </a:solidFill>
              </a:rPr>
              <a:t>составные</a:t>
            </a:r>
            <a:r>
              <a:rPr lang="en-US" altLang="ru-RU" sz="3000" dirty="0" smtClean="0">
                <a:solidFill>
                  <a:schemeClr val="tx1"/>
                </a:solidFill>
              </a:rPr>
              <a:t> </a:t>
            </a:r>
            <a:r>
              <a:rPr lang="en-US" altLang="en-US" sz="3000" dirty="0" smtClean="0">
                <a:solidFill>
                  <a:schemeClr val="tx1"/>
                </a:solidFill>
              </a:rPr>
              <a:t>части</a:t>
            </a:r>
            <a:r>
              <a:rPr lang="en-US" altLang="ru-RU" sz="3000" dirty="0" smtClean="0">
                <a:solidFill>
                  <a:schemeClr val="tx1"/>
                </a:solidFill>
              </a:rPr>
              <a:t> </a:t>
            </a:r>
            <a:r>
              <a:rPr lang="en-US" altLang="en-US" sz="3000" dirty="0" smtClean="0">
                <a:solidFill>
                  <a:schemeClr val="tx1"/>
                </a:solidFill>
              </a:rPr>
              <a:t>которого</a:t>
            </a:r>
            <a:r>
              <a:rPr lang="en-US" altLang="ru-RU" sz="3000" dirty="0" smtClean="0">
                <a:solidFill>
                  <a:schemeClr val="tx1"/>
                </a:solidFill>
              </a:rPr>
              <a:t> </a:t>
            </a:r>
            <a:r>
              <a:rPr lang="en-US" altLang="en-US" sz="3000" dirty="0" smtClean="0">
                <a:solidFill>
                  <a:schemeClr val="tx1"/>
                </a:solidFill>
              </a:rPr>
              <a:t>подлежат</a:t>
            </a:r>
            <a:r>
              <a:rPr lang="en-US" altLang="ru-RU" sz="3000" dirty="0" smtClean="0">
                <a:solidFill>
                  <a:schemeClr val="tx1"/>
                </a:solidFill>
              </a:rPr>
              <a:t> </a:t>
            </a:r>
            <a:r>
              <a:rPr lang="en-US" altLang="en-US" sz="3000" dirty="0" smtClean="0">
                <a:solidFill>
                  <a:schemeClr val="tx1"/>
                </a:solidFill>
              </a:rPr>
              <a:t>соединению</a:t>
            </a:r>
            <a:r>
              <a:rPr lang="en-US" altLang="ru-RU" sz="3000" dirty="0" smtClean="0">
                <a:solidFill>
                  <a:schemeClr val="tx1"/>
                </a:solidFill>
              </a:rPr>
              <a:t> </a:t>
            </a:r>
            <a:r>
              <a:rPr lang="en-US" altLang="en-US" sz="3000" dirty="0" smtClean="0">
                <a:solidFill>
                  <a:schemeClr val="tx1"/>
                </a:solidFill>
              </a:rPr>
              <a:t>между</a:t>
            </a:r>
            <a:r>
              <a:rPr lang="en-US" altLang="ru-RU" sz="3000" dirty="0" smtClean="0">
                <a:solidFill>
                  <a:schemeClr val="tx1"/>
                </a:solidFill>
              </a:rPr>
              <a:t> </a:t>
            </a:r>
            <a:r>
              <a:rPr lang="en-US" altLang="en-US" sz="3000" dirty="0" smtClean="0">
                <a:solidFill>
                  <a:schemeClr val="tx1"/>
                </a:solidFill>
              </a:rPr>
              <a:t>собой</a:t>
            </a:r>
            <a:r>
              <a:rPr lang="en-US" altLang="ru-RU" sz="3000" dirty="0" smtClean="0">
                <a:solidFill>
                  <a:schemeClr val="tx1"/>
                </a:solidFill>
              </a:rPr>
              <a:t> </a:t>
            </a:r>
            <a:r>
              <a:rPr lang="en-US" altLang="en-US" sz="3000" dirty="0" smtClean="0">
                <a:solidFill>
                  <a:schemeClr val="tx1"/>
                </a:solidFill>
              </a:rPr>
              <a:t>в</a:t>
            </a:r>
            <a:r>
              <a:rPr lang="en-US" altLang="ru-RU" sz="3000" dirty="0" smtClean="0">
                <a:solidFill>
                  <a:schemeClr val="tx1"/>
                </a:solidFill>
              </a:rPr>
              <a:t> </a:t>
            </a:r>
            <a:r>
              <a:rPr lang="en-US" altLang="en-US" sz="3000" dirty="0" smtClean="0">
                <a:solidFill>
                  <a:schemeClr val="tx1"/>
                </a:solidFill>
              </a:rPr>
              <a:t>организации</a:t>
            </a:r>
            <a:r>
              <a:rPr lang="en-US" altLang="ru-RU" sz="3000" dirty="0" smtClean="0">
                <a:solidFill>
                  <a:schemeClr val="tx1"/>
                </a:solidFill>
              </a:rPr>
              <a:t>-</a:t>
            </a:r>
            <a:r>
              <a:rPr lang="en-US" altLang="en-US" sz="3000" dirty="0" smtClean="0">
                <a:solidFill>
                  <a:schemeClr val="tx1"/>
                </a:solidFill>
              </a:rPr>
              <a:t>изготовителе</a:t>
            </a:r>
            <a:r>
              <a:rPr lang="en-US" altLang="ru-RU" sz="3000" dirty="0" smtClean="0">
                <a:solidFill>
                  <a:schemeClr val="tx1"/>
                </a:solidFill>
              </a:rPr>
              <a:t> </a:t>
            </a:r>
            <a:r>
              <a:rPr lang="en-US" altLang="en-US" sz="3000" dirty="0" smtClean="0">
                <a:solidFill>
                  <a:schemeClr val="tx1"/>
                </a:solidFill>
              </a:rPr>
              <a:t>посредством</a:t>
            </a:r>
            <a:r>
              <a:rPr lang="en-US" altLang="ru-RU" sz="3000" dirty="0" smtClean="0">
                <a:solidFill>
                  <a:schemeClr val="tx1"/>
                </a:solidFill>
              </a:rPr>
              <a:t> </a:t>
            </a:r>
            <a:r>
              <a:rPr lang="en-US" altLang="en-US" sz="3000" dirty="0" smtClean="0">
                <a:solidFill>
                  <a:schemeClr val="tx1"/>
                </a:solidFill>
              </a:rPr>
              <a:t>сборочных</a:t>
            </a:r>
            <a:r>
              <a:rPr lang="en-US" altLang="ru-RU" sz="3000" dirty="0" smtClean="0">
                <a:solidFill>
                  <a:schemeClr val="tx1"/>
                </a:solidFill>
              </a:rPr>
              <a:t> </a:t>
            </a:r>
            <a:r>
              <a:rPr lang="en-US" altLang="en-US" sz="3000" dirty="0" smtClean="0">
                <a:solidFill>
                  <a:schemeClr val="tx1"/>
                </a:solidFill>
              </a:rPr>
              <a:t>операций</a:t>
            </a:r>
            <a:r>
              <a:rPr lang="en-US" altLang="ru-RU" sz="3000" dirty="0" smtClean="0">
                <a:solidFill>
                  <a:schemeClr val="tx1"/>
                </a:solidFill>
              </a:rPr>
              <a:t>.</a:t>
            </a:r>
            <a:endParaRPr lang="en-US" altLang="ru-RU" sz="3000" dirty="0" smtClean="0">
              <a:solidFill>
                <a:schemeClr val="tx1"/>
              </a:solidFill>
            </a:endParaRPr>
          </a:p>
          <a:p>
            <a:pPr indent="355600" algn="just"/>
            <a:r>
              <a:rPr lang="en-US" altLang="en-US" sz="2800" b="1" i="1" dirty="0" smtClean="0">
                <a:solidFill>
                  <a:schemeClr val="tx1"/>
                </a:solidFill>
              </a:rPr>
              <a:t>Примечания</a:t>
            </a:r>
            <a:endParaRPr lang="en-US" altLang="en-US" sz="2800" b="1" i="1" dirty="0" smtClean="0">
              <a:solidFill>
                <a:schemeClr val="tx1"/>
              </a:solidFill>
            </a:endParaRPr>
          </a:p>
          <a:p>
            <a:pPr indent="355600" algn="just"/>
            <a:r>
              <a:rPr lang="en-US" altLang="ru-RU" sz="2800" i="1" dirty="0" smtClean="0">
                <a:solidFill>
                  <a:schemeClr val="tx1"/>
                </a:solidFill>
              </a:rPr>
              <a:t>1 </a:t>
            </a:r>
            <a:r>
              <a:rPr lang="en-US" altLang="en-US" sz="2800" i="1" dirty="0" smtClean="0">
                <a:solidFill>
                  <a:schemeClr val="tx1"/>
                </a:solidFill>
              </a:rPr>
              <a:t>К</a:t>
            </a:r>
            <a:r>
              <a:rPr lang="en-US" altLang="ru-RU" sz="2800" i="1" dirty="0" smtClean="0">
                <a:solidFill>
                  <a:schemeClr val="tx1"/>
                </a:solidFill>
              </a:rPr>
              <a:t> </a:t>
            </a:r>
            <a:r>
              <a:rPr lang="en-US" altLang="en-US" sz="2800" i="1" dirty="0" smtClean="0">
                <a:solidFill>
                  <a:schemeClr val="tx1"/>
                </a:solidFill>
              </a:rPr>
              <a:t>сборочным</a:t>
            </a:r>
            <a:r>
              <a:rPr lang="en-US" altLang="ru-RU" sz="2800" i="1" dirty="0" smtClean="0">
                <a:solidFill>
                  <a:schemeClr val="tx1"/>
                </a:solidFill>
              </a:rPr>
              <a:t> </a:t>
            </a:r>
            <a:r>
              <a:rPr lang="en-US" altLang="en-US" sz="2800" i="1" dirty="0" smtClean="0">
                <a:solidFill>
                  <a:schemeClr val="tx1"/>
                </a:solidFill>
              </a:rPr>
              <a:t>операциям</a:t>
            </a:r>
            <a:r>
              <a:rPr lang="en-US" altLang="ru-RU" sz="2800" i="1" dirty="0" smtClean="0">
                <a:solidFill>
                  <a:schemeClr val="tx1"/>
                </a:solidFill>
              </a:rPr>
              <a:t> </a:t>
            </a:r>
            <a:r>
              <a:rPr lang="en-US" altLang="en-US" sz="2800" i="1" dirty="0" smtClean="0">
                <a:solidFill>
                  <a:schemeClr val="tx1"/>
                </a:solidFill>
              </a:rPr>
              <a:t>относят</a:t>
            </a:r>
            <a:r>
              <a:rPr lang="en-US" altLang="ru-RU" sz="2800" i="1" dirty="0" smtClean="0">
                <a:solidFill>
                  <a:schemeClr val="tx1"/>
                </a:solidFill>
              </a:rPr>
              <a:t>: </a:t>
            </a:r>
            <a:r>
              <a:rPr lang="en-US" altLang="en-US" sz="2800" i="1" dirty="0" smtClean="0">
                <a:solidFill>
                  <a:schemeClr val="tx1"/>
                </a:solidFill>
              </a:rPr>
              <a:t>свинчивание</a:t>
            </a:r>
            <a:r>
              <a:rPr lang="en-US" altLang="ru-RU" sz="2800" i="1" dirty="0" smtClean="0">
                <a:solidFill>
                  <a:schemeClr val="tx1"/>
                </a:solidFill>
              </a:rPr>
              <a:t>, </a:t>
            </a:r>
            <a:r>
              <a:rPr lang="en-US" altLang="en-US" sz="2800" i="1" dirty="0" smtClean="0">
                <a:solidFill>
                  <a:schemeClr val="tx1"/>
                </a:solidFill>
              </a:rPr>
              <a:t>сочленение</a:t>
            </a:r>
            <a:r>
              <a:rPr lang="en-US" altLang="ru-RU" sz="2800" i="1" dirty="0" smtClean="0">
                <a:solidFill>
                  <a:schemeClr val="tx1"/>
                </a:solidFill>
              </a:rPr>
              <a:t>, </a:t>
            </a:r>
            <a:r>
              <a:rPr lang="en-US" altLang="en-US" sz="2800" i="1" dirty="0" smtClean="0">
                <a:solidFill>
                  <a:schemeClr val="tx1"/>
                </a:solidFill>
              </a:rPr>
              <a:t>клёпку</a:t>
            </a:r>
            <a:r>
              <a:rPr lang="en-US" altLang="ru-RU" sz="2800" i="1" dirty="0" smtClean="0">
                <a:solidFill>
                  <a:schemeClr val="tx1"/>
                </a:solidFill>
              </a:rPr>
              <a:t>, </a:t>
            </a:r>
            <a:r>
              <a:rPr lang="en-US" altLang="en-US" sz="2800" i="1" dirty="0" smtClean="0">
                <a:solidFill>
                  <a:schemeClr val="tx1"/>
                </a:solidFill>
              </a:rPr>
              <a:t>сварку</a:t>
            </a:r>
            <a:r>
              <a:rPr lang="en-US" altLang="ru-RU" sz="2800" i="1" dirty="0" smtClean="0">
                <a:solidFill>
                  <a:schemeClr val="tx1"/>
                </a:solidFill>
              </a:rPr>
              <a:t>, </a:t>
            </a:r>
            <a:r>
              <a:rPr lang="en-US" altLang="en-US" sz="2800" i="1" dirty="0" smtClean="0">
                <a:solidFill>
                  <a:schemeClr val="tx1"/>
                </a:solidFill>
              </a:rPr>
              <a:t>пайку</a:t>
            </a:r>
            <a:r>
              <a:rPr lang="en-US" altLang="ru-RU" sz="2800" i="1" dirty="0" smtClean="0">
                <a:solidFill>
                  <a:schemeClr val="tx1"/>
                </a:solidFill>
              </a:rPr>
              <a:t>, </a:t>
            </a:r>
            <a:r>
              <a:rPr lang="en-US" altLang="en-US" sz="2800" i="1" dirty="0" smtClean="0">
                <a:solidFill>
                  <a:schemeClr val="tx1"/>
                </a:solidFill>
              </a:rPr>
              <a:t>опрессовку</a:t>
            </a:r>
            <a:r>
              <a:rPr lang="en-US" altLang="ru-RU" sz="2800" i="1" dirty="0" smtClean="0">
                <a:solidFill>
                  <a:schemeClr val="tx1"/>
                </a:solidFill>
              </a:rPr>
              <a:t>, </a:t>
            </a:r>
            <a:r>
              <a:rPr lang="en-US" altLang="en-US" sz="2800" i="1" dirty="0" smtClean="0">
                <a:solidFill>
                  <a:schemeClr val="tx1"/>
                </a:solidFill>
              </a:rPr>
              <a:t>развальцовку</a:t>
            </a:r>
            <a:r>
              <a:rPr lang="en-US" altLang="ru-RU" sz="2800" i="1" dirty="0" smtClean="0">
                <a:solidFill>
                  <a:schemeClr val="tx1"/>
                </a:solidFill>
              </a:rPr>
              <a:t>, </a:t>
            </a:r>
            <a:r>
              <a:rPr lang="en-US" altLang="en-US" sz="2800" i="1" dirty="0" smtClean="0">
                <a:solidFill>
                  <a:schemeClr val="tx1"/>
                </a:solidFill>
              </a:rPr>
              <a:t>склеивание</a:t>
            </a:r>
            <a:r>
              <a:rPr lang="en-US" altLang="ru-RU" sz="2800" i="1" dirty="0" smtClean="0">
                <a:solidFill>
                  <a:schemeClr val="tx1"/>
                </a:solidFill>
              </a:rPr>
              <a:t>, </a:t>
            </a:r>
            <a:r>
              <a:rPr lang="en-US" altLang="en-US" sz="2800" i="1" dirty="0" smtClean="0">
                <a:solidFill>
                  <a:schemeClr val="tx1"/>
                </a:solidFill>
              </a:rPr>
              <a:t>сшивку</a:t>
            </a:r>
            <a:r>
              <a:rPr lang="en-US" altLang="ru-RU" sz="2800" i="1" dirty="0" smtClean="0">
                <a:solidFill>
                  <a:schemeClr val="tx1"/>
                </a:solidFill>
              </a:rPr>
              <a:t>, </a:t>
            </a:r>
            <a:r>
              <a:rPr lang="en-US" altLang="en-US" sz="2800" i="1" dirty="0" smtClean="0">
                <a:solidFill>
                  <a:schemeClr val="tx1"/>
                </a:solidFill>
              </a:rPr>
              <a:t>укладку</a:t>
            </a:r>
            <a:r>
              <a:rPr lang="en-US" altLang="ru-RU" sz="2800" i="1" dirty="0" smtClean="0">
                <a:solidFill>
                  <a:schemeClr val="tx1"/>
                </a:solidFill>
              </a:rPr>
              <a:t> </a:t>
            </a:r>
            <a:r>
              <a:rPr lang="en-US" altLang="en-US" sz="2800" i="1" dirty="0" smtClean="0">
                <a:solidFill>
                  <a:schemeClr val="tx1"/>
                </a:solidFill>
              </a:rPr>
              <a:t>и</a:t>
            </a:r>
            <a:r>
              <a:rPr lang="en-US" altLang="ru-RU" sz="2800" i="1" dirty="0" smtClean="0">
                <a:solidFill>
                  <a:schemeClr val="tx1"/>
                </a:solidFill>
              </a:rPr>
              <a:t> </a:t>
            </a:r>
            <a:r>
              <a:rPr lang="en-US" altLang="en-US" sz="2800" i="1" dirty="0" smtClean="0">
                <a:solidFill>
                  <a:schemeClr val="tx1"/>
                </a:solidFill>
              </a:rPr>
              <a:t>т</a:t>
            </a:r>
            <a:r>
              <a:rPr lang="en-US" altLang="ru-RU" sz="2800" i="1" dirty="0" smtClean="0">
                <a:solidFill>
                  <a:schemeClr val="tx1"/>
                </a:solidFill>
              </a:rPr>
              <a:t>. </a:t>
            </a:r>
            <a:r>
              <a:rPr lang="en-US" altLang="en-US" sz="2800" i="1" dirty="0" smtClean="0">
                <a:solidFill>
                  <a:schemeClr val="tx1"/>
                </a:solidFill>
              </a:rPr>
              <a:t>п</a:t>
            </a:r>
            <a:r>
              <a:rPr lang="en-US" altLang="ru-RU" sz="2800" i="1" dirty="0" smtClean="0">
                <a:solidFill>
                  <a:schemeClr val="tx1"/>
                </a:solidFill>
              </a:rPr>
              <a:t>.</a:t>
            </a:r>
            <a:endParaRPr lang="en-US" altLang="ru-RU" sz="2800" i="1" dirty="0" smtClean="0">
              <a:solidFill>
                <a:schemeClr val="tx1"/>
              </a:solidFill>
            </a:endParaRPr>
          </a:p>
          <a:p>
            <a:pPr indent="355600" algn="just"/>
            <a:r>
              <a:rPr lang="en-US" altLang="ru-RU" sz="2800" i="1" dirty="0" smtClean="0">
                <a:solidFill>
                  <a:schemeClr val="tx1"/>
                </a:solidFill>
              </a:rPr>
              <a:t>2 </a:t>
            </a:r>
            <a:r>
              <a:rPr lang="en-US" altLang="en-US" sz="2800" i="1" dirty="0" smtClean="0">
                <a:solidFill>
                  <a:schemeClr val="tx1"/>
                </a:solidFill>
              </a:rPr>
              <a:t>Сборочная</a:t>
            </a:r>
            <a:r>
              <a:rPr lang="en-US" altLang="ru-RU" sz="2800" i="1" dirty="0" smtClean="0">
                <a:solidFill>
                  <a:schemeClr val="tx1"/>
                </a:solidFill>
              </a:rPr>
              <a:t> </a:t>
            </a:r>
            <a:r>
              <a:rPr lang="en-US" altLang="en-US" sz="2800" i="1" dirty="0" smtClean="0">
                <a:solidFill>
                  <a:schemeClr val="tx1"/>
                </a:solidFill>
              </a:rPr>
              <a:t>единица</a:t>
            </a:r>
            <a:r>
              <a:rPr lang="en-US" altLang="ru-RU" sz="2800" i="1" dirty="0" smtClean="0">
                <a:solidFill>
                  <a:schemeClr val="tx1"/>
                </a:solidFill>
              </a:rPr>
              <a:t> </a:t>
            </a:r>
            <a:r>
              <a:rPr lang="en-US" altLang="en-US" sz="2800" i="1" dirty="0" smtClean="0">
                <a:solidFill>
                  <a:schemeClr val="tx1"/>
                </a:solidFill>
              </a:rPr>
              <a:t>может</a:t>
            </a:r>
            <a:r>
              <a:rPr lang="en-US" altLang="ru-RU" sz="2800" i="1" dirty="0" smtClean="0">
                <a:solidFill>
                  <a:schemeClr val="tx1"/>
                </a:solidFill>
              </a:rPr>
              <a:t> </a:t>
            </a:r>
            <a:r>
              <a:rPr lang="en-US" altLang="en-US" sz="2800" i="1" dirty="0" smtClean="0">
                <a:solidFill>
                  <a:schemeClr val="tx1"/>
                </a:solidFill>
              </a:rPr>
              <a:t>включать</a:t>
            </a:r>
            <a:r>
              <a:rPr lang="en-US" altLang="ru-RU" sz="2800" i="1" dirty="0" smtClean="0">
                <a:solidFill>
                  <a:schemeClr val="tx1"/>
                </a:solidFill>
              </a:rPr>
              <a:t> </a:t>
            </a:r>
            <a:r>
              <a:rPr lang="en-US" altLang="en-US" sz="2800" i="1" dirty="0" smtClean="0">
                <a:solidFill>
                  <a:schemeClr val="tx1"/>
                </a:solidFill>
              </a:rPr>
              <a:t>в</a:t>
            </a:r>
            <a:r>
              <a:rPr lang="en-US" altLang="ru-RU" sz="2800" i="1" dirty="0" smtClean="0">
                <a:solidFill>
                  <a:schemeClr val="tx1"/>
                </a:solidFill>
              </a:rPr>
              <a:t> </a:t>
            </a:r>
            <a:r>
              <a:rPr lang="en-US" altLang="en-US" sz="2800" i="1" dirty="0" smtClean="0">
                <a:solidFill>
                  <a:schemeClr val="tx1"/>
                </a:solidFill>
              </a:rPr>
              <a:t>себя</a:t>
            </a:r>
            <a:r>
              <a:rPr lang="en-US" altLang="ru-RU" sz="2800" i="1" dirty="0" smtClean="0">
                <a:solidFill>
                  <a:schemeClr val="tx1"/>
                </a:solidFill>
              </a:rPr>
              <a:t> </a:t>
            </a:r>
            <a:r>
              <a:rPr lang="en-US" altLang="en-US" sz="2800" i="1" dirty="0" smtClean="0">
                <a:solidFill>
                  <a:schemeClr val="tx1"/>
                </a:solidFill>
              </a:rPr>
              <a:t>программные</a:t>
            </a:r>
            <a:r>
              <a:rPr lang="en-US" altLang="ru-RU" sz="2800" i="1" dirty="0" smtClean="0">
                <a:solidFill>
                  <a:schemeClr val="tx1"/>
                </a:solidFill>
              </a:rPr>
              <a:t> </a:t>
            </a:r>
            <a:r>
              <a:rPr lang="en-US" altLang="en-US" sz="2800" i="1" dirty="0" smtClean="0">
                <a:solidFill>
                  <a:schemeClr val="tx1"/>
                </a:solidFill>
              </a:rPr>
              <a:t>изделия</a:t>
            </a:r>
            <a:r>
              <a:rPr lang="en-US" altLang="ru-RU" sz="2800" i="1" dirty="0" smtClean="0">
                <a:solidFill>
                  <a:schemeClr val="tx1"/>
                </a:solidFill>
              </a:rPr>
              <a:t> </a:t>
            </a:r>
            <a:r>
              <a:rPr lang="en-US" altLang="en-US" sz="2800" i="1" dirty="0" smtClean="0">
                <a:solidFill>
                  <a:schemeClr val="tx1"/>
                </a:solidFill>
              </a:rPr>
              <a:t>и</a:t>
            </a:r>
            <a:r>
              <a:rPr lang="en-US" altLang="ru-RU" sz="2800" i="1" dirty="0" smtClean="0">
                <a:solidFill>
                  <a:schemeClr val="tx1"/>
                </a:solidFill>
              </a:rPr>
              <a:t> </a:t>
            </a:r>
            <a:r>
              <a:rPr lang="en-US" altLang="en-US" sz="2800" i="1" dirty="0" smtClean="0">
                <a:solidFill>
                  <a:schemeClr val="tx1"/>
                </a:solidFill>
              </a:rPr>
              <a:t>базы</a:t>
            </a:r>
            <a:r>
              <a:rPr lang="en-US" altLang="ru-RU" sz="2800" i="1" dirty="0" smtClean="0">
                <a:solidFill>
                  <a:schemeClr val="tx1"/>
                </a:solidFill>
              </a:rPr>
              <a:t> </a:t>
            </a:r>
            <a:r>
              <a:rPr lang="en-US" altLang="en-US" sz="2800" i="1" dirty="0" smtClean="0">
                <a:solidFill>
                  <a:schemeClr val="tx1"/>
                </a:solidFill>
              </a:rPr>
              <a:t>данных</a:t>
            </a:r>
            <a:r>
              <a:rPr lang="en-US" altLang="ru-RU" sz="2800" i="1" dirty="0" smtClean="0">
                <a:solidFill>
                  <a:schemeClr val="tx1"/>
                </a:solidFill>
              </a:rPr>
              <a:t>, </a:t>
            </a:r>
            <a:r>
              <a:rPr lang="en-US" altLang="en-US" sz="2800" i="1" dirty="0" smtClean="0">
                <a:solidFill>
                  <a:schemeClr val="tx1"/>
                </a:solidFill>
              </a:rPr>
              <a:t>в</a:t>
            </a:r>
            <a:r>
              <a:rPr lang="en-US" altLang="ru-RU" sz="2800" i="1" dirty="0" smtClean="0">
                <a:solidFill>
                  <a:schemeClr val="tx1"/>
                </a:solidFill>
              </a:rPr>
              <a:t> </a:t>
            </a:r>
            <a:r>
              <a:rPr lang="en-US" altLang="en-US" sz="2800" i="1" dirty="0" smtClean="0">
                <a:solidFill>
                  <a:schemeClr val="tx1"/>
                </a:solidFill>
              </a:rPr>
              <a:t>этом</a:t>
            </a:r>
            <a:r>
              <a:rPr lang="en-US" altLang="ru-RU" sz="2800" i="1" dirty="0" smtClean="0">
                <a:solidFill>
                  <a:schemeClr val="tx1"/>
                </a:solidFill>
              </a:rPr>
              <a:t> </a:t>
            </a:r>
            <a:r>
              <a:rPr lang="en-US" altLang="en-US" sz="2800" i="1" dirty="0" smtClean="0">
                <a:solidFill>
                  <a:schemeClr val="tx1"/>
                </a:solidFill>
              </a:rPr>
              <a:t>случае</a:t>
            </a:r>
            <a:r>
              <a:rPr lang="en-US" altLang="ru-RU" sz="2800" i="1" dirty="0" smtClean="0">
                <a:solidFill>
                  <a:schemeClr val="tx1"/>
                </a:solidFill>
              </a:rPr>
              <a:t> </a:t>
            </a:r>
            <a:r>
              <a:rPr lang="en-US" altLang="en-US" sz="2800" i="1" dirty="0" smtClean="0">
                <a:solidFill>
                  <a:schemeClr val="tx1"/>
                </a:solidFill>
              </a:rPr>
              <a:t>используются</a:t>
            </a:r>
            <a:r>
              <a:rPr lang="en-US" altLang="ru-RU" sz="2800" i="1" dirty="0" smtClean="0">
                <a:solidFill>
                  <a:schemeClr val="tx1"/>
                </a:solidFill>
              </a:rPr>
              <a:t> </a:t>
            </a:r>
            <a:r>
              <a:rPr lang="en-US" altLang="en-US" sz="2800" i="1" dirty="0" smtClean="0">
                <a:solidFill>
                  <a:schemeClr val="tx1"/>
                </a:solidFill>
              </a:rPr>
              <a:t>операции</a:t>
            </a:r>
            <a:r>
              <a:rPr lang="en-US" altLang="ru-RU" sz="2800" i="1" dirty="0" smtClean="0">
                <a:solidFill>
                  <a:schemeClr val="tx1"/>
                </a:solidFill>
              </a:rPr>
              <a:t> </a:t>
            </a:r>
            <a:r>
              <a:rPr lang="en-US" altLang="en-US" sz="2800" i="1" dirty="0" smtClean="0">
                <a:solidFill>
                  <a:schemeClr val="tx1"/>
                </a:solidFill>
              </a:rPr>
              <a:t>записи</a:t>
            </a:r>
            <a:r>
              <a:rPr lang="en-US" altLang="ru-RU" sz="2800" i="1" dirty="0" smtClean="0">
                <a:solidFill>
                  <a:schemeClr val="tx1"/>
                </a:solidFill>
              </a:rPr>
              <a:t> (</a:t>
            </a:r>
            <a:r>
              <a:rPr lang="en-US" altLang="en-US" sz="2800" i="1" dirty="0" smtClean="0">
                <a:solidFill>
                  <a:schemeClr val="tx1"/>
                </a:solidFill>
              </a:rPr>
              <a:t>копирования</a:t>
            </a:r>
            <a:r>
              <a:rPr lang="en-US" altLang="ru-RU" sz="2800" i="1" dirty="0" smtClean="0">
                <a:solidFill>
                  <a:schemeClr val="tx1"/>
                </a:solidFill>
              </a:rPr>
              <a:t>) </a:t>
            </a:r>
            <a:r>
              <a:rPr lang="en-US" altLang="en-US" sz="2800" i="1" dirty="0" smtClean="0">
                <a:solidFill>
                  <a:schemeClr val="tx1"/>
                </a:solidFill>
              </a:rPr>
              <a:t>на</a:t>
            </a:r>
            <a:r>
              <a:rPr lang="en-US" altLang="ru-RU" sz="2800" i="1" dirty="0" smtClean="0">
                <a:solidFill>
                  <a:schemeClr val="tx1"/>
                </a:solidFill>
              </a:rPr>
              <a:t> </a:t>
            </a:r>
            <a:r>
              <a:rPr lang="en-US" altLang="en-US" sz="2800" i="1" dirty="0" smtClean="0">
                <a:solidFill>
                  <a:schemeClr val="tx1"/>
                </a:solidFill>
              </a:rPr>
              <a:t>электронный</a:t>
            </a:r>
            <a:r>
              <a:rPr lang="en-US" altLang="ru-RU" sz="2800" i="1" dirty="0" smtClean="0">
                <a:solidFill>
                  <a:schemeClr val="tx1"/>
                </a:solidFill>
              </a:rPr>
              <a:t> </a:t>
            </a:r>
            <a:r>
              <a:rPr lang="en-US" altLang="en-US" sz="2800" i="1" dirty="0" smtClean="0">
                <a:solidFill>
                  <a:schemeClr val="tx1"/>
                </a:solidFill>
              </a:rPr>
              <a:t>носитель</a:t>
            </a:r>
            <a:r>
              <a:rPr lang="en-US" altLang="ru-RU" sz="2800" i="1" dirty="0" smtClean="0">
                <a:solidFill>
                  <a:schemeClr val="tx1"/>
                </a:solidFill>
              </a:rPr>
              <a:t>, </a:t>
            </a:r>
            <a:r>
              <a:rPr lang="en-US" altLang="en-US" sz="2800" i="1" dirty="0" smtClean="0">
                <a:solidFill>
                  <a:schemeClr val="tx1"/>
                </a:solidFill>
              </a:rPr>
              <a:t>установки</a:t>
            </a:r>
            <a:r>
              <a:rPr lang="en-US" altLang="ru-RU" sz="2800" i="1" dirty="0" smtClean="0">
                <a:solidFill>
                  <a:schemeClr val="tx1"/>
                </a:solidFill>
              </a:rPr>
              <a:t> </a:t>
            </a:r>
            <a:r>
              <a:rPr lang="en-US" altLang="en-US" sz="2800" i="1" dirty="0" smtClean="0">
                <a:solidFill>
                  <a:schemeClr val="tx1"/>
                </a:solidFill>
              </a:rPr>
              <a:t>программы</a:t>
            </a:r>
            <a:r>
              <a:rPr lang="en-US" altLang="ru-RU" sz="2800" i="1" dirty="0" smtClean="0">
                <a:solidFill>
                  <a:schemeClr val="tx1"/>
                </a:solidFill>
              </a:rPr>
              <a:t> </a:t>
            </a:r>
            <a:r>
              <a:rPr lang="en-US" altLang="en-US" sz="2800" i="1" dirty="0" smtClean="0">
                <a:solidFill>
                  <a:schemeClr val="tx1"/>
                </a:solidFill>
              </a:rPr>
              <a:t>и</a:t>
            </a:r>
            <a:r>
              <a:rPr lang="en-US" altLang="ru-RU" sz="2800" i="1" dirty="0" smtClean="0">
                <a:solidFill>
                  <a:schemeClr val="tx1"/>
                </a:solidFill>
              </a:rPr>
              <a:t> </a:t>
            </a:r>
            <a:r>
              <a:rPr lang="en-US" altLang="en-US" sz="2800" i="1" dirty="0" smtClean="0">
                <a:solidFill>
                  <a:schemeClr val="tx1"/>
                </a:solidFill>
              </a:rPr>
              <a:t>т</a:t>
            </a:r>
            <a:r>
              <a:rPr lang="en-US" altLang="ru-RU" sz="2800" i="1" dirty="0" smtClean="0">
                <a:solidFill>
                  <a:schemeClr val="tx1"/>
                </a:solidFill>
              </a:rPr>
              <a:t>. </a:t>
            </a:r>
            <a:r>
              <a:rPr lang="en-US" altLang="en-US" sz="2800" i="1" dirty="0" smtClean="0">
                <a:solidFill>
                  <a:schemeClr val="tx1"/>
                </a:solidFill>
              </a:rPr>
              <a:t>п</a:t>
            </a:r>
            <a:r>
              <a:rPr lang="en-US" altLang="ru-RU" sz="2800" i="1" dirty="0" smtClean="0">
                <a:solidFill>
                  <a:schemeClr val="tx1"/>
                </a:solidFill>
              </a:rPr>
              <a:t>.</a:t>
            </a:r>
            <a:endParaRPr lang="en-US" altLang="ru-RU" sz="2800" i="1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80727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/>
              <a:t>Инженерное геометрическое моделирование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ОБЩИЕ ПОЛОЖЕНИЯ О ЕДИНОЙ СИСТЕМЫ КОНСТРУКТОРСКОЙ ДОКУМЕНТАЦИИ (ЕСКД)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pPr indent="355600" algn="just"/>
            <a:r>
              <a:rPr lang="ru-RU" sz="2800" b="1" dirty="0" smtClean="0">
                <a:solidFill>
                  <a:schemeClr val="tx1"/>
                </a:solidFill>
              </a:rPr>
              <a:t>ГОСТ Р 2.001-2023 </a:t>
            </a:r>
            <a:r>
              <a:rPr lang="ru-RU" sz="2800" dirty="0" smtClean="0">
                <a:solidFill>
                  <a:schemeClr val="tx1"/>
                </a:solidFill>
              </a:rPr>
              <a:t>устанавливает назначение, область распространения, классификацию и правила обозначения  межгосударственных стандартов, входящих в комплекс </a:t>
            </a:r>
            <a:r>
              <a:rPr lang="ru-RU" sz="2800" b="1" i="1" dirty="0" smtClean="0">
                <a:solidFill>
                  <a:srgbClr val="FF0000"/>
                </a:solidFill>
              </a:rPr>
              <a:t>Единой системы конструкторской документации </a:t>
            </a:r>
            <a:r>
              <a:rPr lang="ru-RU" sz="2800" dirty="0" smtClean="0">
                <a:solidFill>
                  <a:srgbClr val="FF0000"/>
                </a:solidFill>
              </a:rPr>
              <a:t>(</a:t>
            </a:r>
            <a:r>
              <a:rPr lang="ru-RU" sz="2800" b="1" dirty="0" smtClean="0">
                <a:solidFill>
                  <a:srgbClr val="FF0000"/>
                </a:solidFill>
              </a:rPr>
              <a:t>ЕСКД</a:t>
            </a:r>
            <a:r>
              <a:rPr lang="ru-RU" sz="2800" dirty="0" smtClean="0">
                <a:solidFill>
                  <a:srgbClr val="FF0000"/>
                </a:solidFill>
              </a:rPr>
              <a:t>)</a:t>
            </a:r>
            <a:r>
              <a:rPr lang="ru-RU" sz="2800" dirty="0" smtClean="0">
                <a:solidFill>
                  <a:schemeClr val="tx1"/>
                </a:solidFill>
              </a:rPr>
              <a:t>, а также порядок их внедрения </a:t>
            </a:r>
            <a:endParaRPr lang="ru-RU" sz="28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Инженерное геометрическое 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355600"/>
            <a:r>
              <a:rPr lang="ru-RU" sz="4000" b="1" dirty="0" smtClean="0">
                <a:solidFill>
                  <a:srgbClr val="C00000"/>
                </a:solidFill>
                <a:sym typeface="+mn-ea"/>
              </a:rPr>
              <a:t>ГОСТ Р 2. 101-2023</a:t>
            </a:r>
            <a:r>
              <a:rPr lang="ru-RU" sz="4000" b="1" dirty="0" smtClean="0">
                <a:solidFill>
                  <a:srgbClr val="C00000"/>
                </a:solidFill>
              </a:rPr>
              <a:t> - ВИДЫ ИЗДЕЛИЙ</a:t>
            </a:r>
            <a:endParaRPr lang="ru-RU" sz="4000" b="1" dirty="0" smtClean="0">
              <a:solidFill>
                <a:srgbClr val="C00000"/>
              </a:solidFill>
            </a:endParaRPr>
          </a:p>
          <a:p>
            <a:pPr indent="355600" algn="just"/>
            <a:r>
              <a:rPr lang="ru-RU" sz="2800" b="1" dirty="0" smtClean="0">
                <a:solidFill>
                  <a:srgbClr val="FF0000"/>
                </a:solidFill>
              </a:rPr>
              <a:t>КОМПЛЕКС: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Изделие</a:t>
            </a:r>
            <a:r>
              <a:rPr lang="en-US" altLang="ru-RU" sz="2800" dirty="0" smtClean="0">
                <a:solidFill>
                  <a:schemeClr val="tx1"/>
                </a:solidFill>
              </a:rPr>
              <a:t>, </a:t>
            </a:r>
            <a:r>
              <a:rPr lang="en-US" altLang="en-US" sz="2800" dirty="0" smtClean="0">
                <a:solidFill>
                  <a:schemeClr val="tx1"/>
                </a:solidFill>
              </a:rPr>
              <a:t>включающее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в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себя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два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и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более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изделия</a:t>
            </a:r>
            <a:r>
              <a:rPr lang="en-US" altLang="ru-RU" sz="2800" dirty="0" smtClean="0">
                <a:solidFill>
                  <a:schemeClr val="tx1"/>
                </a:solidFill>
              </a:rPr>
              <a:t>, </a:t>
            </a:r>
            <a:r>
              <a:rPr lang="en-US" altLang="en-US" sz="2800" dirty="0" smtClean="0">
                <a:solidFill>
                  <a:schemeClr val="tx1"/>
                </a:solidFill>
              </a:rPr>
              <a:t>не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соединённых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в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организации</a:t>
            </a:r>
            <a:r>
              <a:rPr lang="en-US" altLang="ru-RU" sz="2800" dirty="0" smtClean="0">
                <a:solidFill>
                  <a:schemeClr val="tx1"/>
                </a:solidFill>
              </a:rPr>
              <a:t>-</a:t>
            </a:r>
            <a:r>
              <a:rPr lang="en-US" altLang="en-US" sz="2800" dirty="0" smtClean="0">
                <a:solidFill>
                  <a:schemeClr val="tx1"/>
                </a:solidFill>
              </a:rPr>
              <a:t>изготовителе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сборочными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операциями</a:t>
            </a:r>
            <a:r>
              <a:rPr lang="en-US" altLang="ru-RU" sz="2800" dirty="0" smtClean="0">
                <a:solidFill>
                  <a:schemeClr val="tx1"/>
                </a:solidFill>
              </a:rPr>
              <a:t>, </a:t>
            </a:r>
            <a:r>
              <a:rPr lang="en-US" altLang="en-US" sz="2800" dirty="0" smtClean="0">
                <a:solidFill>
                  <a:schemeClr val="tx1"/>
                </a:solidFill>
              </a:rPr>
              <a:t>но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предназначенных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для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выполнения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взаимосвязанных</a:t>
            </a:r>
            <a:r>
              <a:rPr lang="en-US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функций</a:t>
            </a:r>
            <a:r>
              <a:rPr lang="en-US" altLang="ru-RU" sz="2800" dirty="0" smtClean="0">
                <a:solidFill>
                  <a:schemeClr val="tx1"/>
                </a:solidFill>
              </a:rPr>
              <a:t>.</a:t>
            </a:r>
            <a:endParaRPr lang="en-US" altLang="ru-RU" sz="2800" dirty="0" smtClean="0">
              <a:solidFill>
                <a:schemeClr val="tx1"/>
              </a:solidFill>
            </a:endParaRPr>
          </a:p>
          <a:p>
            <a:pPr indent="355600" algn="just"/>
            <a:endParaRPr lang="ru-RU" sz="2800" b="1" dirty="0" smtClean="0">
              <a:solidFill>
                <a:srgbClr val="FF0000"/>
              </a:solidFill>
            </a:endParaRPr>
          </a:p>
          <a:p>
            <a:pPr indent="355600" algn="just"/>
            <a:r>
              <a:rPr lang="ru-RU" sz="2800" b="1" dirty="0" smtClean="0">
                <a:solidFill>
                  <a:srgbClr val="FF0000"/>
                </a:solidFill>
              </a:rPr>
              <a:t>КОМПЛЕКТОМ</a:t>
            </a:r>
            <a:r>
              <a:rPr lang="en-US" altLang="ru-RU" sz="2800" dirty="0">
                <a:solidFill>
                  <a:schemeClr val="tx1"/>
                </a:solidFill>
              </a:rPr>
              <a:t>: </a:t>
            </a:r>
            <a:r>
              <a:rPr lang="en-US" altLang="en-US" sz="2800" dirty="0">
                <a:solidFill>
                  <a:schemeClr val="tx1"/>
                </a:solidFill>
              </a:rPr>
              <a:t>Изделие</a:t>
            </a:r>
            <a:r>
              <a:rPr lang="en-US" altLang="ru-RU" sz="2800" dirty="0">
                <a:solidFill>
                  <a:schemeClr val="tx1"/>
                </a:solidFill>
              </a:rPr>
              <a:t>, </a:t>
            </a:r>
            <a:r>
              <a:rPr lang="en-US" altLang="en-US" sz="2800" dirty="0">
                <a:solidFill>
                  <a:schemeClr val="tx1"/>
                </a:solidFill>
              </a:rPr>
              <a:t>составные</a:t>
            </a:r>
            <a:r>
              <a:rPr lang="en-US" altLang="ru-RU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>
                <a:solidFill>
                  <a:schemeClr val="tx1"/>
                </a:solidFill>
              </a:rPr>
              <a:t>части</a:t>
            </a:r>
            <a:r>
              <a:rPr lang="en-US" altLang="ru-RU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>
                <a:solidFill>
                  <a:schemeClr val="tx1"/>
                </a:solidFill>
              </a:rPr>
              <a:t>которого</a:t>
            </a:r>
            <a:r>
              <a:rPr lang="en-US" altLang="ru-RU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>
                <a:solidFill>
                  <a:schemeClr val="tx1"/>
                </a:solidFill>
              </a:rPr>
              <a:t>не</a:t>
            </a:r>
            <a:r>
              <a:rPr lang="en-US" altLang="ru-RU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>
                <a:solidFill>
                  <a:schemeClr val="tx1"/>
                </a:solidFill>
              </a:rPr>
              <a:t>соединены</a:t>
            </a:r>
            <a:r>
              <a:rPr lang="en-US" altLang="ru-RU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>
                <a:solidFill>
                  <a:schemeClr val="tx1"/>
                </a:solidFill>
              </a:rPr>
              <a:t>в</a:t>
            </a:r>
            <a:r>
              <a:rPr lang="en-US" altLang="ru-RU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>
                <a:solidFill>
                  <a:schemeClr val="tx1"/>
                </a:solidFill>
              </a:rPr>
              <a:t>организации</a:t>
            </a:r>
            <a:r>
              <a:rPr lang="en-US" altLang="ru-RU" sz="2800" dirty="0">
                <a:solidFill>
                  <a:schemeClr val="tx1"/>
                </a:solidFill>
              </a:rPr>
              <a:t>-</a:t>
            </a:r>
            <a:r>
              <a:rPr lang="en-US" altLang="en-US" sz="2800" dirty="0">
                <a:solidFill>
                  <a:schemeClr val="tx1"/>
                </a:solidFill>
              </a:rPr>
              <a:t>изготовителе</a:t>
            </a:r>
            <a:r>
              <a:rPr lang="en-US" altLang="ru-RU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>
                <a:solidFill>
                  <a:schemeClr val="tx1"/>
                </a:solidFill>
              </a:rPr>
              <a:t>сборочными</a:t>
            </a:r>
            <a:r>
              <a:rPr lang="en-US" altLang="ru-RU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>
                <a:solidFill>
                  <a:schemeClr val="tx1"/>
                </a:solidFill>
              </a:rPr>
              <a:t>операциями</a:t>
            </a:r>
            <a:r>
              <a:rPr lang="en-US" altLang="ru-RU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>
                <a:solidFill>
                  <a:schemeClr val="tx1"/>
                </a:solidFill>
              </a:rPr>
              <a:t>и</a:t>
            </a:r>
            <a:r>
              <a:rPr lang="en-US" altLang="ru-RU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>
                <a:solidFill>
                  <a:schemeClr val="tx1"/>
                </a:solidFill>
              </a:rPr>
              <a:t>имеют</a:t>
            </a:r>
            <a:r>
              <a:rPr lang="en-US" altLang="ru-RU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>
                <a:solidFill>
                  <a:schemeClr val="tx1"/>
                </a:solidFill>
              </a:rPr>
              <a:t>эксплуатационное</a:t>
            </a:r>
            <a:r>
              <a:rPr lang="en-US" altLang="ru-RU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>
                <a:solidFill>
                  <a:schemeClr val="tx1"/>
                </a:solidFill>
              </a:rPr>
              <a:t>назначение</a:t>
            </a:r>
            <a:r>
              <a:rPr lang="en-US" altLang="ru-RU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>
                <a:solidFill>
                  <a:schemeClr val="tx1"/>
                </a:solidFill>
              </a:rPr>
              <a:t>вспомогательного</a:t>
            </a:r>
            <a:r>
              <a:rPr lang="en-US" altLang="ru-RU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>
                <a:solidFill>
                  <a:schemeClr val="tx1"/>
                </a:solidFill>
              </a:rPr>
              <a:t>характера</a:t>
            </a:r>
            <a:r>
              <a:rPr lang="en-US" altLang="ru-RU" sz="2800" dirty="0">
                <a:solidFill>
                  <a:schemeClr val="tx1"/>
                </a:solidFill>
              </a:rPr>
              <a:t>.</a:t>
            </a:r>
            <a:endParaRPr lang="en-US" altLang="ru-RU" sz="2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Инженерное геометрическое 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sym typeface="+mn-ea"/>
              </a:rPr>
              <a:t>ГОСТ Р 2. 101-2023</a:t>
            </a:r>
            <a:r>
              <a:rPr lang="ru-RU" sz="2800" b="1" dirty="0" smtClean="0">
                <a:solidFill>
                  <a:srgbClr val="C00000"/>
                </a:solidFill>
              </a:rPr>
              <a:t> - ВИДЫ ИЗДЕЛИЙ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 cstate="print"/>
          <a:srcRect l="22266" t="21428" r="12695" b="20130"/>
          <a:stretch>
            <a:fillRect/>
          </a:stretch>
        </p:blipFill>
        <p:spPr bwMode="auto">
          <a:xfrm>
            <a:off x="0" y="1714462"/>
            <a:ext cx="9118988" cy="492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Инженерное геометрическое 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sym typeface="+mn-ea"/>
              </a:rPr>
              <a:t>ГОСТ Р 2. 101-2023</a:t>
            </a:r>
            <a:r>
              <a:rPr lang="ru-RU" sz="2800" b="1" dirty="0" smtClean="0">
                <a:solidFill>
                  <a:srgbClr val="C00000"/>
                </a:solidFill>
              </a:rPr>
              <a:t> - ВИДЫ ИЗДЕЛИЙ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indent="355600"/>
            <a:r>
              <a:rPr lang="ru-RU" sz="2800" b="1" dirty="0" smtClean="0">
                <a:solidFill>
                  <a:srgbClr val="FF0000"/>
                </a:solidFill>
              </a:rPr>
              <a:t>Вопросы для самопроверки.</a:t>
            </a:r>
            <a:endParaRPr lang="ru-RU" sz="2800" dirty="0" smtClean="0">
              <a:solidFill>
                <a:srgbClr val="FF0000"/>
              </a:solidFill>
            </a:endParaRPr>
          </a:p>
          <a:p>
            <a:pPr indent="355600" algn="just"/>
            <a:r>
              <a:rPr lang="ru-RU" sz="2800" dirty="0" smtClean="0">
                <a:solidFill>
                  <a:srgbClr val="FF0000"/>
                </a:solidFill>
              </a:rPr>
              <a:t> 1. Что называется изделием?</a:t>
            </a:r>
            <a:endParaRPr lang="ru-RU" sz="2800" dirty="0" smtClean="0">
              <a:solidFill>
                <a:srgbClr val="FF0000"/>
              </a:solidFill>
            </a:endParaRPr>
          </a:p>
          <a:p>
            <a:pPr lvl="0" indent="355600" algn="just"/>
            <a:r>
              <a:rPr lang="ru-RU" sz="2800" dirty="0" smtClean="0">
                <a:solidFill>
                  <a:srgbClr val="FF0000"/>
                </a:solidFill>
              </a:rPr>
              <a:t>2. Перечислите виды изделий?</a:t>
            </a:r>
            <a:endParaRPr lang="ru-RU" sz="2800" dirty="0" smtClean="0">
              <a:solidFill>
                <a:srgbClr val="FF0000"/>
              </a:solidFill>
            </a:endParaRPr>
          </a:p>
          <a:p>
            <a:pPr lvl="0" indent="355600" algn="just"/>
            <a:r>
              <a:rPr lang="ru-RU" sz="2800" dirty="0" smtClean="0">
                <a:solidFill>
                  <a:srgbClr val="FF0000"/>
                </a:solidFill>
              </a:rPr>
              <a:t>3. Что называется деталью, сборочной единицей, комплексом, комплектом?</a:t>
            </a:r>
            <a:endParaRPr lang="ru-RU" sz="2800" dirty="0" smtClean="0">
              <a:solidFill>
                <a:srgbClr val="FF0000"/>
              </a:solidFill>
            </a:endParaRPr>
          </a:p>
          <a:p>
            <a:pPr lvl="0" indent="355600" algn="just"/>
            <a:r>
              <a:rPr lang="ru-RU" sz="2800" dirty="0" smtClean="0">
                <a:solidFill>
                  <a:srgbClr val="FF0000"/>
                </a:solidFill>
              </a:rPr>
              <a:t>4. Приведите пример детали, сборочной единицы, комплекса, комплекта?</a:t>
            </a:r>
            <a:endParaRPr lang="ru-RU" sz="2800" dirty="0" smtClean="0">
              <a:solidFill>
                <a:srgbClr val="FF0000"/>
              </a:solidFill>
            </a:endParaRPr>
          </a:p>
          <a:p>
            <a:pPr lvl="0" indent="355600" algn="just"/>
            <a:r>
              <a:rPr lang="ru-RU" sz="2800" dirty="0" smtClean="0">
                <a:solidFill>
                  <a:srgbClr val="FF0000"/>
                </a:solidFill>
              </a:rPr>
              <a:t>5. Что может входить в состав детали, сборочной единицы, комплекса, комплекта?</a:t>
            </a:r>
            <a:endParaRPr lang="ru-RU" sz="2800" dirty="0" smtClean="0">
              <a:solidFill>
                <a:srgbClr val="FF0000"/>
              </a:solidFill>
            </a:endParaRPr>
          </a:p>
          <a:p>
            <a:pPr lvl="0" indent="355600" algn="just"/>
            <a:r>
              <a:rPr lang="ru-RU" sz="2800" dirty="0" smtClean="0">
                <a:solidFill>
                  <a:srgbClr val="FF0000"/>
                </a:solidFill>
              </a:rPr>
              <a:t>6. В чем отличие </a:t>
            </a:r>
            <a:r>
              <a:rPr lang="ru-RU" sz="2800" b="1" dirty="0" err="1" smtClean="0">
                <a:solidFill>
                  <a:srgbClr val="FF0000"/>
                </a:solidFill>
              </a:rPr>
              <a:t>неспецифициpованных</a:t>
            </a:r>
            <a:r>
              <a:rPr lang="ru-RU" sz="2800" dirty="0" smtClean="0">
                <a:solidFill>
                  <a:srgbClr val="FF0000"/>
                </a:solidFill>
              </a:rPr>
              <a:t> и </a:t>
            </a:r>
            <a:r>
              <a:rPr lang="ru-RU" sz="2800" b="1" dirty="0" err="1" smtClean="0">
                <a:solidFill>
                  <a:srgbClr val="FF0000"/>
                </a:solidFill>
              </a:rPr>
              <a:t>специфициpованных</a:t>
            </a:r>
            <a:r>
              <a:rPr lang="ru-RU" sz="2800" dirty="0" smtClean="0">
                <a:solidFill>
                  <a:srgbClr val="FF0000"/>
                </a:solidFill>
              </a:rPr>
              <a:t> изделий?</a:t>
            </a:r>
            <a:endParaRPr lang="ru-RU" sz="2800" dirty="0" smtClean="0">
              <a:solidFill>
                <a:srgbClr val="FF0000"/>
              </a:solidFill>
            </a:endParaRPr>
          </a:p>
          <a:p>
            <a:endParaRPr lang="ru-RU" sz="2800" b="1" dirty="0" smtClean="0">
              <a:solidFill>
                <a:srgbClr val="C00000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Инженерное геометрическое 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Р 2.102-2023 - ВИДЫ И КОМПЛЕКТНОСТЬ КОНСТРУКТОРСКИХ ДОКУМЕНТОВ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indent="355600" algn="just"/>
            <a:r>
              <a:rPr lang="ru-RU" sz="2800" b="1" dirty="0" smtClean="0">
                <a:solidFill>
                  <a:srgbClr val="002060"/>
                </a:solidFill>
              </a:rPr>
              <a:t>1. ВИДЫ КОНСТРУКТОРСКИХ ДОКУМЕНТОВ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indent="355600" algn="just"/>
            <a:r>
              <a:rPr lang="ru-RU" sz="2800" dirty="0" smtClean="0">
                <a:solidFill>
                  <a:schemeClr val="tx1"/>
                </a:solidFill>
              </a:rPr>
              <a:t>Любые изделия могут быть изготовлены только на основании определенных конструкторских документов.</a:t>
            </a:r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r>
              <a:rPr lang="ru-RU" sz="2800" dirty="0" smtClean="0">
                <a:solidFill>
                  <a:schemeClr val="tx1"/>
                </a:solidFill>
              </a:rPr>
              <a:t>К </a:t>
            </a:r>
            <a:r>
              <a:rPr lang="ru-RU" sz="2800" b="1" i="1" dirty="0" smtClean="0">
                <a:solidFill>
                  <a:schemeClr val="tx1"/>
                </a:solidFill>
              </a:rPr>
              <a:t>конструкторским документам </a:t>
            </a:r>
            <a:r>
              <a:rPr lang="ru-RU" sz="2800" dirty="0" smtClean="0">
                <a:solidFill>
                  <a:schemeClr val="tx1"/>
                </a:solidFill>
              </a:rPr>
              <a:t>относятся </a:t>
            </a:r>
            <a:r>
              <a:rPr lang="ru-RU" sz="2800" b="1" i="1" dirty="0" smtClean="0">
                <a:solidFill>
                  <a:srgbClr val="002060"/>
                </a:solidFill>
              </a:rPr>
              <a:t>графические</a:t>
            </a:r>
            <a:r>
              <a:rPr lang="ru-RU" sz="2800" dirty="0" smtClean="0">
                <a:solidFill>
                  <a:schemeClr val="tx1"/>
                </a:solidFill>
              </a:rPr>
              <a:t> и </a:t>
            </a:r>
            <a:r>
              <a:rPr lang="ru-RU" sz="2800" b="1" i="1" dirty="0" smtClean="0">
                <a:solidFill>
                  <a:srgbClr val="002060"/>
                </a:solidFill>
              </a:rPr>
              <a:t>текстовые документы</a:t>
            </a:r>
            <a:r>
              <a:rPr lang="ru-RU" sz="2800" dirty="0" smtClean="0">
                <a:solidFill>
                  <a:schemeClr val="tx1"/>
                </a:solidFill>
              </a:rPr>
              <a:t>, которые в отдельности или в совокупности определяют состав и устройство изделия и содержат необходимые данные для его разработки, изготовления, контроля, приемки, эксплуатации и ремонта.</a:t>
            </a: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b="1" dirty="0" smtClean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Инженерное геометрическое 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sym typeface="+mn-ea"/>
              </a:rPr>
              <a:t>ГОСТ Р 2.102-2023</a:t>
            </a:r>
            <a:r>
              <a:rPr lang="ru-RU" sz="2800" b="1" dirty="0" smtClean="0">
                <a:solidFill>
                  <a:srgbClr val="C00000"/>
                </a:solidFill>
              </a:rPr>
              <a:t> - ВИДЫ И КОМПЛЕКТНОСТЬ КОНСТРУКТОРСКИХ ДОКУМЕНТОВ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indent="355600" algn="just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ВИДЫ КОНСТРУКТОРСКИХ ДОКУМЕНТОВ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indent="355600" algn="just"/>
            <a:r>
              <a:rPr lang="ru-RU" sz="2800" b="1" i="1" dirty="0" smtClean="0">
                <a:solidFill>
                  <a:srgbClr val="002060"/>
                </a:solidFill>
              </a:rPr>
              <a:t>К графическим документам </a:t>
            </a:r>
            <a:r>
              <a:rPr lang="ru-RU" sz="2800" dirty="0" smtClean="0">
                <a:solidFill>
                  <a:schemeClr val="tx1"/>
                </a:solidFill>
              </a:rPr>
              <a:t>относятся различные виды чертежей, схем. В них содержится графическая информация об изделии.</a:t>
            </a:r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r>
              <a:rPr lang="ru-RU" sz="2800" dirty="0" smtClean="0">
                <a:solidFill>
                  <a:schemeClr val="tx1"/>
                </a:solidFill>
              </a:rPr>
              <a:t>Графические документы подразделяются на следующие виды:</a:t>
            </a:r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r>
              <a:rPr lang="ru-RU" sz="2800" b="1" i="1" dirty="0" smtClean="0">
                <a:solidFill>
                  <a:srgbClr val="FF0000"/>
                </a:solidFill>
              </a:rPr>
              <a:t>ЧЕPТЕЖ ДЕТАЛИ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- документ, содержащий изображение детали и другие данные необходимые для ее изготовления и контроля.</a:t>
            </a: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b="1" dirty="0" smtClean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Инженерное геометрическое 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sym typeface="+mn-ea"/>
              </a:rPr>
              <a:t>ГОСТ Р 2.102-2023</a:t>
            </a:r>
            <a:r>
              <a:rPr lang="ru-RU" sz="2800" b="1" dirty="0" smtClean="0">
                <a:solidFill>
                  <a:srgbClr val="C00000"/>
                </a:solidFill>
              </a:rPr>
              <a:t> - ВИДЫ И КОМПЛЕКТНОСТЬ КОНСТРУКТОРСКИХ ДОКУМЕНТОВ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indent="355600" algn="just"/>
            <a:r>
              <a:rPr lang="ru-RU" sz="2400" b="1" i="1" dirty="0" smtClean="0">
                <a:solidFill>
                  <a:srgbClr val="FF0000"/>
                </a:solidFill>
              </a:rPr>
              <a:t>CБОPОЧHЫЙ ЧЕPТЕЖ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- документ, содержащий изображение сборочной единицы и другие данные, необходимые для ее сборки (изготовления) и контроля</a:t>
            </a:r>
            <a:endParaRPr lang="ru-RU" sz="2400" dirty="0" smtClean="0">
              <a:solidFill>
                <a:schemeClr val="tx1"/>
              </a:solidFill>
            </a:endParaRPr>
          </a:p>
          <a:p>
            <a:pPr indent="355600" algn="just"/>
            <a:endParaRPr lang="ru-RU" sz="2800" b="1" dirty="0" smtClean="0">
              <a:solidFill>
                <a:srgbClr val="002060"/>
              </a:solidFill>
            </a:endParaRPr>
          </a:p>
          <a:p>
            <a:endParaRPr lang="ru-RU" sz="2800" b="1" dirty="0" smtClean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7"/>
          <p:cNvPicPr>
            <a:picLocks noChangeAspect="1" noChangeArrowheads="1"/>
          </p:cNvPicPr>
          <p:nvPr/>
        </p:nvPicPr>
        <p:blipFill>
          <a:blip r:embed="rId1" cstate="print"/>
          <a:srcRect l="15668" t="21510" r="3162" b="12366"/>
          <a:stretch>
            <a:fillRect/>
          </a:stretch>
        </p:blipFill>
        <p:spPr bwMode="auto">
          <a:xfrm>
            <a:off x="2810402" y="3139477"/>
            <a:ext cx="6333598" cy="371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Инженерное геометрическое 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sym typeface="+mn-ea"/>
              </a:rPr>
              <a:t>ГОСТ Р 2.102-2023</a:t>
            </a:r>
            <a:r>
              <a:rPr lang="ru-RU" sz="2800" b="1" dirty="0" smtClean="0">
                <a:solidFill>
                  <a:srgbClr val="C00000"/>
                </a:solidFill>
              </a:rPr>
              <a:t> - ВИДЫ И КОМПЛЕКТНОСТЬ КОНСТРУКТОРСКИХ ДОКУМЕНТОВ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indent="355600" algn="just"/>
            <a:r>
              <a:rPr lang="ru-RU" sz="2400" b="1" i="1" dirty="0" smtClean="0">
                <a:solidFill>
                  <a:srgbClr val="FF0000"/>
                </a:solidFill>
              </a:rPr>
              <a:t>ЧЕPТЕЖ ОБЩЕГО ВИДА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- документ, определяющий конструкцию изделия, взаимодействие его составных частей и поясняющий принцип работы изделия </a:t>
            </a:r>
            <a:endParaRPr lang="ru-RU" sz="2400" dirty="0" smtClean="0">
              <a:solidFill>
                <a:schemeClr val="tx1"/>
              </a:solidFill>
            </a:endParaRPr>
          </a:p>
          <a:p>
            <a:pPr indent="355600" algn="just"/>
            <a:endParaRPr lang="ru-RU" sz="2800" b="1" dirty="0" smtClean="0">
              <a:solidFill>
                <a:srgbClr val="002060"/>
              </a:solidFill>
            </a:endParaRPr>
          </a:p>
          <a:p>
            <a:endParaRPr lang="ru-RU" sz="2800" b="1" dirty="0" smtClean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074" name="Рисунок 4"/>
          <p:cNvPicPr>
            <a:picLocks noChangeAspect="1" noChangeArrowheads="1"/>
          </p:cNvPicPr>
          <p:nvPr/>
        </p:nvPicPr>
        <p:blipFill>
          <a:blip r:embed="rId1" cstate="print"/>
          <a:srcRect l="15417" t="23371" r="3851" b="17912"/>
          <a:stretch>
            <a:fillRect/>
          </a:stretch>
        </p:blipFill>
        <p:spPr bwMode="auto">
          <a:xfrm>
            <a:off x="2057152" y="3143248"/>
            <a:ext cx="7086848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Инженерное геометрическое 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sym typeface="+mn-ea"/>
              </a:rPr>
              <a:t>ГОСТ Р 2.102-2023</a:t>
            </a:r>
            <a:r>
              <a:rPr lang="ru-RU" sz="2800" b="1" dirty="0" smtClean="0">
                <a:solidFill>
                  <a:srgbClr val="C00000"/>
                </a:solidFill>
              </a:rPr>
              <a:t> - ВИДЫ И КОМПЛЕКТНОСТЬ КОНСТРУКТОРСКИХ ДОКУМЕНТОВ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indent="355600" algn="just"/>
            <a:endParaRPr lang="ru-RU" sz="2800" b="1" dirty="0" smtClean="0">
              <a:solidFill>
                <a:srgbClr val="002060"/>
              </a:solidFill>
            </a:endParaRPr>
          </a:p>
          <a:p>
            <a:endParaRPr lang="ru-RU" sz="2800" b="1" dirty="0" smtClean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098" name="Рисунок 10"/>
          <p:cNvPicPr>
            <a:picLocks noChangeAspect="1" noChangeArrowheads="1"/>
          </p:cNvPicPr>
          <p:nvPr/>
        </p:nvPicPr>
        <p:blipFill>
          <a:blip r:embed="rId1" cstate="print"/>
          <a:srcRect l="14265" t="21510" r="2628" b="11411"/>
          <a:stretch>
            <a:fillRect/>
          </a:stretch>
        </p:blipFill>
        <p:spPr bwMode="auto">
          <a:xfrm>
            <a:off x="500034" y="2142715"/>
            <a:ext cx="8105924" cy="471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Инженерное геометрическое 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sym typeface="+mn-ea"/>
              </a:rPr>
              <a:t>ГОСТ Р 2.102-2023</a:t>
            </a:r>
            <a:r>
              <a:rPr lang="ru-RU" sz="2800" b="1" dirty="0" smtClean="0">
                <a:solidFill>
                  <a:srgbClr val="C00000"/>
                </a:solidFill>
              </a:rPr>
              <a:t> - ВИДЫ И КОМПЛЕКТНОСТЬ КОНСТРУКТОРСКИХ ДОКУМЕНТОВ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indent="355600" algn="just"/>
            <a:r>
              <a:rPr lang="ru-RU" sz="2800" b="1" i="1" dirty="0" smtClean="0">
                <a:solidFill>
                  <a:srgbClr val="FF0000"/>
                </a:solidFill>
              </a:rPr>
              <a:t>ТЕОPЕТИЧЕСКИЙ ЧЕPТЕЖ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- документ, определяющий геометрическую форму (обводы) изделия и координаты расположения составных частей.</a:t>
            </a:r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r>
              <a:rPr lang="ru-RU" sz="2800" b="1" i="1" dirty="0" smtClean="0">
                <a:solidFill>
                  <a:srgbClr val="FF0000"/>
                </a:solidFill>
              </a:rPr>
              <a:t>ГАБАPИТHЫЙ ЧЕPТЕЖ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- документ, содержащий контурное (упрощенное) изображение изделия с габаритными, установочными и присоединительными размерами.</a:t>
            </a:r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r>
              <a:rPr lang="ru-RU" sz="2800" b="1" i="1" dirty="0" smtClean="0">
                <a:solidFill>
                  <a:srgbClr val="FF0000"/>
                </a:solidFill>
              </a:rPr>
              <a:t>ЭЛЕКТPОМОHТАЖHЫЙ, МОHТАЖHЫЙ, УПАКОВОЧHЫЙ ЧЕPТЕЖИ</a:t>
            </a:r>
            <a:r>
              <a:rPr lang="ru-RU" sz="2800" dirty="0" smtClean="0">
                <a:solidFill>
                  <a:schemeClr val="tx1"/>
                </a:solidFill>
              </a:rPr>
              <a:t> - документы, содержащие контурное (упрощенное) изображение изделия, а также данные, позволяющие производить указанную в названии операцию.</a:t>
            </a:r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r>
              <a:rPr lang="ru-RU" sz="2800" b="1" i="1" dirty="0" smtClean="0">
                <a:solidFill>
                  <a:srgbClr val="FF0000"/>
                </a:solidFill>
              </a:rPr>
              <a:t>CХЕМА</a:t>
            </a:r>
            <a:r>
              <a:rPr lang="ru-RU" sz="2800" dirty="0" smtClean="0">
                <a:solidFill>
                  <a:schemeClr val="tx1"/>
                </a:solidFill>
              </a:rPr>
              <a:t> - документ, на котором показаны в виде условных изображений или обозначений составные части изделия и связи между ними.</a:t>
            </a: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b="1" dirty="0" smtClean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Инженерное геометрическое 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sym typeface="+mn-ea"/>
              </a:rPr>
              <a:t>ГОСТ Р 2.102-2023</a:t>
            </a:r>
            <a:r>
              <a:rPr lang="ru-RU" sz="2800" b="1" dirty="0" smtClean="0">
                <a:solidFill>
                  <a:srgbClr val="C00000"/>
                </a:solidFill>
              </a:rPr>
              <a:t> - ВИДЫ И КОМПЛЕКТНОСТЬ КОНСТРУКТОРСКИХ ДОКУМЕНТОВ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indent="355600" algn="just"/>
            <a:r>
              <a:rPr lang="ru-RU" sz="2800" b="1" dirty="0" smtClean="0">
                <a:solidFill>
                  <a:srgbClr val="002060"/>
                </a:solidFill>
              </a:rPr>
              <a:t>Текстовыми конструкторскими документами </a:t>
            </a:r>
            <a:r>
              <a:rPr lang="ru-RU" sz="2800" dirty="0" smtClean="0">
                <a:solidFill>
                  <a:schemeClr val="tx1"/>
                </a:solidFill>
              </a:rPr>
              <a:t>являются документы, содержащие информацию об изделии в виде текстов, которые могут быть представлены в форме таблиц, перечней и т.п.</a:t>
            </a:r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r>
              <a:rPr lang="ru-RU" sz="2800" dirty="0" smtClean="0">
                <a:solidFill>
                  <a:schemeClr val="tx1"/>
                </a:solidFill>
              </a:rPr>
              <a:t> К </a:t>
            </a:r>
            <a:r>
              <a:rPr lang="ru-RU" sz="2800" b="1" dirty="0" smtClean="0">
                <a:solidFill>
                  <a:srgbClr val="002060"/>
                </a:solidFill>
              </a:rPr>
              <a:t>текстовым конструкторским </a:t>
            </a:r>
            <a:r>
              <a:rPr lang="ru-RU" sz="2800" dirty="0" smtClean="0">
                <a:solidFill>
                  <a:schemeClr val="tx1"/>
                </a:solidFill>
              </a:rPr>
              <a:t>документам относятся, в частности:</a:t>
            </a:r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r>
              <a:rPr lang="ru-RU" sz="2800" b="1" i="1" dirty="0" smtClean="0">
                <a:solidFill>
                  <a:srgbClr val="FF0000"/>
                </a:solidFill>
              </a:rPr>
              <a:t>СПЕЦИФИКАЦИЯ</a:t>
            </a:r>
            <a:r>
              <a:rPr lang="ru-RU" sz="2800" dirty="0" smtClean="0">
                <a:solidFill>
                  <a:schemeClr val="tx1"/>
                </a:solidFill>
              </a:rPr>
              <a:t> (документ, определяющий состав сборочной единицы, комплекса или комплекта); </a:t>
            </a:r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r>
              <a:rPr lang="ru-RU" sz="2800" b="1" i="1" dirty="0" smtClean="0">
                <a:solidFill>
                  <a:srgbClr val="FF0000"/>
                </a:solidFill>
              </a:rPr>
              <a:t>ТЕХHИЧЕСКИЕ УСЛОВИЯ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(документ, содержащий требования к изделию, его изготовлению, контролю, приемке и поставке, которые нецелесообразно указывать в других документах), а также различные </a:t>
            </a:r>
            <a:r>
              <a:rPr lang="ru-RU" sz="2800" b="1" i="1" dirty="0" smtClean="0">
                <a:solidFill>
                  <a:srgbClr val="FF0000"/>
                </a:solidFill>
              </a:rPr>
              <a:t>ВЕДОМОСТИ, ТАБЛИЦЫ, ПОЯСHИТЕЛЬHАЯ ЗАПИСКА</a:t>
            </a:r>
            <a:r>
              <a:rPr lang="ru-RU" sz="2800" b="1" i="1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и т.д.</a:t>
            </a:r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b="1" dirty="0" smtClean="0">
              <a:solidFill>
                <a:srgbClr val="C00000"/>
              </a:solidFill>
            </a:endParaRPr>
          </a:p>
          <a:p>
            <a:pPr indent="355600" algn="just"/>
            <a:endParaRPr lang="ru-RU" sz="2800" b="1" dirty="0" smtClean="0">
              <a:solidFill>
                <a:srgbClr val="002060"/>
              </a:solidFill>
            </a:endParaRPr>
          </a:p>
          <a:p>
            <a:endParaRPr lang="ru-RU" sz="2800" b="1" dirty="0" smtClean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Инженерное геометрическое 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355600"/>
            <a:endParaRPr lang="ru-RU" sz="2400" dirty="0" smtClean="0">
              <a:solidFill>
                <a:schemeClr val="tx1"/>
              </a:solidFill>
            </a:endParaRPr>
          </a:p>
          <a:p>
            <a:pPr indent="355600"/>
            <a:r>
              <a:rPr lang="ru-RU" sz="3000" b="1" dirty="0" smtClean="0">
                <a:solidFill>
                  <a:srgbClr val="C00000"/>
                </a:solidFill>
              </a:rPr>
              <a:t>ОПРЕДЕЛЕНИЕ И НАЗНАЧЕНИЕ </a:t>
            </a:r>
            <a:endParaRPr lang="ru-RU" sz="3000" b="1" dirty="0" smtClean="0">
              <a:solidFill>
                <a:srgbClr val="C00000"/>
              </a:solidFill>
            </a:endParaRPr>
          </a:p>
          <a:p>
            <a:pPr indent="355600" algn="just"/>
            <a:endParaRPr lang="ru-RU" sz="2800" b="1" dirty="0" smtClean="0">
              <a:solidFill>
                <a:schemeClr val="tx1"/>
              </a:solidFill>
            </a:endParaRPr>
          </a:p>
          <a:p>
            <a:pPr indent="355600" algn="just"/>
            <a:r>
              <a:rPr lang="ru-RU" sz="2800" b="1" dirty="0" smtClean="0">
                <a:solidFill>
                  <a:schemeClr val="tx1"/>
                </a:solidFill>
              </a:rPr>
              <a:t>Единая система конструкторской документации (ЕСКД) </a:t>
            </a:r>
            <a:r>
              <a:rPr lang="ru-RU" sz="2800" dirty="0" smtClean="0">
                <a:solidFill>
                  <a:schemeClr val="tx1"/>
                </a:solidFill>
              </a:rPr>
              <a:t>- комплекс стандартов, устанавливающих взаимосвязанные правила, требования и нормы по разработке, оформлению и обращению конструкторской документации, разрабатываемой и применяемой на всех стадиях ЖЦ изделия.</a:t>
            </a:r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endParaRPr lang="ru-RU" sz="3800" dirty="0" smtClean="0">
              <a:solidFill>
                <a:schemeClr val="tx1"/>
              </a:solidFill>
            </a:endParaRPr>
          </a:p>
          <a:p>
            <a:pPr marL="179705" indent="269875" algn="just"/>
            <a:endParaRPr lang="ru-RU" sz="6000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Инженерное геометрическое 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2. 102-2013 - ВИДЫ И КОМПЛЕКТНОСТЬ КОНСТРУКТОРСКИХ ДОКУМЕНТОВ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indent="355600" algn="just"/>
            <a:r>
              <a:rPr lang="ru-RU" sz="2800" b="1" dirty="0" smtClean="0">
                <a:solidFill>
                  <a:srgbClr val="002060"/>
                </a:solidFill>
              </a:rPr>
              <a:t>КОМПЛЕКТНОСТЬ КОНСТРУКТОРСКИХ ДОКУМЕНТОВ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indent="273050" algn="just"/>
            <a:r>
              <a:rPr lang="ru-RU" sz="2800" dirty="0" smtClean="0">
                <a:solidFill>
                  <a:schemeClr val="tx1"/>
                </a:solidFill>
              </a:rPr>
              <a:t>Следует различать:</a:t>
            </a:r>
            <a:endParaRPr lang="ru-RU" sz="2800" dirty="0" smtClean="0">
              <a:solidFill>
                <a:schemeClr val="tx1"/>
              </a:solidFill>
            </a:endParaRPr>
          </a:p>
          <a:p>
            <a:pPr indent="273050" algn="just"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Основной конструкторский документ;</a:t>
            </a:r>
            <a:endParaRPr lang="ru-RU" sz="2800" dirty="0" smtClean="0">
              <a:solidFill>
                <a:schemeClr val="tx1"/>
              </a:solidFill>
            </a:endParaRPr>
          </a:p>
          <a:p>
            <a:pPr indent="273050" algn="just"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 Основной комплект конструкторских документов;</a:t>
            </a:r>
            <a:endParaRPr lang="ru-RU" sz="2800" dirty="0" smtClean="0">
              <a:solidFill>
                <a:schemeClr val="tx1"/>
              </a:solidFill>
            </a:endParaRPr>
          </a:p>
          <a:p>
            <a:pPr indent="273050" algn="just"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 Полный комплект конструкторских документов.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just"/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endParaRPr lang="ru-RU" sz="2800" b="1" dirty="0" smtClean="0">
              <a:solidFill>
                <a:srgbClr val="002060"/>
              </a:solidFill>
            </a:endParaRPr>
          </a:p>
          <a:p>
            <a:endParaRPr lang="ru-RU" sz="2800" b="1" dirty="0" smtClean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Инженерное геометрическое 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sym typeface="+mn-ea"/>
              </a:rPr>
              <a:t>ГОСТ Р 2.102-2023</a:t>
            </a:r>
            <a:r>
              <a:rPr lang="ru-RU" sz="2800" b="1" dirty="0" smtClean="0">
                <a:solidFill>
                  <a:srgbClr val="C00000"/>
                </a:solidFill>
              </a:rPr>
              <a:t> - ВИДЫ И КОМПЛЕКТНОСТЬ КОНСТРУКТОРСКИХ ДОКУМЕНТОВ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indent="355600" algn="just"/>
            <a:r>
              <a:rPr lang="ru-RU" sz="2800" b="1" dirty="0" smtClean="0">
                <a:solidFill>
                  <a:srgbClr val="002060"/>
                </a:solidFill>
              </a:rPr>
              <a:t>КОМПЛЕКТНОСТЬ КОНСТРУКТОРСКИХ ДОКУМЕНТОВ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indent="273050" algn="just"/>
            <a:r>
              <a:rPr lang="ru-RU" sz="2800" b="1" dirty="0" smtClean="0">
                <a:solidFill>
                  <a:srgbClr val="002060"/>
                </a:solidFill>
              </a:rPr>
              <a:t>Основной конструкторский документ изделия</a:t>
            </a:r>
            <a:r>
              <a:rPr lang="ru-RU" sz="2800" dirty="0" smtClean="0">
                <a:solidFill>
                  <a:schemeClr val="tx1"/>
                </a:solidFill>
              </a:rPr>
              <a:t> полностью и однозначно определяет данное изделие и его состав.</a:t>
            </a:r>
            <a:endParaRPr lang="ru-RU" sz="2800" dirty="0" smtClean="0">
              <a:solidFill>
                <a:schemeClr val="tx1"/>
              </a:solidFill>
            </a:endParaRPr>
          </a:p>
          <a:p>
            <a:pPr indent="273050" algn="just"/>
            <a:r>
              <a:rPr lang="ru-RU" sz="2800" dirty="0" smtClean="0">
                <a:solidFill>
                  <a:schemeClr val="tx1"/>
                </a:solidFill>
              </a:rPr>
              <a:t>За основные конструкторские документы принимают:</a:t>
            </a:r>
            <a:endParaRPr lang="ru-RU" sz="2800" dirty="0" smtClean="0">
              <a:solidFill>
                <a:schemeClr val="tx1"/>
              </a:solidFill>
            </a:endParaRPr>
          </a:p>
          <a:p>
            <a:pPr indent="27305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</a:rPr>
              <a:t>для деталей – </a:t>
            </a:r>
            <a:r>
              <a:rPr lang="ru-RU" sz="2800" b="1" dirty="0" smtClean="0">
                <a:solidFill>
                  <a:srgbClr val="002060"/>
                </a:solidFill>
              </a:rPr>
              <a:t>чертеж детали</a:t>
            </a:r>
            <a:r>
              <a:rPr lang="ru-RU" sz="2800" b="1" dirty="0" smtClean="0">
                <a:solidFill>
                  <a:schemeClr val="tx1"/>
                </a:solidFill>
              </a:rPr>
              <a:t>;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 indent="27305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</a:rPr>
              <a:t> для сборочных изделий, комплексов и комплектов – </a:t>
            </a:r>
            <a:r>
              <a:rPr lang="ru-RU" sz="2800" b="1" dirty="0" smtClean="0">
                <a:solidFill>
                  <a:srgbClr val="002060"/>
                </a:solidFill>
              </a:rPr>
              <a:t>спецификацию.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just"/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endParaRPr lang="ru-RU" sz="2800" b="1" dirty="0" smtClean="0">
              <a:solidFill>
                <a:srgbClr val="002060"/>
              </a:solidFill>
            </a:endParaRPr>
          </a:p>
          <a:p>
            <a:endParaRPr lang="ru-RU" sz="2800" b="1" dirty="0" smtClean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Инженерное геометрическое 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2. 102-2013 - ВИДЫ И КОМПЛЕКТНОСТЬ КОНСТРУКТОРСКИХ ДОКУМЕНТОВ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indent="355600" algn="just"/>
            <a:r>
              <a:rPr lang="ru-RU" sz="2400" b="1" dirty="0" smtClean="0">
                <a:solidFill>
                  <a:srgbClr val="002060"/>
                </a:solidFill>
              </a:rPr>
              <a:t>КОМПЛЕКТНОСТЬ КОНСТРУКТОРСКИХ ДОКУМЕНТОВ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indent="273050" algn="just"/>
            <a:r>
              <a:rPr lang="ru-RU" sz="2800" b="1" dirty="0" smtClean="0">
                <a:solidFill>
                  <a:srgbClr val="002060"/>
                </a:solidFill>
              </a:rPr>
              <a:t>Основной комплект конструкторских документов изделия</a:t>
            </a:r>
            <a:r>
              <a:rPr lang="ru-RU" sz="2800" dirty="0" smtClean="0">
                <a:solidFill>
                  <a:schemeClr val="tx1"/>
                </a:solidFill>
              </a:rPr>
              <a:t> объединяет конструкторские документы , относящиеся ко всему изделию, например, сборочный чертеж, принципиальная электрическая схема, технические условия, эксплуатационные условия и т.д. 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just"/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endParaRPr lang="ru-RU" sz="2800" b="1" dirty="0" smtClean="0">
              <a:solidFill>
                <a:srgbClr val="002060"/>
              </a:solidFill>
            </a:endParaRPr>
          </a:p>
          <a:p>
            <a:endParaRPr lang="ru-RU" sz="2800" b="1" dirty="0" smtClean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Инженерное геометрическое 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sym typeface="+mn-ea"/>
              </a:rPr>
              <a:t>ГОСТ Р 2.102-2023</a:t>
            </a:r>
            <a:r>
              <a:rPr lang="ru-RU" sz="2800" b="1" dirty="0" smtClean="0">
                <a:solidFill>
                  <a:srgbClr val="C00000"/>
                </a:solidFill>
              </a:rPr>
              <a:t> - ВИДЫ И КОМПЛЕКТНОСТЬ КОНСТРУКТОРСКИХ ДОКУМЕНТОВ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indent="355600" algn="just"/>
            <a:r>
              <a:rPr lang="ru-RU" sz="2800" b="1" dirty="0" smtClean="0">
                <a:solidFill>
                  <a:srgbClr val="002060"/>
                </a:solidFill>
              </a:rPr>
              <a:t>КОМПЛЕКТНОСТЬ КОНСТРУКТОРСКИХ ДОКУМЕНТОВ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indent="273050" algn="just"/>
            <a:r>
              <a:rPr lang="ru-RU" sz="2800" b="1" dirty="0" smtClean="0">
                <a:solidFill>
                  <a:srgbClr val="002060"/>
                </a:solidFill>
              </a:rPr>
              <a:t>Полный комплект конструкторских документов изделия</a:t>
            </a:r>
            <a:r>
              <a:rPr lang="ru-RU" sz="2800" dirty="0" smtClean="0">
                <a:solidFill>
                  <a:schemeClr val="tx1"/>
                </a:solidFill>
              </a:rPr>
              <a:t> составляют из следующих документов:</a:t>
            </a:r>
            <a:endParaRPr lang="ru-RU" sz="2800" dirty="0" smtClean="0">
              <a:solidFill>
                <a:schemeClr val="tx1"/>
              </a:solidFill>
            </a:endParaRPr>
          </a:p>
          <a:p>
            <a:pPr indent="273050" algn="just"/>
            <a:r>
              <a:rPr lang="ru-RU" sz="2800" dirty="0" smtClean="0">
                <a:solidFill>
                  <a:schemeClr val="tx1"/>
                </a:solidFill>
              </a:rPr>
              <a:t>- Основной комплект конструкторских документов на данное изделие</a:t>
            </a:r>
            <a:endParaRPr lang="ru-RU" sz="2800" dirty="0" smtClean="0">
              <a:solidFill>
                <a:schemeClr val="tx1"/>
              </a:solidFill>
            </a:endParaRPr>
          </a:p>
          <a:p>
            <a:pPr indent="273050" algn="just"/>
            <a:r>
              <a:rPr lang="ru-RU" sz="2800" dirty="0" smtClean="0">
                <a:solidFill>
                  <a:schemeClr val="tx1"/>
                </a:solidFill>
              </a:rPr>
              <a:t>- Основной комплект конструкторских документов на все составные части данного изделия 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just"/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endParaRPr lang="ru-RU" sz="2800" b="1" dirty="0" smtClean="0">
              <a:solidFill>
                <a:srgbClr val="002060"/>
              </a:solidFill>
            </a:endParaRPr>
          </a:p>
          <a:p>
            <a:endParaRPr lang="ru-RU" sz="2800" b="1" dirty="0" smtClean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Инженерное геометрическое 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sym typeface="+mn-ea"/>
              </a:rPr>
              <a:t>ГОСТ Р 2.102-2023</a:t>
            </a:r>
            <a:r>
              <a:rPr lang="ru-RU" sz="2800" b="1" dirty="0" smtClean="0">
                <a:solidFill>
                  <a:srgbClr val="C00000"/>
                </a:solidFill>
              </a:rPr>
              <a:t> - ВИДЫ И КОМПЛЕКТНОСТЬ КОНСТРУКТОРСКИХ ДОКУМЕНТОВ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indent="355600"/>
            <a:r>
              <a:rPr lang="ru-RU" sz="2800" b="1" dirty="0" smtClean="0">
                <a:solidFill>
                  <a:srgbClr val="FF0000"/>
                </a:solidFill>
              </a:rPr>
              <a:t>Вопросы для самопроверки.</a:t>
            </a:r>
            <a:endParaRPr lang="ru-RU" sz="2800" dirty="0" smtClean="0">
              <a:solidFill>
                <a:srgbClr val="FF0000"/>
              </a:solidFill>
            </a:endParaRPr>
          </a:p>
          <a:p>
            <a:pPr indent="355600" algn="just"/>
            <a:r>
              <a:rPr lang="ru-RU" sz="2800" dirty="0" smtClean="0">
                <a:solidFill>
                  <a:srgbClr val="FF0000"/>
                </a:solidFill>
              </a:rPr>
              <a:t> 1. Что относится к конструкторским документам?</a:t>
            </a:r>
            <a:endParaRPr lang="ru-RU" sz="2800" dirty="0" smtClean="0">
              <a:solidFill>
                <a:srgbClr val="FF0000"/>
              </a:solidFill>
            </a:endParaRPr>
          </a:p>
          <a:p>
            <a:pPr lvl="0" indent="355600" algn="just"/>
            <a:r>
              <a:rPr lang="ru-RU" sz="2800" dirty="0" smtClean="0">
                <a:solidFill>
                  <a:srgbClr val="FF0000"/>
                </a:solidFill>
              </a:rPr>
              <a:t>2. Что относится к графическим документам?</a:t>
            </a:r>
            <a:endParaRPr lang="ru-RU" sz="2800" dirty="0" smtClean="0">
              <a:solidFill>
                <a:srgbClr val="FF0000"/>
              </a:solidFill>
            </a:endParaRPr>
          </a:p>
          <a:p>
            <a:pPr lvl="0" indent="355600" algn="just"/>
            <a:r>
              <a:rPr lang="ru-RU" sz="2800" dirty="0" smtClean="0">
                <a:solidFill>
                  <a:srgbClr val="FF0000"/>
                </a:solidFill>
              </a:rPr>
              <a:t>3. Перечислите конструкторские документы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  <a:endParaRPr lang="ru-RU" sz="2800" dirty="0" smtClean="0">
              <a:solidFill>
                <a:srgbClr val="FF0000"/>
              </a:solidFill>
            </a:endParaRPr>
          </a:p>
          <a:p>
            <a:pPr lvl="0" indent="355600" algn="just"/>
            <a:r>
              <a:rPr lang="ru-RU" sz="2800" dirty="0" smtClean="0">
                <a:solidFill>
                  <a:srgbClr val="FF0000"/>
                </a:solidFill>
              </a:rPr>
              <a:t>4.Что называется чертежом детали, сборочным чертежом, чертежом общего вида, схемой и спецификацией?</a:t>
            </a:r>
            <a:endParaRPr lang="ru-RU" sz="2800" dirty="0" smtClean="0">
              <a:solidFill>
                <a:srgbClr val="FF0000"/>
              </a:solidFill>
            </a:endParaRPr>
          </a:p>
          <a:p>
            <a:pPr lvl="0" indent="355600" algn="just"/>
            <a:r>
              <a:rPr lang="ru-RU" sz="2800" dirty="0" smtClean="0">
                <a:solidFill>
                  <a:srgbClr val="FF0000"/>
                </a:solidFill>
              </a:rPr>
              <a:t>5. В чем отличие сборочного чертежа от чертежа общего вида?</a:t>
            </a:r>
            <a:endParaRPr lang="ru-RU" sz="2800" dirty="0" smtClean="0">
              <a:solidFill>
                <a:srgbClr val="FF0000"/>
              </a:solidFill>
            </a:endParaRPr>
          </a:p>
          <a:p>
            <a:pPr indent="355600" algn="just"/>
            <a:endParaRPr lang="ru-RU" sz="2800" dirty="0" smtClean="0">
              <a:solidFill>
                <a:schemeClr val="tx1"/>
              </a:solidFill>
            </a:endParaRPr>
          </a:p>
          <a:p>
            <a:pPr algn="just"/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endParaRPr lang="ru-RU" sz="2800" b="1" dirty="0" smtClean="0">
              <a:solidFill>
                <a:srgbClr val="002060"/>
              </a:solidFill>
            </a:endParaRPr>
          </a:p>
          <a:p>
            <a:endParaRPr lang="ru-RU" sz="2800" b="1" dirty="0" smtClean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Инженерное геометрическое 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2. 103-2013 – СТАДИИ РАЗРАБОТКИ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indent="355600" algn="just"/>
            <a:r>
              <a:rPr lang="ru-RU" sz="2800" dirty="0" smtClean="0">
                <a:solidFill>
                  <a:schemeClr val="tx1"/>
                </a:solidFill>
              </a:rPr>
              <a:t>Согласно ГОСТ 2.103 - 2013 установлены следующие стадии разработки конструкторской документации:</a:t>
            </a:r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r>
              <a:rPr lang="ru-RU" sz="2800" dirty="0" smtClean="0">
                <a:solidFill>
                  <a:schemeClr val="tx1"/>
                </a:solidFill>
              </a:rPr>
              <a:t>1. </a:t>
            </a:r>
            <a:r>
              <a:rPr lang="ru-RU" sz="2800" b="1" i="1" dirty="0" smtClean="0">
                <a:solidFill>
                  <a:srgbClr val="FF0000"/>
                </a:solidFill>
              </a:rPr>
              <a:t>ТЕХHИЧЕСКОЕ ПPЕДЛОЖЕHИЕ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- совокупность конструкторских документов, содержащих анализ различных вариантов возможных решений технического задания заказчика, технико-экономические обоснования предлагаемых вариантов, патентный поиск и т.п.</a:t>
            </a:r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r>
              <a:rPr lang="ru-RU" sz="2800" dirty="0" smtClean="0">
                <a:solidFill>
                  <a:schemeClr val="tx1"/>
                </a:solidFill>
              </a:rPr>
              <a:t>2. </a:t>
            </a:r>
            <a:r>
              <a:rPr lang="ru-RU" sz="2800" b="1" i="1" dirty="0" smtClean="0">
                <a:solidFill>
                  <a:srgbClr val="FF0000"/>
                </a:solidFill>
              </a:rPr>
              <a:t>ЭСКИЗHЫЙ ПPОЕКТ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- совокупность конструкторских документов, которые должны включать в себя принципиальные конструктивные решения, дающие общее представление об устройстве и принципе работы изделия, а также данные, определяющие назначение, основные параметры и габаритные размеры разрабатываемого изделия.</a:t>
            </a:r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endParaRPr lang="ru-RU" sz="2800" b="1" dirty="0" smtClean="0">
              <a:solidFill>
                <a:schemeClr val="tx1"/>
              </a:solidFill>
            </a:endParaRPr>
          </a:p>
          <a:p>
            <a:pPr indent="355600" algn="just"/>
            <a:endParaRPr lang="ru-RU" sz="2800" b="1" dirty="0" smtClean="0">
              <a:solidFill>
                <a:schemeClr val="tx1"/>
              </a:solidFill>
            </a:endParaRPr>
          </a:p>
          <a:p>
            <a:pPr indent="355600" algn="just"/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Инженерное геометрическое 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2. 103-2013 – СТАДИИ РАЗРАБОТКИ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just"/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r>
              <a:rPr lang="ru-RU" sz="2800" dirty="0" smtClean="0">
                <a:solidFill>
                  <a:schemeClr val="tx1"/>
                </a:solidFill>
              </a:rPr>
              <a:t>3. </a:t>
            </a:r>
            <a:r>
              <a:rPr lang="ru-RU" sz="2800" b="1" i="1" dirty="0" smtClean="0">
                <a:solidFill>
                  <a:srgbClr val="FF0000"/>
                </a:solidFill>
              </a:rPr>
              <a:t>ТЕХHИЧЕСКИЙ ПPОЕКТ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- совокупность конструкторских документов, которые должны содержать окончательные технические решения, дающие полное представление об устройстве разрабатываемого изделия и исходные данные для разработки рабочей документации.</a:t>
            </a:r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r>
              <a:rPr lang="ru-RU" sz="2800" dirty="0" smtClean="0">
                <a:solidFill>
                  <a:schemeClr val="tx1"/>
                </a:solidFill>
              </a:rPr>
              <a:t>Технический проект служит основанием для разработки рабочей конструкторской документации.</a:t>
            </a:r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r>
              <a:rPr lang="ru-RU" sz="2800" dirty="0" smtClean="0">
                <a:solidFill>
                  <a:schemeClr val="tx1"/>
                </a:solidFill>
              </a:rPr>
              <a:t>4. </a:t>
            </a:r>
            <a:r>
              <a:rPr lang="ru-RU" sz="2800" b="1" i="1" dirty="0" smtClean="0">
                <a:solidFill>
                  <a:srgbClr val="FF0000"/>
                </a:solidFill>
              </a:rPr>
              <a:t>PАБОЧАЯ КОHСТPУКТОPСКАЯ ДОКУМЕHТАЦИЯ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- совокупность конструкторских документов, предназначенных для изготовления и испытаний опытного образца, установочной партии, серийного (массового) производства изделий.</a:t>
            </a:r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endParaRPr lang="ru-RU" sz="2800" b="1" dirty="0" smtClean="0">
              <a:solidFill>
                <a:schemeClr val="tx1"/>
              </a:solidFill>
            </a:endParaRPr>
          </a:p>
          <a:p>
            <a:pPr indent="355600" algn="just"/>
            <a:endParaRPr lang="ru-RU" sz="2800" b="1" dirty="0" smtClean="0">
              <a:solidFill>
                <a:schemeClr val="tx1"/>
              </a:solidFill>
            </a:endParaRPr>
          </a:p>
          <a:p>
            <a:pPr indent="355600" algn="just"/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Инженерное геометрическое 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2. 103-2013 – СТАДИИ РАЗРАБОТКИ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just"/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Вопросы для самопроверки.</a:t>
            </a:r>
            <a:endParaRPr lang="ru-RU" sz="2800" dirty="0" smtClean="0">
              <a:solidFill>
                <a:srgbClr val="FF0000"/>
              </a:solidFill>
            </a:endParaRPr>
          </a:p>
          <a:p>
            <a:pPr indent="355600" algn="just"/>
            <a:r>
              <a:rPr lang="ru-RU" sz="2800" dirty="0" smtClean="0">
                <a:solidFill>
                  <a:srgbClr val="FF0000"/>
                </a:solidFill>
              </a:rPr>
              <a:t>1.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Назовите основные стадии разработки конструкторской документации?</a:t>
            </a:r>
            <a:endParaRPr lang="ru-RU" sz="2800" dirty="0" smtClean="0">
              <a:solidFill>
                <a:srgbClr val="FF0000"/>
              </a:solidFill>
            </a:endParaRPr>
          </a:p>
          <a:p>
            <a:pPr indent="355600" algn="just"/>
            <a:endParaRPr lang="ru-RU" sz="2800" b="1" dirty="0" smtClean="0">
              <a:solidFill>
                <a:schemeClr val="tx1"/>
              </a:solidFill>
            </a:endParaRPr>
          </a:p>
          <a:p>
            <a:pPr indent="355600" algn="just"/>
            <a:endParaRPr lang="ru-RU" sz="2800" b="1" dirty="0" smtClean="0">
              <a:solidFill>
                <a:schemeClr val="tx1"/>
              </a:solidFill>
            </a:endParaRPr>
          </a:p>
          <a:p>
            <a:pPr indent="355600" algn="just"/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Инженерное геометрическое 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Р 2. 104-2023 – ОСНОВНЫЕ НАДПИСИ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indent="355600" algn="just"/>
            <a:r>
              <a:rPr lang="ru-RU" sz="2800" dirty="0" smtClean="0">
                <a:solidFill>
                  <a:schemeClr val="tx1"/>
                </a:solidFill>
              </a:rPr>
              <a:t>Настоящий стандарт устанавливает формы, размеры, порядок заполнения основных надписей.</a:t>
            </a:r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r>
              <a:rPr lang="ru-RU" sz="2800" dirty="0" smtClean="0">
                <a:solidFill>
                  <a:schemeClr val="tx1"/>
                </a:solidFill>
              </a:rPr>
              <a:t>Основная надпись на чертежах и схемах выполняется по </a:t>
            </a:r>
            <a:r>
              <a:rPr lang="ru-RU" sz="2800" b="1" dirty="0" smtClean="0">
                <a:solidFill>
                  <a:srgbClr val="FF0000"/>
                </a:solidFill>
              </a:rPr>
              <a:t>форме 1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just"/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endParaRPr lang="ru-RU" sz="2800" b="1" dirty="0" smtClean="0">
              <a:solidFill>
                <a:schemeClr val="tx1"/>
              </a:solidFill>
            </a:endParaRPr>
          </a:p>
          <a:p>
            <a:pPr indent="355600" algn="just"/>
            <a:endParaRPr lang="ru-RU" sz="2800" b="1" dirty="0" smtClean="0">
              <a:solidFill>
                <a:schemeClr val="tx1"/>
              </a:solidFill>
            </a:endParaRPr>
          </a:p>
          <a:p>
            <a:pPr indent="355600" algn="just"/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6866" name="Рисунок 16"/>
          <p:cNvPicPr>
            <a:picLocks noChangeAspect="1" noChangeArrowheads="1"/>
          </p:cNvPicPr>
          <p:nvPr/>
        </p:nvPicPr>
        <p:blipFill>
          <a:blip r:embed="rId1" cstate="print">
            <a:lum bright="-30000" contrast="40000"/>
          </a:blip>
          <a:srcRect l="-793" r="119" b="55276"/>
          <a:stretch>
            <a:fillRect/>
          </a:stretch>
        </p:blipFill>
        <p:spPr bwMode="auto">
          <a:xfrm>
            <a:off x="0" y="3714752"/>
            <a:ext cx="9072658" cy="254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Инженерное геометрическое 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Р 2. 104-2023 – ОСНОВНЫЕ НАДПИСИ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just"/>
            <a:r>
              <a:rPr lang="ru-RU" sz="2800" b="1" i="1" dirty="0" smtClean="0">
                <a:solidFill>
                  <a:srgbClr val="FF0000"/>
                </a:solidFill>
              </a:rPr>
              <a:t>Графа 1</a:t>
            </a:r>
            <a:r>
              <a:rPr lang="ru-RU" sz="2800" dirty="0" smtClean="0">
                <a:solidFill>
                  <a:schemeClr val="tx1"/>
                </a:solidFill>
              </a:rPr>
              <a:t> - наименование изделия в именительном падеже в единственном числе: </a:t>
            </a:r>
            <a:r>
              <a:rPr lang="ru-RU" sz="2800" dirty="0" smtClean="0">
                <a:solidFill>
                  <a:srgbClr val="002060"/>
                </a:solidFill>
              </a:rPr>
              <a:t>Вилка</a:t>
            </a:r>
            <a:r>
              <a:rPr lang="ru-RU" sz="2800" dirty="0" smtClean="0">
                <a:solidFill>
                  <a:schemeClr val="tx1"/>
                </a:solidFill>
              </a:rPr>
              <a:t>;  </a:t>
            </a:r>
            <a:r>
              <a:rPr lang="ru-RU" sz="2800" dirty="0" smtClean="0">
                <a:solidFill>
                  <a:srgbClr val="002060"/>
                </a:solidFill>
              </a:rPr>
              <a:t>Гайка накидная; Соединение болтом.</a:t>
            </a:r>
            <a:endParaRPr lang="ru-RU" sz="2800" dirty="0" smtClean="0">
              <a:solidFill>
                <a:srgbClr val="002060"/>
              </a:solidFill>
            </a:endParaRPr>
          </a:p>
          <a:p>
            <a:pPr indent="355600" algn="just"/>
            <a:endParaRPr lang="ru-RU" sz="2800" b="1" dirty="0" smtClean="0">
              <a:solidFill>
                <a:schemeClr val="tx1"/>
              </a:solidFill>
            </a:endParaRPr>
          </a:p>
          <a:p>
            <a:pPr indent="355600" algn="just"/>
            <a:endParaRPr lang="ru-RU" sz="2800" b="1" dirty="0" smtClean="0">
              <a:solidFill>
                <a:schemeClr val="tx1"/>
              </a:solidFill>
            </a:endParaRPr>
          </a:p>
          <a:p>
            <a:pPr indent="355600" algn="just"/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6866" name="Рисунок 16"/>
          <p:cNvPicPr>
            <a:picLocks noChangeAspect="1" noChangeArrowheads="1"/>
          </p:cNvPicPr>
          <p:nvPr/>
        </p:nvPicPr>
        <p:blipFill>
          <a:blip r:embed="rId1" cstate="print">
            <a:lum bright="-10000" contrast="20000"/>
          </a:blip>
          <a:srcRect l="-793" r="119" b="55276"/>
          <a:stretch>
            <a:fillRect/>
          </a:stretch>
        </p:blipFill>
        <p:spPr bwMode="auto">
          <a:xfrm>
            <a:off x="0" y="3714752"/>
            <a:ext cx="9072658" cy="254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Инженерное геометрическое 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indent="355600"/>
            <a:endParaRPr lang="ru-RU" sz="2400" dirty="0" smtClean="0">
              <a:solidFill>
                <a:schemeClr val="tx1"/>
              </a:solidFill>
            </a:endParaRPr>
          </a:p>
          <a:p>
            <a:pPr indent="355600"/>
            <a:r>
              <a:rPr lang="ru-RU" sz="6000" b="1" dirty="0" smtClean="0">
                <a:solidFill>
                  <a:srgbClr val="C00000"/>
                </a:solidFill>
              </a:rPr>
              <a:t>НАЗНАЧЕНИЕ ЕСКД</a:t>
            </a:r>
            <a:endParaRPr lang="ru-RU" sz="6000" b="1" dirty="0" smtClean="0">
              <a:solidFill>
                <a:srgbClr val="C00000"/>
              </a:solidFill>
            </a:endParaRPr>
          </a:p>
          <a:p>
            <a:pPr marL="179705" indent="269875" algn="just"/>
            <a:r>
              <a:rPr lang="ru-RU" sz="5100" b="1" dirty="0" smtClean="0">
                <a:solidFill>
                  <a:schemeClr val="tx1"/>
                </a:solidFill>
              </a:rPr>
              <a:t>Основное назначение стандартов ЕСКД</a:t>
            </a:r>
            <a:r>
              <a:rPr lang="ru-RU" sz="5100" dirty="0" smtClean="0">
                <a:solidFill>
                  <a:schemeClr val="tx1"/>
                </a:solidFill>
              </a:rPr>
              <a:t> состоит в установлении единых оптимальных правил, требований и норм выполнения, оформления и обращения конструкторской документации, которые обеспечивают:</a:t>
            </a:r>
            <a:endParaRPr lang="ru-RU" sz="5100" dirty="0" smtClean="0">
              <a:solidFill>
                <a:schemeClr val="tx1"/>
              </a:solidFill>
            </a:endParaRPr>
          </a:p>
          <a:p>
            <a:pPr marL="179705" indent="269875" algn="just"/>
            <a:r>
              <a:rPr lang="ru-RU" sz="5100" dirty="0" smtClean="0">
                <a:solidFill>
                  <a:schemeClr val="tx1"/>
                </a:solidFill>
              </a:rPr>
              <a:t>-    применение </a:t>
            </a:r>
            <a:r>
              <a:rPr lang="ru-RU" sz="5100" b="1" i="1" dirty="0" smtClean="0">
                <a:solidFill>
                  <a:schemeClr val="tx1"/>
                </a:solidFill>
              </a:rPr>
              <a:t>современных методов и средств</a:t>
            </a:r>
            <a:r>
              <a:rPr lang="ru-RU" sz="5100" dirty="0" smtClean="0">
                <a:solidFill>
                  <a:schemeClr val="tx1"/>
                </a:solidFill>
              </a:rPr>
              <a:t> при реализации процессов ЖЦ изделия:</a:t>
            </a:r>
            <a:endParaRPr lang="ru-RU" sz="5100" dirty="0" smtClean="0">
              <a:solidFill>
                <a:schemeClr val="tx1"/>
              </a:solidFill>
            </a:endParaRPr>
          </a:p>
          <a:p>
            <a:pPr marL="179705" indent="269875" algn="just"/>
            <a:r>
              <a:rPr lang="ru-RU" sz="5100" dirty="0" smtClean="0">
                <a:solidFill>
                  <a:schemeClr val="tx1"/>
                </a:solidFill>
              </a:rPr>
              <a:t>-    взаимообмен конструкторской документацией без ее переоформления;</a:t>
            </a:r>
            <a:endParaRPr lang="ru-RU" sz="5100" dirty="0" smtClean="0">
              <a:solidFill>
                <a:schemeClr val="tx1"/>
              </a:solidFill>
            </a:endParaRPr>
          </a:p>
          <a:p>
            <a:pPr marL="179705" indent="269875" algn="just"/>
            <a:r>
              <a:rPr lang="ru-RU" sz="5100" dirty="0" smtClean="0">
                <a:solidFill>
                  <a:schemeClr val="tx1"/>
                </a:solidFill>
              </a:rPr>
              <a:t>-    безбумажное представление информации и использование электронной цифровой подписи;</a:t>
            </a:r>
            <a:endParaRPr lang="ru-RU" sz="5100" dirty="0" smtClean="0">
              <a:solidFill>
                <a:schemeClr val="tx1"/>
              </a:solidFill>
            </a:endParaRPr>
          </a:p>
          <a:p>
            <a:pPr marL="179705" indent="269875" algn="just"/>
            <a:r>
              <a:rPr lang="ru-RU" sz="5100" dirty="0" smtClean="0">
                <a:solidFill>
                  <a:schemeClr val="tx1"/>
                </a:solidFill>
              </a:rPr>
              <a:t>-    необходимую комплектность конструкторской документации;</a:t>
            </a:r>
            <a:endParaRPr lang="ru-RU" sz="5100" dirty="0" smtClean="0">
              <a:solidFill>
                <a:schemeClr val="tx1"/>
              </a:solidFill>
            </a:endParaRPr>
          </a:p>
          <a:p>
            <a:pPr marL="179705" indent="269875" algn="just"/>
            <a:r>
              <a:rPr lang="ru-RU" sz="5100" dirty="0" smtClean="0">
                <a:solidFill>
                  <a:schemeClr val="tx1"/>
                </a:solidFill>
              </a:rPr>
              <a:t>-    автоматизацию обработки КД и содержащейся в них информации;</a:t>
            </a:r>
            <a:endParaRPr lang="ru-RU" sz="5100" dirty="0" smtClean="0">
              <a:solidFill>
                <a:schemeClr val="tx1"/>
              </a:solidFill>
            </a:endParaRPr>
          </a:p>
          <a:p>
            <a:pPr marL="179705" indent="269875" algn="just"/>
            <a:r>
              <a:rPr lang="ru-RU" sz="5100" dirty="0" smtClean="0">
                <a:solidFill>
                  <a:schemeClr val="tx1"/>
                </a:solidFill>
              </a:rPr>
              <a:t>-    высокое качество изделий;</a:t>
            </a:r>
            <a:endParaRPr lang="ru-RU" sz="5100" dirty="0" smtClean="0">
              <a:solidFill>
                <a:schemeClr val="tx1"/>
              </a:solidFill>
            </a:endParaRPr>
          </a:p>
          <a:p>
            <a:pPr marL="179705" indent="269875" algn="just"/>
            <a:endParaRPr lang="ru-RU" sz="6000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Инженерное геометрическое 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355600" algn="just"/>
            <a:r>
              <a:rPr lang="ru-RU" sz="2800" b="1" dirty="0" smtClean="0">
                <a:solidFill>
                  <a:srgbClr val="C00000"/>
                </a:solidFill>
                <a:sym typeface="+mn-ea"/>
              </a:rPr>
              <a:t>ГОСТ Р 2. 104-2023 – ОСНОВНЫЕ НАДПИСИ</a:t>
            </a:r>
            <a:endParaRPr lang="ru-RU" sz="2800" b="1" dirty="0" smtClean="0">
              <a:solidFill>
                <a:srgbClr val="C00000"/>
              </a:solidFill>
              <a:sym typeface="+mn-ea"/>
            </a:endParaRPr>
          </a:p>
          <a:p>
            <a:pPr indent="355600" algn="just"/>
            <a:r>
              <a:rPr lang="ru-RU" sz="2800" b="1" i="1" dirty="0" smtClean="0">
                <a:solidFill>
                  <a:srgbClr val="FF0000"/>
                </a:solidFill>
              </a:rPr>
              <a:t>Графа 2</a:t>
            </a:r>
            <a:r>
              <a:rPr lang="ru-RU" sz="2800" dirty="0" smtClean="0">
                <a:solidFill>
                  <a:schemeClr val="tx1"/>
                </a:solidFill>
              </a:rPr>
              <a:t> - обозначение документа по ГОСТ Р 2.201 – 2023:</a:t>
            </a:r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r>
              <a:rPr lang="ru-RU" sz="2800" b="1" dirty="0" smtClean="0">
                <a:solidFill>
                  <a:schemeClr val="tx1"/>
                </a:solidFill>
              </a:rPr>
              <a:t>АБВ.001.000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indent="355600" algn="just"/>
            <a:r>
              <a:rPr lang="ru-RU" sz="2800" b="1" dirty="0" smtClean="0">
                <a:solidFill>
                  <a:schemeClr val="tx1"/>
                </a:solidFill>
              </a:rPr>
              <a:t>КИГ.11.12.00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 indent="355600" algn="just"/>
            <a:endParaRPr lang="ru-RU" sz="2800" b="1" dirty="0" smtClean="0">
              <a:solidFill>
                <a:schemeClr val="tx1"/>
              </a:solidFill>
            </a:endParaRPr>
          </a:p>
          <a:p>
            <a:pPr indent="355600" algn="just"/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6866" name="Рисунок 16"/>
          <p:cNvPicPr>
            <a:picLocks noChangeAspect="1" noChangeArrowheads="1"/>
          </p:cNvPicPr>
          <p:nvPr/>
        </p:nvPicPr>
        <p:blipFill>
          <a:blip r:embed="rId1" cstate="print">
            <a:lum bright="-20000" contrast="40000"/>
          </a:blip>
          <a:srcRect l="-793" r="119" b="55276"/>
          <a:stretch>
            <a:fillRect/>
          </a:stretch>
        </p:blipFill>
        <p:spPr bwMode="auto">
          <a:xfrm>
            <a:off x="0" y="3714752"/>
            <a:ext cx="9072658" cy="254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Инженерное геометрическое 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sym typeface="+mn-ea"/>
              </a:rPr>
              <a:t>ГОСТ Р 2. 104-2023 – ОСНОВНЫЕ НАДПИСИ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indent="355600" algn="just"/>
            <a:r>
              <a:rPr lang="ru-RU" sz="2800" b="1" i="1" dirty="0" smtClean="0">
                <a:solidFill>
                  <a:srgbClr val="FF0000"/>
                </a:solidFill>
              </a:rPr>
              <a:t>Графа 3</a:t>
            </a:r>
            <a:r>
              <a:rPr lang="ru-RU" sz="2800" dirty="0" smtClean="0">
                <a:solidFill>
                  <a:schemeClr val="tx1"/>
                </a:solidFill>
              </a:rPr>
              <a:t> - обозначение материала детали (графу заполняют только на чертежах деталей).</a:t>
            </a:r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r>
              <a:rPr lang="ru-RU" sz="2800" dirty="0" smtClean="0">
                <a:solidFill>
                  <a:schemeClr val="tx1"/>
                </a:solidFill>
              </a:rPr>
              <a:t>Пример: </a:t>
            </a:r>
            <a:r>
              <a:rPr lang="ru-RU" sz="2800" b="1" dirty="0" smtClean="0">
                <a:solidFill>
                  <a:schemeClr val="tx1"/>
                </a:solidFill>
              </a:rPr>
              <a:t>Сталь 45 ГОСТ 1050-2013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 indent="355600" algn="just"/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6866" name="Рисунок 16"/>
          <p:cNvPicPr>
            <a:picLocks noChangeAspect="1" noChangeArrowheads="1"/>
          </p:cNvPicPr>
          <p:nvPr/>
        </p:nvPicPr>
        <p:blipFill>
          <a:blip r:embed="rId1" cstate="print">
            <a:lum bright="-10000" contrast="20000"/>
          </a:blip>
          <a:srcRect l="-793" r="119" b="55276"/>
          <a:stretch>
            <a:fillRect/>
          </a:stretch>
        </p:blipFill>
        <p:spPr bwMode="auto">
          <a:xfrm>
            <a:off x="0" y="3714752"/>
            <a:ext cx="9072658" cy="254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Инженерное геометрическое 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sym typeface="+mn-ea"/>
              </a:rPr>
              <a:t>ГОСТ Р 2. 104-2023 – ОСНОВНЫЕ НАДПИСИ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indent="355600" algn="just"/>
            <a:r>
              <a:rPr lang="ru-RU" sz="2800" b="1" i="1" dirty="0" smtClean="0">
                <a:solidFill>
                  <a:srgbClr val="FF0000"/>
                </a:solidFill>
              </a:rPr>
              <a:t>Графа 4</a:t>
            </a:r>
            <a:r>
              <a:rPr lang="ru-RU" sz="2800" dirty="0" smtClean="0">
                <a:solidFill>
                  <a:schemeClr val="tx1"/>
                </a:solidFill>
              </a:rPr>
              <a:t> -</a:t>
            </a:r>
            <a:r>
              <a:rPr lang="ru-RU" sz="2800" b="1" i="1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 масштаб (проставляется в соответствии с ГОСТ Р 2.302 - 2024 и ГОСТ Р 2.109 - 2023)</a:t>
            </a:r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r>
              <a:rPr lang="ru-RU" sz="2800" dirty="0" smtClean="0">
                <a:solidFill>
                  <a:schemeClr val="tx1"/>
                </a:solidFill>
              </a:rPr>
              <a:t>Например, </a:t>
            </a:r>
            <a:r>
              <a:rPr lang="ru-RU" sz="2800" b="1" dirty="0" smtClean="0">
                <a:solidFill>
                  <a:srgbClr val="FF0000"/>
                </a:solidFill>
              </a:rPr>
              <a:t>1:1</a:t>
            </a:r>
            <a:r>
              <a:rPr lang="ru-RU" sz="2800" dirty="0" smtClean="0">
                <a:solidFill>
                  <a:schemeClr val="tx1"/>
                </a:solidFill>
              </a:rPr>
              <a:t>;  </a:t>
            </a:r>
            <a:r>
              <a:rPr lang="ru-RU" sz="2800" b="1" dirty="0" smtClean="0">
                <a:solidFill>
                  <a:srgbClr val="FF0000"/>
                </a:solidFill>
              </a:rPr>
              <a:t>4:1</a:t>
            </a:r>
            <a:r>
              <a:rPr lang="ru-RU" sz="2800" dirty="0" smtClean="0">
                <a:solidFill>
                  <a:schemeClr val="tx1"/>
                </a:solidFill>
              </a:rPr>
              <a:t>; </a:t>
            </a:r>
            <a:r>
              <a:rPr lang="ru-RU" sz="2800" b="1" dirty="0" smtClean="0">
                <a:solidFill>
                  <a:srgbClr val="FF0000"/>
                </a:solidFill>
              </a:rPr>
              <a:t>1:10</a:t>
            </a:r>
            <a:r>
              <a:rPr lang="ru-RU" sz="2800" dirty="0" smtClean="0">
                <a:solidFill>
                  <a:schemeClr val="tx1"/>
                </a:solidFill>
              </a:rPr>
              <a:t> и т.п.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6866" name="Рисунок 16"/>
          <p:cNvPicPr>
            <a:picLocks noChangeAspect="1" noChangeArrowheads="1"/>
          </p:cNvPicPr>
          <p:nvPr/>
        </p:nvPicPr>
        <p:blipFill>
          <a:blip r:embed="rId1" cstate="print">
            <a:lum bright="-10000" contrast="20000"/>
          </a:blip>
          <a:srcRect l="-793" r="119" b="55276"/>
          <a:stretch>
            <a:fillRect/>
          </a:stretch>
        </p:blipFill>
        <p:spPr bwMode="auto">
          <a:xfrm>
            <a:off x="0" y="3714752"/>
            <a:ext cx="9072658" cy="254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Инженерное геометрическое 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sym typeface="+mn-ea"/>
              </a:rPr>
              <a:t>ГОСТ Р 2. 104-2023 – ОСНОВНЫЕ НАДПИСИ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indent="355600" algn="just"/>
            <a:r>
              <a:rPr lang="ru-RU" sz="2800" b="1" i="1" dirty="0" smtClean="0">
                <a:solidFill>
                  <a:srgbClr val="FF0000"/>
                </a:solidFill>
              </a:rPr>
              <a:t>Графа 5</a:t>
            </a:r>
            <a:r>
              <a:rPr lang="ru-RU" sz="2800" dirty="0" smtClean="0">
                <a:solidFill>
                  <a:schemeClr val="tx1"/>
                </a:solidFill>
              </a:rPr>
              <a:t> «Лист» -</a:t>
            </a:r>
            <a:r>
              <a:rPr lang="ru-RU" sz="2800" b="1" i="1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порядковый номер листа. На документах, состоящих из одного листа, графу не заполняют.</a:t>
            </a:r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6866" name="Рисунок 16"/>
          <p:cNvPicPr>
            <a:picLocks noChangeAspect="1" noChangeArrowheads="1"/>
          </p:cNvPicPr>
          <p:nvPr/>
        </p:nvPicPr>
        <p:blipFill>
          <a:blip r:embed="rId1" cstate="print">
            <a:lum bright="-10000" contrast="20000"/>
          </a:blip>
          <a:srcRect l="-793" r="119" b="56098"/>
          <a:stretch>
            <a:fillRect/>
          </a:stretch>
        </p:blipFill>
        <p:spPr bwMode="auto">
          <a:xfrm>
            <a:off x="0" y="3714752"/>
            <a:ext cx="907265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Инженерное геометрическое 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sym typeface="+mn-ea"/>
              </a:rPr>
              <a:t>ГОСТ Р 2. 104-2023 – ОСНОВНЫЕ НАДПИСИ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indent="355600" algn="just"/>
            <a:r>
              <a:rPr lang="ru-RU" sz="2800" b="1" i="1" dirty="0" smtClean="0">
                <a:solidFill>
                  <a:srgbClr val="FF0000"/>
                </a:solidFill>
              </a:rPr>
              <a:t>Графа 6</a:t>
            </a:r>
            <a:r>
              <a:rPr lang="ru-RU" sz="2800" dirty="0" smtClean="0">
                <a:solidFill>
                  <a:schemeClr val="tx1"/>
                </a:solidFill>
              </a:rPr>
              <a:t> «Листов »-</a:t>
            </a:r>
            <a:r>
              <a:rPr lang="ru-RU" sz="2800" b="1" i="1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общее количество листов документа, графу заполняют только на первом листе. </a:t>
            </a:r>
            <a:endParaRPr lang="ru-RU" sz="2400" dirty="0" smtClean="0">
              <a:solidFill>
                <a:schemeClr val="tx1"/>
              </a:solidFill>
            </a:endParaRPr>
          </a:p>
          <a:p>
            <a:pPr indent="355600" algn="just"/>
            <a:r>
              <a:rPr lang="ru-RU" sz="2400" dirty="0" smtClean="0">
                <a:solidFill>
                  <a:schemeClr val="tx1"/>
                </a:solidFill>
              </a:rPr>
              <a:t>- Если </a:t>
            </a:r>
            <a:r>
              <a:rPr lang="ru-RU" sz="2400" b="1" dirty="0" smtClean="0">
                <a:solidFill>
                  <a:schemeClr val="tx1"/>
                </a:solidFill>
              </a:rPr>
              <a:t>один лист</a:t>
            </a:r>
            <a:r>
              <a:rPr lang="ru-RU" sz="2400" dirty="0" smtClean="0">
                <a:solidFill>
                  <a:schemeClr val="tx1"/>
                </a:solidFill>
              </a:rPr>
              <a:t>, то в гранках «Лист » и «Листов </a:t>
            </a:r>
            <a:r>
              <a:rPr lang="ru-RU" sz="2400" b="1" dirty="0" smtClean="0">
                <a:solidFill>
                  <a:srgbClr val="FF0000"/>
                </a:solidFill>
              </a:rPr>
              <a:t>1</a:t>
            </a:r>
            <a:r>
              <a:rPr lang="ru-RU" sz="2400" dirty="0" smtClean="0">
                <a:solidFill>
                  <a:schemeClr val="tx1"/>
                </a:solidFill>
              </a:rPr>
              <a:t>»</a:t>
            </a:r>
            <a:endParaRPr lang="ru-RU" sz="2400" dirty="0" smtClean="0">
              <a:solidFill>
                <a:schemeClr val="tx1"/>
              </a:solidFill>
            </a:endParaRPr>
          </a:p>
          <a:p>
            <a:pPr indent="355600" algn="just"/>
            <a:r>
              <a:rPr lang="ru-RU" sz="2400" dirty="0" smtClean="0">
                <a:solidFill>
                  <a:schemeClr val="tx1"/>
                </a:solidFill>
              </a:rPr>
              <a:t>- Если </a:t>
            </a:r>
            <a:r>
              <a:rPr lang="ru-RU" sz="2400" b="1" dirty="0" smtClean="0">
                <a:solidFill>
                  <a:schemeClr val="tx1"/>
                </a:solidFill>
              </a:rPr>
              <a:t>листов два и более</a:t>
            </a:r>
            <a:r>
              <a:rPr lang="ru-RU" sz="2400" dirty="0" smtClean="0">
                <a:solidFill>
                  <a:schemeClr val="tx1"/>
                </a:solidFill>
              </a:rPr>
              <a:t>, то</a:t>
            </a:r>
            <a:endParaRPr lang="ru-RU" sz="2400" dirty="0" smtClean="0">
              <a:solidFill>
                <a:schemeClr val="tx1"/>
              </a:solidFill>
            </a:endParaRPr>
          </a:p>
          <a:p>
            <a:pPr indent="355600" algn="just"/>
            <a:r>
              <a:rPr lang="ru-RU" sz="2400" dirty="0" smtClean="0">
                <a:solidFill>
                  <a:schemeClr val="tx1"/>
                </a:solidFill>
              </a:rPr>
              <a:t>На первом листе в гранках «Лист </a:t>
            </a:r>
            <a:r>
              <a:rPr lang="ru-RU" sz="2400" b="1" dirty="0" smtClean="0">
                <a:solidFill>
                  <a:srgbClr val="FF0000"/>
                </a:solidFill>
              </a:rPr>
              <a:t>1</a:t>
            </a:r>
            <a:r>
              <a:rPr lang="ru-RU" sz="2400" dirty="0" smtClean="0">
                <a:solidFill>
                  <a:schemeClr val="tx1"/>
                </a:solidFill>
              </a:rPr>
              <a:t>» и «Листов </a:t>
            </a:r>
            <a:r>
              <a:rPr lang="ru-RU" sz="2400" b="1" dirty="0" smtClean="0">
                <a:solidFill>
                  <a:srgbClr val="FF0000"/>
                </a:solidFill>
              </a:rPr>
              <a:t>2</a:t>
            </a:r>
            <a:r>
              <a:rPr lang="ru-RU" sz="2400" dirty="0" smtClean="0">
                <a:solidFill>
                  <a:schemeClr val="tx1"/>
                </a:solidFill>
              </a:rPr>
              <a:t>»</a:t>
            </a:r>
            <a:endParaRPr lang="ru-RU" sz="2400" dirty="0" smtClean="0">
              <a:solidFill>
                <a:schemeClr val="tx1"/>
              </a:solidFill>
            </a:endParaRPr>
          </a:p>
          <a:p>
            <a:pPr indent="355600" algn="just"/>
            <a:r>
              <a:rPr lang="ru-RU" sz="2400" dirty="0" smtClean="0">
                <a:solidFill>
                  <a:schemeClr val="tx1"/>
                </a:solidFill>
              </a:rPr>
              <a:t>На втором  листе в гранках «Лист </a:t>
            </a:r>
            <a:r>
              <a:rPr lang="ru-RU" sz="2400" dirty="0" smtClean="0">
                <a:solidFill>
                  <a:srgbClr val="FF0000"/>
                </a:solidFill>
              </a:rPr>
              <a:t>2</a:t>
            </a:r>
            <a:r>
              <a:rPr lang="ru-RU" sz="2400" dirty="0" smtClean="0">
                <a:solidFill>
                  <a:schemeClr val="tx1"/>
                </a:solidFill>
              </a:rPr>
              <a:t>» и «</a:t>
            </a:r>
            <a:r>
              <a:rPr lang="ru-RU" sz="2400" dirty="0" smtClean="0">
                <a:solidFill>
                  <a:schemeClr val="tx1"/>
                </a:solidFill>
              </a:rPr>
              <a:t>Листов </a:t>
            </a:r>
            <a:r>
              <a:rPr lang="ru-RU" sz="2400" dirty="0" smtClean="0">
                <a:solidFill>
                  <a:schemeClr val="tx1"/>
                </a:solidFill>
              </a:rPr>
              <a:t>»</a:t>
            </a:r>
            <a:endParaRPr lang="ru-RU" sz="2400" dirty="0" smtClean="0">
              <a:solidFill>
                <a:schemeClr val="tx1"/>
              </a:solidFill>
            </a:endParaRPr>
          </a:p>
          <a:p>
            <a:pPr indent="355600" algn="just"/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6866" name="Рисунок 16"/>
          <p:cNvPicPr>
            <a:picLocks noChangeAspect="1" noChangeArrowheads="1"/>
          </p:cNvPicPr>
          <p:nvPr/>
        </p:nvPicPr>
        <p:blipFill>
          <a:blip r:embed="rId1" cstate="print">
            <a:lum bright="-10000" contrast="20000"/>
          </a:blip>
          <a:srcRect l="-793" r="119" b="56098"/>
          <a:stretch>
            <a:fillRect/>
          </a:stretch>
        </p:blipFill>
        <p:spPr bwMode="auto">
          <a:xfrm>
            <a:off x="71342" y="4357670"/>
            <a:ext cx="907265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Инженерное геометрическое 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sym typeface="+mn-ea"/>
              </a:rPr>
              <a:t>ГОСТ Р 2. 104-2023 – ОСНОВНЫЕ НАДПИСИ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indent="355600" algn="just"/>
            <a:r>
              <a:rPr lang="ru-RU" sz="2800" b="1" i="1" dirty="0" smtClean="0">
                <a:solidFill>
                  <a:schemeClr val="tx1"/>
                </a:solidFill>
              </a:rPr>
              <a:t>Графа 7</a:t>
            </a:r>
            <a:r>
              <a:rPr lang="ru-RU" sz="2800" dirty="0" smtClean="0">
                <a:solidFill>
                  <a:schemeClr val="tx1"/>
                </a:solidFill>
              </a:rPr>
              <a:t> -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наименование или индекс предприятия, выпустившего документ (наименование ВУЗа и название кафедры)</a:t>
            </a:r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r>
              <a:rPr lang="ru-RU" sz="2800" dirty="0" smtClean="0">
                <a:solidFill>
                  <a:schemeClr val="tx1"/>
                </a:solidFill>
              </a:rPr>
              <a:t>Например: </a:t>
            </a:r>
            <a:r>
              <a:rPr lang="ru-RU" sz="2800" b="1" dirty="0" smtClean="0">
                <a:solidFill>
                  <a:srgbClr val="002060"/>
                </a:solidFill>
                <a:latin typeface="GOST type A" panose="020B0500000000000000" pitchFamily="34" charset="0"/>
              </a:rPr>
              <a:t>КГЭУ, гр. АТ-2-24 </a:t>
            </a:r>
            <a:r>
              <a:rPr lang="ru-RU" sz="2800" dirty="0" smtClean="0">
                <a:solidFill>
                  <a:schemeClr val="tx1"/>
                </a:solidFill>
              </a:rPr>
              <a:t>или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GOST type A" panose="020B0500000000000000" pitchFamily="34" charset="0"/>
              </a:rPr>
              <a:t>КГЭУ, гр. Т-1-24</a:t>
            </a:r>
            <a:endParaRPr lang="ru-RU" sz="2800" b="1" dirty="0">
              <a:solidFill>
                <a:srgbClr val="002060"/>
              </a:solidFill>
              <a:latin typeface="GOST type A" panose="020B0500000000000000" pitchFamily="34" charset="0"/>
            </a:endParaRPr>
          </a:p>
        </p:txBody>
      </p:sp>
      <p:pic>
        <p:nvPicPr>
          <p:cNvPr id="36866" name="Рисунок 16"/>
          <p:cNvPicPr>
            <a:picLocks noChangeAspect="1" noChangeArrowheads="1"/>
          </p:cNvPicPr>
          <p:nvPr/>
        </p:nvPicPr>
        <p:blipFill>
          <a:blip r:embed="rId1" cstate="print">
            <a:lum bright="-10000" contrast="20000"/>
          </a:blip>
          <a:srcRect l="-793" r="119" b="56098"/>
          <a:stretch>
            <a:fillRect/>
          </a:stretch>
        </p:blipFill>
        <p:spPr bwMode="auto">
          <a:xfrm>
            <a:off x="71342" y="4357670"/>
            <a:ext cx="907265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Инженерное геометрическое 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sym typeface="+mn-ea"/>
              </a:rPr>
              <a:t>ГОСТ Р 2. 104-2023 – ОСНОВНЫЕ НАДПИСИ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indent="355600" algn="just"/>
            <a:r>
              <a:rPr lang="ru-RU" sz="2800" b="1" i="1" dirty="0" smtClean="0">
                <a:solidFill>
                  <a:srgbClr val="FF0000"/>
                </a:solidFill>
              </a:rPr>
              <a:t>Графа «Разраб.»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-  фамилия студента</a:t>
            </a:r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r>
              <a:rPr lang="ru-RU" sz="2800" dirty="0" smtClean="0">
                <a:solidFill>
                  <a:schemeClr val="tx1"/>
                </a:solidFill>
              </a:rPr>
              <a:t>Например: </a:t>
            </a:r>
            <a:r>
              <a:rPr lang="ru-RU" sz="2800" dirty="0" smtClean="0">
                <a:solidFill>
                  <a:srgbClr val="FF0000"/>
                </a:solidFill>
                <a:latin typeface="GOST type A" panose="020B0500000000000000" pitchFamily="34" charset="0"/>
              </a:rPr>
              <a:t>Хабибуллин</a:t>
            </a:r>
            <a:endParaRPr lang="ru-RU" sz="2800" dirty="0" smtClean="0">
              <a:solidFill>
                <a:srgbClr val="FF0000"/>
              </a:solidFill>
              <a:latin typeface="GOST type A" panose="020B0500000000000000" pitchFamily="34" charset="0"/>
            </a:endParaRPr>
          </a:p>
          <a:p>
            <a:pPr indent="355600" algn="just"/>
            <a:r>
              <a:rPr lang="ru-RU" sz="2800" b="1" i="1" dirty="0" smtClean="0">
                <a:solidFill>
                  <a:srgbClr val="FF0000"/>
                </a:solidFill>
              </a:rPr>
              <a:t>Графа «Пров.»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- фамилия преподавателя.</a:t>
            </a:r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r>
              <a:rPr lang="ru-RU" sz="2800" dirty="0" smtClean="0">
                <a:solidFill>
                  <a:schemeClr val="tx1"/>
                </a:solidFill>
              </a:rPr>
              <a:t>Пример: </a:t>
            </a:r>
            <a:r>
              <a:rPr lang="ru-RU" sz="2800" dirty="0" smtClean="0">
                <a:solidFill>
                  <a:srgbClr val="FF0000"/>
                </a:solidFill>
                <a:latin typeface="GOST type A" panose="020B0500000000000000" pitchFamily="34" charset="0"/>
              </a:rPr>
              <a:t>Рукавишников</a:t>
            </a:r>
            <a:endParaRPr lang="ru-RU" sz="2800" dirty="0" smtClean="0">
              <a:solidFill>
                <a:srgbClr val="FF0000"/>
              </a:solidFill>
              <a:latin typeface="GOST type A" panose="020B0500000000000000" pitchFamily="34" charset="0"/>
            </a:endParaRPr>
          </a:p>
          <a:p>
            <a:pPr indent="355600" algn="just"/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6866" name="Рисунок 16"/>
          <p:cNvPicPr>
            <a:picLocks noChangeAspect="1" noChangeArrowheads="1"/>
          </p:cNvPicPr>
          <p:nvPr/>
        </p:nvPicPr>
        <p:blipFill>
          <a:blip r:embed="rId1" cstate="print">
            <a:lum bright="-10000" contrast="20000"/>
          </a:blip>
          <a:srcRect l="-793" r="119" b="56098"/>
          <a:stretch>
            <a:fillRect/>
          </a:stretch>
        </p:blipFill>
        <p:spPr bwMode="auto">
          <a:xfrm>
            <a:off x="71342" y="4357670"/>
            <a:ext cx="907265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Инженерное геометрическое 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sym typeface="+mn-ea"/>
              </a:rPr>
              <a:t>ГОСТ Р 2. 104-2023 – ОСНОВНЫЕ НАДПИСИ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indent="355600" algn="just"/>
            <a:r>
              <a:rPr lang="ru-RU" sz="2800" dirty="0" smtClean="0">
                <a:solidFill>
                  <a:schemeClr val="tx1"/>
                </a:solidFill>
              </a:rPr>
              <a:t>Для текстовых конструкторских документов предусмотрены основные надписи  по </a:t>
            </a:r>
            <a:r>
              <a:rPr lang="ru-RU" sz="2800" b="1" i="1" dirty="0" smtClean="0">
                <a:solidFill>
                  <a:srgbClr val="FF0000"/>
                </a:solidFill>
              </a:rPr>
              <a:t>Форме 2</a:t>
            </a:r>
            <a:r>
              <a:rPr lang="ru-RU" sz="2800" b="1" i="1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 для первого (титульного) листа и по </a:t>
            </a:r>
            <a:r>
              <a:rPr lang="ru-RU" sz="2800" b="1" i="1" dirty="0" smtClean="0">
                <a:solidFill>
                  <a:srgbClr val="FF0000"/>
                </a:solidFill>
              </a:rPr>
              <a:t>Форме 2а </a:t>
            </a:r>
            <a:r>
              <a:rPr lang="ru-RU" sz="2800" dirty="0" smtClean="0">
                <a:solidFill>
                  <a:schemeClr val="tx1"/>
                </a:solidFill>
              </a:rPr>
              <a:t>для второго и последующих листов.</a:t>
            </a:r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6866" name="Рисунок 16"/>
          <p:cNvPicPr>
            <a:picLocks noChangeAspect="1" noChangeArrowheads="1"/>
          </p:cNvPicPr>
          <p:nvPr/>
        </p:nvPicPr>
        <p:blipFill>
          <a:blip r:embed="rId1" cstate="print">
            <a:lum bright="-10000" contrast="20000"/>
          </a:blip>
          <a:srcRect l="-793" t="42648" r="119" b="-4109"/>
          <a:stretch>
            <a:fillRect/>
          </a:stretch>
        </p:blipFill>
        <p:spPr bwMode="auto">
          <a:xfrm>
            <a:off x="71342" y="3357562"/>
            <a:ext cx="907265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Инженерное геометрическое 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sym typeface="+mn-ea"/>
              </a:rPr>
              <a:t>ГОСТ Р 2. 104-2023 – ОСНОВНЫЕ НАДПИСИ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indent="355600" algn="just"/>
            <a:r>
              <a:rPr lang="ru-RU" sz="2800" dirty="0" smtClean="0">
                <a:solidFill>
                  <a:schemeClr val="tx1"/>
                </a:solidFill>
              </a:rPr>
              <a:t>Расположение основной надписи на чертеже:</a:t>
            </a:r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r>
              <a:rPr lang="ru-RU" sz="2800" dirty="0" smtClean="0">
                <a:solidFill>
                  <a:srgbClr val="FF0000"/>
                </a:solidFill>
              </a:rPr>
              <a:t>Для чертежей формата более А4:</a:t>
            </a:r>
            <a:endParaRPr lang="ru-RU" sz="2800" dirty="0" smtClean="0">
              <a:solidFill>
                <a:srgbClr val="FF0000"/>
              </a:solidFill>
            </a:endParaRPr>
          </a:p>
          <a:p>
            <a:pPr indent="355600" algn="just"/>
            <a:r>
              <a:rPr lang="ru-RU" sz="2800" dirty="0" smtClean="0">
                <a:solidFill>
                  <a:schemeClr val="tx1"/>
                </a:solidFill>
              </a:rPr>
              <a:t>Горизонтальное			Вертикальное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1" cstate="print"/>
          <a:srcRect l="49805" t="40909" r="13867" b="26948"/>
          <a:stretch>
            <a:fillRect/>
          </a:stretch>
        </p:blipFill>
        <p:spPr bwMode="auto">
          <a:xfrm>
            <a:off x="428596" y="3929066"/>
            <a:ext cx="442915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/>
          <a:srcRect l="36502" t="49023" r="35329" b="9961"/>
          <a:stretch>
            <a:fillRect/>
          </a:stretch>
        </p:blipFill>
        <p:spPr bwMode="auto">
          <a:xfrm>
            <a:off x="5714976" y="3571876"/>
            <a:ext cx="342902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Инженерное геометрическое 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sym typeface="+mn-ea"/>
              </a:rPr>
              <a:t>ГОСТ Р 2. 104-2023 – ОСНОВНЫЕ НАДПИСИ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indent="355600" algn="just"/>
            <a:r>
              <a:rPr lang="ru-RU" sz="2800" dirty="0" smtClean="0">
                <a:solidFill>
                  <a:schemeClr val="tx1"/>
                </a:solidFill>
              </a:rPr>
              <a:t>Расположение основной надписи на чертеже:</a:t>
            </a:r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r>
              <a:rPr lang="ru-RU" sz="2800" dirty="0" smtClean="0">
                <a:solidFill>
                  <a:srgbClr val="FF0000"/>
                </a:solidFill>
              </a:rPr>
              <a:t>Для чертежей формата А4:</a:t>
            </a:r>
            <a:endParaRPr lang="ru-RU" sz="2800" dirty="0" smtClean="0">
              <a:solidFill>
                <a:srgbClr val="FF0000"/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1" cstate="print"/>
          <a:srcRect l="17019" t="23437" r="60680" b="44336"/>
          <a:stretch>
            <a:fillRect/>
          </a:stretch>
        </p:blipFill>
        <p:spPr bwMode="auto">
          <a:xfrm>
            <a:off x="2500298" y="2857496"/>
            <a:ext cx="4072035" cy="353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Инженерное геометрическое 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indent="355600"/>
            <a:endParaRPr lang="ru-RU" sz="2400" dirty="0" smtClean="0">
              <a:solidFill>
                <a:schemeClr val="tx1"/>
              </a:solidFill>
            </a:endParaRPr>
          </a:p>
          <a:p>
            <a:pPr indent="355600"/>
            <a:r>
              <a:rPr lang="ru-RU" sz="6700" b="1" dirty="0" smtClean="0">
                <a:solidFill>
                  <a:srgbClr val="C00000"/>
                </a:solidFill>
              </a:rPr>
              <a:t>ОПРЕДЕЛЕНИЕ И НАЗНАЧЕНИЕ </a:t>
            </a:r>
            <a:endParaRPr lang="ru-RU" sz="6700" b="1" dirty="0" smtClean="0">
              <a:solidFill>
                <a:srgbClr val="C00000"/>
              </a:solidFill>
            </a:endParaRPr>
          </a:p>
          <a:p>
            <a:pPr indent="355600" algn="just"/>
            <a:endParaRPr lang="ru-RU" sz="3800" dirty="0" smtClean="0">
              <a:solidFill>
                <a:schemeClr val="tx1"/>
              </a:solidFill>
            </a:endParaRPr>
          </a:p>
          <a:p>
            <a:pPr marL="179705" indent="269875" algn="just"/>
            <a:r>
              <a:rPr lang="ru-RU" sz="6000" dirty="0" smtClean="0">
                <a:solidFill>
                  <a:schemeClr val="tx1"/>
                </a:solidFill>
              </a:rPr>
              <a:t>-   </a:t>
            </a:r>
            <a:r>
              <a:rPr lang="ru-RU" sz="5900" dirty="0" smtClean="0">
                <a:solidFill>
                  <a:schemeClr val="tx1"/>
                </a:solidFill>
              </a:rPr>
              <a:t> наличие в конструкторской документации требований, обеспечивающих безопасность использования изделий для жизни и здоровья потребителей, окружающей среды, а также предотвращение причинения вреда имуществу:</a:t>
            </a:r>
            <a:endParaRPr lang="ru-RU" sz="5900" dirty="0" smtClean="0">
              <a:solidFill>
                <a:schemeClr val="tx1"/>
              </a:solidFill>
            </a:endParaRPr>
          </a:p>
          <a:p>
            <a:pPr marL="179705" indent="269875" algn="just"/>
            <a:r>
              <a:rPr lang="ru-RU" sz="5900" dirty="0" smtClean="0">
                <a:solidFill>
                  <a:schemeClr val="tx1"/>
                </a:solidFill>
              </a:rPr>
              <a:t>-    расширение унификации и стандартизации при проектировании изделий и разработке конструкторской документации;</a:t>
            </a:r>
            <a:endParaRPr lang="ru-RU" sz="5900" dirty="0" smtClean="0">
              <a:solidFill>
                <a:schemeClr val="tx1"/>
              </a:solidFill>
            </a:endParaRPr>
          </a:p>
          <a:p>
            <a:pPr marL="179705" indent="269875" algn="just"/>
            <a:r>
              <a:rPr lang="ru-RU" sz="5900" dirty="0" smtClean="0">
                <a:solidFill>
                  <a:schemeClr val="tx1"/>
                </a:solidFill>
              </a:rPr>
              <a:t>-    проведение сертификации изделий;</a:t>
            </a:r>
            <a:endParaRPr lang="ru-RU" sz="5900" dirty="0" smtClean="0">
              <a:solidFill>
                <a:schemeClr val="tx1"/>
              </a:solidFill>
            </a:endParaRPr>
          </a:p>
          <a:p>
            <a:pPr marL="179705" indent="269875" algn="just"/>
            <a:r>
              <a:rPr lang="ru-RU" sz="5900" dirty="0" smtClean="0">
                <a:solidFill>
                  <a:schemeClr val="tx1"/>
                </a:solidFill>
              </a:rPr>
              <a:t>-    сокращение сроков и снижение трудоемкости подготовки производства;</a:t>
            </a:r>
            <a:endParaRPr lang="ru-RU" sz="5900" dirty="0" smtClean="0">
              <a:solidFill>
                <a:schemeClr val="tx1"/>
              </a:solidFill>
            </a:endParaRPr>
          </a:p>
          <a:p>
            <a:pPr marL="179705" indent="269875" algn="just"/>
            <a:r>
              <a:rPr lang="ru-RU" sz="5900" dirty="0" smtClean="0">
                <a:solidFill>
                  <a:schemeClr val="tx1"/>
                </a:solidFill>
              </a:rPr>
              <a:t>-    правильную эксплуатацию изделий;</a:t>
            </a:r>
            <a:endParaRPr lang="ru-RU" sz="5900" dirty="0" smtClean="0">
              <a:solidFill>
                <a:schemeClr val="tx1"/>
              </a:solidFill>
            </a:endParaRPr>
          </a:p>
          <a:p>
            <a:pPr marL="179705" indent="269875" algn="just"/>
            <a:endParaRPr lang="ru-RU" sz="6000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Инженерное геометрическое 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sym typeface="+mn-ea"/>
              </a:rPr>
              <a:t>ГОСТ Р 2. 104-2023 – ОСНОВНЫЕ НАДПИСИ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indent="355600"/>
            <a:r>
              <a:rPr lang="ru-RU" sz="3100" b="1" dirty="0" smtClean="0">
                <a:solidFill>
                  <a:srgbClr val="FF0000"/>
                </a:solidFill>
              </a:rPr>
              <a:t>Вопросы для самопроверки.</a:t>
            </a:r>
            <a:endParaRPr lang="ru-RU" sz="3100" dirty="0" smtClean="0">
              <a:solidFill>
                <a:srgbClr val="FF0000"/>
              </a:solidFill>
            </a:endParaRPr>
          </a:p>
          <a:p>
            <a:pPr indent="355600" algn="just"/>
            <a:r>
              <a:rPr lang="ru-RU" sz="3100" dirty="0" smtClean="0">
                <a:solidFill>
                  <a:srgbClr val="FF0000"/>
                </a:solidFill>
              </a:rPr>
              <a:t>1.</a:t>
            </a:r>
            <a:r>
              <a:rPr lang="en-US" sz="3100" dirty="0" smtClean="0">
                <a:solidFill>
                  <a:srgbClr val="FF0000"/>
                </a:solidFill>
              </a:rPr>
              <a:t> </a:t>
            </a:r>
            <a:r>
              <a:rPr lang="ru-RU" sz="3100" dirty="0" smtClean="0">
                <a:solidFill>
                  <a:srgbClr val="FF0000"/>
                </a:solidFill>
              </a:rPr>
              <a:t>В каких графах указывают: наименование изделия, обозначение документа, обозначение материала детали, масштаб, порядковый номер листа, общее количество листов документа, наименование или индекс предприятия, фамилия студента, фамилия преподавателя?</a:t>
            </a:r>
            <a:endParaRPr lang="ru-RU" sz="3100" dirty="0" smtClean="0">
              <a:solidFill>
                <a:srgbClr val="FF0000"/>
              </a:solidFill>
            </a:endParaRPr>
          </a:p>
          <a:p>
            <a:pPr lvl="0" indent="355600" algn="just"/>
            <a:r>
              <a:rPr lang="ru-RU" sz="3100" dirty="0" smtClean="0">
                <a:solidFill>
                  <a:srgbClr val="FF0000"/>
                </a:solidFill>
              </a:rPr>
              <a:t>2. В каких случаях графу «Лист » не заполняют?</a:t>
            </a:r>
            <a:endParaRPr lang="ru-RU" sz="3100" dirty="0" smtClean="0">
              <a:solidFill>
                <a:srgbClr val="FF0000"/>
              </a:solidFill>
            </a:endParaRPr>
          </a:p>
          <a:p>
            <a:pPr lvl="0" indent="355600" algn="just"/>
            <a:r>
              <a:rPr lang="ru-RU" sz="3100" dirty="0" smtClean="0">
                <a:solidFill>
                  <a:srgbClr val="FF0000"/>
                </a:solidFill>
              </a:rPr>
              <a:t>3. Каковы особенности заполнения графы «Листов »?</a:t>
            </a:r>
            <a:endParaRPr lang="ru-RU" sz="3100" dirty="0" smtClean="0">
              <a:solidFill>
                <a:srgbClr val="FF0000"/>
              </a:solidFill>
            </a:endParaRPr>
          </a:p>
          <a:p>
            <a:pPr lvl="0" indent="355600" algn="just"/>
            <a:r>
              <a:rPr lang="ru-RU" sz="3100" dirty="0" smtClean="0">
                <a:solidFill>
                  <a:srgbClr val="FF0000"/>
                </a:solidFill>
              </a:rPr>
              <a:t>4. Какую форму основной надписи используют на чертежах?</a:t>
            </a:r>
            <a:endParaRPr lang="ru-RU" sz="3100" dirty="0" smtClean="0">
              <a:solidFill>
                <a:srgbClr val="FF0000"/>
              </a:solidFill>
            </a:endParaRPr>
          </a:p>
          <a:p>
            <a:pPr lvl="0" indent="355600" algn="just"/>
            <a:r>
              <a:rPr lang="ru-RU" sz="3100" dirty="0" smtClean="0">
                <a:solidFill>
                  <a:srgbClr val="FF0000"/>
                </a:solidFill>
              </a:rPr>
              <a:t>5. Какую форму основной надписи используют в текстовых документах?</a:t>
            </a:r>
            <a:endParaRPr lang="ru-RU" sz="3100" dirty="0" smtClean="0">
              <a:solidFill>
                <a:srgbClr val="FF0000"/>
              </a:solidFill>
            </a:endParaRPr>
          </a:p>
          <a:p>
            <a:pPr lvl="0" indent="355600" algn="just"/>
            <a:r>
              <a:rPr lang="ru-RU" sz="3100" dirty="0" smtClean="0">
                <a:solidFill>
                  <a:srgbClr val="FF0000"/>
                </a:solidFill>
              </a:rPr>
              <a:t>6. Где используется основная надпись по </a:t>
            </a:r>
            <a:r>
              <a:rPr lang="ru-RU" sz="3100" b="1" i="1" dirty="0" smtClean="0">
                <a:solidFill>
                  <a:srgbClr val="FF0000"/>
                </a:solidFill>
              </a:rPr>
              <a:t>форме 2а</a:t>
            </a:r>
            <a:r>
              <a:rPr lang="ru-RU" sz="3100" dirty="0" smtClean="0">
                <a:solidFill>
                  <a:srgbClr val="FF0000"/>
                </a:solidFill>
              </a:rPr>
              <a:t>?</a:t>
            </a:r>
            <a:endParaRPr lang="ru-RU" sz="3100" dirty="0" smtClean="0">
              <a:solidFill>
                <a:srgbClr val="FF0000"/>
              </a:solidFill>
            </a:endParaRPr>
          </a:p>
          <a:p>
            <a:pPr lvl="0" indent="355600" algn="just"/>
            <a:r>
              <a:rPr lang="ru-RU" sz="3100" dirty="0" smtClean="0">
                <a:solidFill>
                  <a:srgbClr val="FF0000"/>
                </a:solidFill>
              </a:rPr>
              <a:t>7. Где может располагаться основная надпись на поле чертежа?</a:t>
            </a:r>
            <a:endParaRPr lang="ru-RU" sz="3100" dirty="0" smtClean="0">
              <a:solidFill>
                <a:srgbClr val="FF0000"/>
              </a:solidFill>
            </a:endParaRPr>
          </a:p>
          <a:p>
            <a:pPr lvl="0" indent="355600" algn="just"/>
            <a:r>
              <a:rPr lang="ru-RU" sz="3100" dirty="0" smtClean="0">
                <a:solidFill>
                  <a:srgbClr val="FF0000"/>
                </a:solidFill>
              </a:rPr>
              <a:t>8. В чем особенность расположения основной надписи на формате А4?</a:t>
            </a:r>
            <a:endParaRPr lang="ru-RU" sz="3100" dirty="0" smtClean="0">
              <a:solidFill>
                <a:srgbClr val="FF0000"/>
              </a:solidFill>
            </a:endParaRPr>
          </a:p>
          <a:p>
            <a:endParaRPr lang="ru-RU" sz="2800" b="1" dirty="0" smtClean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Инженерное геометрическое 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Р 2. 301-2024 – ФОРМАТЫ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indent="355600" algn="just"/>
            <a:r>
              <a:rPr lang="ru-RU" sz="2800" dirty="0" smtClean="0">
                <a:solidFill>
                  <a:schemeClr val="tx1"/>
                </a:solidFill>
              </a:rPr>
              <a:t>Форматы листов определяются размерами внешней рамки (выполненной тонкой линии).</a:t>
            </a:r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r>
              <a:rPr lang="ru-RU" sz="2600" dirty="0" smtClean="0">
                <a:solidFill>
                  <a:schemeClr val="tx1"/>
                </a:solidFill>
              </a:rPr>
              <a:t>Определено </a:t>
            </a:r>
            <a:r>
              <a:rPr lang="ru-RU" sz="2600" b="1" dirty="0" smtClean="0">
                <a:solidFill>
                  <a:schemeClr val="tx1"/>
                </a:solidFill>
              </a:rPr>
              <a:t>пять основных форматов</a:t>
            </a:r>
            <a:r>
              <a:rPr lang="ru-RU" sz="2600" dirty="0" smtClean="0">
                <a:solidFill>
                  <a:schemeClr val="tx1"/>
                </a:solidFill>
              </a:rPr>
              <a:t>: </a:t>
            </a:r>
            <a:r>
              <a:rPr lang="ru-RU" sz="2600" b="1" dirty="0" smtClean="0">
                <a:solidFill>
                  <a:srgbClr val="FF0000"/>
                </a:solidFill>
              </a:rPr>
              <a:t>А4</a:t>
            </a:r>
            <a:r>
              <a:rPr lang="ru-RU" sz="2600" dirty="0" smtClean="0">
                <a:solidFill>
                  <a:schemeClr val="tx1"/>
                </a:solidFill>
              </a:rPr>
              <a:t>;</a:t>
            </a:r>
            <a:r>
              <a:rPr lang="ru-RU" sz="2600" b="1" dirty="0" smtClean="0">
                <a:solidFill>
                  <a:schemeClr val="tx1"/>
                </a:solidFill>
              </a:rPr>
              <a:t> </a:t>
            </a:r>
            <a:r>
              <a:rPr lang="ru-RU" sz="2600" b="1" dirty="0" smtClean="0">
                <a:solidFill>
                  <a:srgbClr val="FF0000"/>
                </a:solidFill>
              </a:rPr>
              <a:t>А3</a:t>
            </a:r>
            <a:r>
              <a:rPr lang="ru-RU" sz="2600" dirty="0" smtClean="0">
                <a:solidFill>
                  <a:schemeClr val="tx1"/>
                </a:solidFill>
              </a:rPr>
              <a:t>;</a:t>
            </a:r>
            <a:r>
              <a:rPr lang="ru-RU" sz="2600" b="1" dirty="0" smtClean="0">
                <a:solidFill>
                  <a:schemeClr val="tx1"/>
                </a:solidFill>
              </a:rPr>
              <a:t> </a:t>
            </a:r>
            <a:r>
              <a:rPr lang="ru-RU" sz="2600" b="1" dirty="0" smtClean="0">
                <a:solidFill>
                  <a:srgbClr val="FF0000"/>
                </a:solidFill>
              </a:rPr>
              <a:t>А2</a:t>
            </a:r>
            <a:r>
              <a:rPr lang="ru-RU" sz="2600" dirty="0" smtClean="0">
                <a:solidFill>
                  <a:schemeClr val="tx1"/>
                </a:solidFill>
              </a:rPr>
              <a:t>;</a:t>
            </a:r>
            <a:r>
              <a:rPr lang="ru-RU" sz="2600" b="1" dirty="0" smtClean="0">
                <a:solidFill>
                  <a:schemeClr val="tx1"/>
                </a:solidFill>
              </a:rPr>
              <a:t> </a:t>
            </a:r>
            <a:r>
              <a:rPr lang="ru-RU" sz="2600" b="1" dirty="0" smtClean="0">
                <a:solidFill>
                  <a:srgbClr val="FF0000"/>
                </a:solidFill>
              </a:rPr>
              <a:t>А1</a:t>
            </a:r>
            <a:r>
              <a:rPr lang="ru-RU" sz="2600" dirty="0" smtClean="0">
                <a:solidFill>
                  <a:schemeClr val="tx1"/>
                </a:solidFill>
              </a:rPr>
              <a:t>;</a:t>
            </a:r>
            <a:r>
              <a:rPr lang="ru-RU" sz="2600" b="1" dirty="0" smtClean="0">
                <a:solidFill>
                  <a:schemeClr val="tx1"/>
                </a:solidFill>
              </a:rPr>
              <a:t> </a:t>
            </a:r>
            <a:r>
              <a:rPr lang="ru-RU" sz="2600" b="1" dirty="0" smtClean="0">
                <a:solidFill>
                  <a:srgbClr val="FF0000"/>
                </a:solidFill>
              </a:rPr>
              <a:t>А0</a:t>
            </a:r>
            <a:r>
              <a:rPr lang="ru-RU" sz="2600" dirty="0" smtClean="0">
                <a:solidFill>
                  <a:schemeClr val="tx1"/>
                </a:solidFill>
              </a:rPr>
              <a:t>.</a:t>
            </a:r>
            <a:endParaRPr lang="ru-RU" sz="2600" dirty="0" smtClean="0">
              <a:solidFill>
                <a:schemeClr val="tx1"/>
              </a:solidFill>
            </a:endParaRPr>
          </a:p>
          <a:p>
            <a:pPr indent="355600" algn="just"/>
            <a:r>
              <a:rPr lang="ru-RU" sz="2800" dirty="0" smtClean="0">
                <a:solidFill>
                  <a:schemeClr val="tx1"/>
                </a:solidFill>
              </a:rPr>
              <a:t>Они получаются путем последовательного деления на две равные части параллельно меньшей стороне формата  </a:t>
            </a:r>
            <a:r>
              <a:rPr lang="ru-RU" sz="2800" b="1" dirty="0" smtClean="0">
                <a:solidFill>
                  <a:srgbClr val="FF0000"/>
                </a:solidFill>
              </a:rPr>
              <a:t>А0</a:t>
            </a:r>
            <a:r>
              <a:rPr lang="ru-RU" sz="2800" dirty="0" smtClean="0">
                <a:solidFill>
                  <a:schemeClr val="tx1"/>
                </a:solidFill>
              </a:rPr>
              <a:t>, имеющего площадью 1 кв. м с размерами сторон 1189 </a:t>
            </a:r>
            <a:r>
              <a:rPr lang="ru-RU" sz="2800" dirty="0" err="1" smtClean="0">
                <a:solidFill>
                  <a:schemeClr val="tx1"/>
                </a:solidFill>
              </a:rPr>
              <a:t>х</a:t>
            </a:r>
            <a:r>
              <a:rPr lang="ru-RU" sz="2800" dirty="0" smtClean="0">
                <a:solidFill>
                  <a:schemeClr val="tx1"/>
                </a:solidFill>
              </a:rPr>
              <a:t> 841 мм. </a:t>
            </a:r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endParaRPr lang="ru-RU" sz="2800" dirty="0" smtClean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 cstate="print"/>
          <a:srcRect l="15845" t="53168" r="46596" b="26758"/>
          <a:stretch>
            <a:fillRect/>
          </a:stretch>
        </p:blipFill>
        <p:spPr bwMode="auto">
          <a:xfrm>
            <a:off x="2051720" y="4437112"/>
            <a:ext cx="6858057" cy="220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Инженерное геометрическое 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sym typeface="+mn-ea"/>
              </a:rPr>
              <a:t>ГОСТ Р 2. 301-2024 – ФОРМАТЫ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При необходимости 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допускается применять 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</a:rPr>
              <a:t>формат А5</a:t>
            </a:r>
            <a:r>
              <a:rPr lang="ru-RU" sz="2800" dirty="0" smtClean="0">
                <a:solidFill>
                  <a:schemeClr val="tx1"/>
                </a:solidFill>
              </a:rPr>
              <a:t> с размерами 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сторон 148х210</a:t>
            </a:r>
            <a:endParaRPr lang="ru-RU" sz="2800" dirty="0" smtClean="0">
              <a:solidFill>
                <a:srgbClr val="FF0000"/>
              </a:solidFill>
            </a:endParaRPr>
          </a:p>
          <a:p>
            <a:pPr indent="355600" algn="just"/>
            <a:endParaRPr lang="ru-RU" sz="2800" dirty="0" smtClean="0">
              <a:solidFill>
                <a:schemeClr val="tx1"/>
              </a:solidFill>
            </a:endParaRPr>
          </a:p>
        </p:txBody>
      </p:sp>
      <p:pic>
        <p:nvPicPr>
          <p:cNvPr id="40963" name="Рисунок 17"/>
          <p:cNvPicPr>
            <a:picLocks noChangeAspect="1" noChangeArrowheads="1"/>
          </p:cNvPicPr>
          <p:nvPr/>
        </p:nvPicPr>
        <p:blipFill>
          <a:blip r:embed="rId1" cstate="print">
            <a:lum bright="-12000" contrast="48000"/>
          </a:blip>
          <a:srcRect l="16103" t="42129" r="61192" b="35520"/>
          <a:stretch>
            <a:fillRect/>
          </a:stretch>
        </p:blipFill>
        <p:spPr bwMode="auto">
          <a:xfrm>
            <a:off x="4143372" y="1571612"/>
            <a:ext cx="4786346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Инженерное геометрическое 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355600" algn="ctr"/>
            <a:r>
              <a:rPr lang="ru-RU" sz="2800" b="1" dirty="0" smtClean="0">
                <a:solidFill>
                  <a:srgbClr val="C00000"/>
                </a:solidFill>
                <a:sym typeface="+mn-ea"/>
              </a:rPr>
              <a:t>ГОСТ Р 2. 301-2024 – ФОРМАТЫ</a:t>
            </a:r>
            <a:endParaRPr lang="ru-RU" sz="2800" b="1" dirty="0" smtClean="0">
              <a:solidFill>
                <a:srgbClr val="C00000"/>
              </a:solidFill>
              <a:sym typeface="+mn-ea"/>
            </a:endParaRPr>
          </a:p>
          <a:p>
            <a:pPr indent="355600" algn="just"/>
            <a:r>
              <a:rPr lang="ru-RU" sz="2800" dirty="0" smtClean="0">
                <a:solidFill>
                  <a:schemeClr val="tx1"/>
                </a:solidFill>
              </a:rPr>
              <a:t>Допускается применение </a:t>
            </a:r>
            <a:r>
              <a:rPr lang="ru-RU" sz="2800" b="1" dirty="0" smtClean="0">
                <a:solidFill>
                  <a:srgbClr val="FF0000"/>
                </a:solidFill>
              </a:rPr>
              <a:t>дополнительных форматов</a:t>
            </a:r>
            <a:r>
              <a:rPr lang="ru-RU" sz="2800" dirty="0" smtClean="0">
                <a:solidFill>
                  <a:schemeClr val="tx1"/>
                </a:solidFill>
              </a:rPr>
              <a:t>, образуемых увеличением коротких сторон основных форматов на величину, кратную их размерам. </a:t>
            </a:r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r>
              <a:rPr lang="ru-RU" sz="2800" dirty="0" smtClean="0">
                <a:solidFill>
                  <a:schemeClr val="tx1"/>
                </a:solidFill>
              </a:rPr>
              <a:t>Пример: А0 </a:t>
            </a:r>
            <a:r>
              <a:rPr lang="ru-RU" sz="2800" dirty="0" err="1" smtClean="0">
                <a:solidFill>
                  <a:schemeClr val="tx1"/>
                </a:solidFill>
              </a:rPr>
              <a:t>х</a:t>
            </a:r>
            <a:r>
              <a:rPr lang="ru-RU" sz="2800" dirty="0" smtClean="0">
                <a:solidFill>
                  <a:schemeClr val="tx1"/>
                </a:solidFill>
              </a:rPr>
              <a:t> 2; А4 </a:t>
            </a:r>
            <a:r>
              <a:rPr lang="ru-RU" sz="2800" dirty="0" err="1" smtClean="0">
                <a:solidFill>
                  <a:schemeClr val="tx1"/>
                </a:solidFill>
              </a:rPr>
              <a:t>х</a:t>
            </a:r>
            <a:r>
              <a:rPr lang="ru-RU" sz="2800" dirty="0" smtClean="0">
                <a:solidFill>
                  <a:schemeClr val="tx1"/>
                </a:solidFill>
              </a:rPr>
              <a:t> 8</a:t>
            </a:r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endParaRPr lang="ru-RU" sz="2800" dirty="0" smtClean="0">
              <a:solidFill>
                <a:schemeClr val="tx1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1" cstate="print"/>
          <a:srcRect l="15845" t="38086" r="13145" b="16992"/>
          <a:stretch>
            <a:fillRect/>
          </a:stretch>
        </p:blipFill>
        <p:spPr bwMode="auto">
          <a:xfrm>
            <a:off x="285720" y="3429000"/>
            <a:ext cx="864399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Инженерное геометрическое 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sym typeface="+mn-ea"/>
              </a:rPr>
              <a:t>ГОСТ Р 2. 301-2024 – ФОРМАТЫ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Пример формирования дополнительного формата</a:t>
            </a: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b="1" dirty="0" smtClean="0">
              <a:solidFill>
                <a:srgbClr val="C00000"/>
              </a:solidFill>
            </a:endParaRPr>
          </a:p>
          <a:p>
            <a:pPr indent="355600" algn="just"/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endParaRPr lang="ru-RU" sz="2800" dirty="0" smtClean="0">
              <a:solidFill>
                <a:schemeClr val="tx1"/>
              </a:solidFill>
            </a:endParaRPr>
          </a:p>
        </p:txBody>
      </p:sp>
      <p:pic>
        <p:nvPicPr>
          <p:cNvPr id="41986" name="Рисунок 17"/>
          <p:cNvPicPr>
            <a:picLocks noChangeAspect="1" noChangeArrowheads="1"/>
          </p:cNvPicPr>
          <p:nvPr/>
        </p:nvPicPr>
        <p:blipFill>
          <a:blip r:embed="rId1" cstate="print">
            <a:lum bright="-20000" contrast="40000"/>
          </a:blip>
          <a:srcRect l="16103" t="64786" r="43768" b="15328"/>
          <a:stretch>
            <a:fillRect/>
          </a:stretch>
        </p:blipFill>
        <p:spPr bwMode="auto">
          <a:xfrm>
            <a:off x="1691680" y="2492896"/>
            <a:ext cx="635798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Инженерное геометрическое 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sym typeface="+mn-ea"/>
              </a:rPr>
              <a:t>ГГОСТ Р 2. 301-2024 – ФОРМАТЫ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indent="355600"/>
            <a:r>
              <a:rPr lang="ru-RU" sz="2800" b="1" dirty="0" smtClean="0">
                <a:solidFill>
                  <a:srgbClr val="FF0000"/>
                </a:solidFill>
              </a:rPr>
              <a:t>Вопросы для самопроверки.</a:t>
            </a:r>
            <a:endParaRPr lang="ru-RU" sz="2800" dirty="0" smtClean="0">
              <a:solidFill>
                <a:srgbClr val="FF0000"/>
              </a:solidFill>
            </a:endParaRPr>
          </a:p>
          <a:p>
            <a:pPr lvl="0" indent="355600" algn="just" fontAlgn="base" hangingPunct="0"/>
            <a:r>
              <a:rPr lang="ru-RU" sz="2800" dirty="0" smtClean="0">
                <a:solidFill>
                  <a:srgbClr val="FF0000"/>
                </a:solidFill>
              </a:rPr>
              <a:t>1. Как определяется размер форматов листов оригиналов, подлинников, дубликатов, копий? </a:t>
            </a:r>
            <a:endParaRPr lang="ru-RU" sz="2800" dirty="0" smtClean="0">
              <a:solidFill>
                <a:srgbClr val="FF0000"/>
              </a:solidFill>
            </a:endParaRPr>
          </a:p>
          <a:p>
            <a:pPr lvl="0" indent="355600" algn="just" fontAlgn="base" hangingPunct="0"/>
            <a:r>
              <a:rPr lang="ru-RU" sz="2800" dirty="0" smtClean="0">
                <a:solidFill>
                  <a:srgbClr val="FF0000"/>
                </a:solidFill>
              </a:rPr>
              <a:t> 2. Какой формат (его размеры и площадь, </a:t>
            </a:r>
            <a:r>
              <a:rPr lang="ru-RU" sz="2800" dirty="0" smtClean="0">
                <a:solidFill>
                  <a:srgbClr val="FF0000"/>
                </a:solidFill>
              </a:rPr>
              <a:t>М </a:t>
            </a:r>
            <a:r>
              <a:rPr lang="ru-RU" sz="2800" dirty="0" smtClean="0">
                <a:solidFill>
                  <a:srgbClr val="FF0000"/>
                </a:solidFill>
              </a:rPr>
              <a:t>кв.) принимается за основной?</a:t>
            </a:r>
            <a:endParaRPr lang="ru-RU" sz="2800" dirty="0" smtClean="0">
              <a:solidFill>
                <a:srgbClr val="FF0000"/>
              </a:solidFill>
            </a:endParaRPr>
          </a:p>
          <a:p>
            <a:pPr lvl="0" indent="355600" algn="just" fontAlgn="base" hangingPunct="0"/>
            <a:r>
              <a:rPr lang="ru-RU" sz="2800" dirty="0" smtClean="0">
                <a:solidFill>
                  <a:srgbClr val="FF0000"/>
                </a:solidFill>
              </a:rPr>
              <a:t>3.  Какие дополнительные форматы допускается применять?</a:t>
            </a:r>
            <a:endParaRPr lang="ru-RU" sz="2800" dirty="0" smtClean="0">
              <a:solidFill>
                <a:srgbClr val="FF0000"/>
              </a:solidFill>
            </a:endParaRPr>
          </a:p>
          <a:p>
            <a:pPr lvl="0" indent="355600" algn="just" fontAlgn="base" hangingPunct="0"/>
            <a:r>
              <a:rPr lang="ru-RU" sz="2800" dirty="0" smtClean="0">
                <a:solidFill>
                  <a:srgbClr val="FF0000"/>
                </a:solidFill>
              </a:rPr>
              <a:t> 4. Из чего составляется обозначение дополнительного формата?</a:t>
            </a:r>
            <a:endParaRPr lang="ru-RU" sz="2800" dirty="0" smtClean="0">
              <a:solidFill>
                <a:srgbClr val="FF0000"/>
              </a:solidFill>
            </a:endParaRPr>
          </a:p>
          <a:p>
            <a:pPr lvl="0" indent="355600" algn="just" fontAlgn="base" hangingPunct="0"/>
            <a:r>
              <a:rPr lang="ru-RU" sz="2800" dirty="0" smtClean="0">
                <a:solidFill>
                  <a:srgbClr val="FF0000"/>
                </a:solidFill>
              </a:rPr>
              <a:t>5. Что характеризуют числа при обозначении дополнительного формата?</a:t>
            </a:r>
            <a:endParaRPr lang="ru-RU" sz="2800" dirty="0" smtClean="0">
              <a:solidFill>
                <a:srgbClr val="FF0000"/>
              </a:solidFill>
            </a:endParaRPr>
          </a:p>
          <a:p>
            <a:pPr lvl="0" indent="355600" algn="just" fontAlgn="base" hangingPunct="0"/>
            <a:r>
              <a:rPr lang="ru-RU" sz="2800" dirty="0" smtClean="0">
                <a:solidFill>
                  <a:srgbClr val="FF0000"/>
                </a:solidFill>
              </a:rPr>
              <a:t>6. Каково предельное отклонение числового значения размеров сторон формата?</a:t>
            </a:r>
            <a:endParaRPr lang="ru-RU" sz="2800" dirty="0" smtClean="0">
              <a:solidFill>
                <a:srgbClr val="FF0000"/>
              </a:solidFill>
            </a:endParaRPr>
          </a:p>
          <a:p>
            <a:pPr lvl="0" indent="355600" algn="just" fontAlgn="base" hangingPunct="0"/>
            <a:r>
              <a:rPr lang="ru-RU" sz="2800" dirty="0" smtClean="0">
                <a:solidFill>
                  <a:srgbClr val="FF0000"/>
                </a:solidFill>
              </a:rPr>
              <a:t>7. Сколько листов формата А4 содержится в формате А1?</a:t>
            </a:r>
            <a:endParaRPr lang="ru-RU" sz="2800" dirty="0" smtClean="0">
              <a:solidFill>
                <a:srgbClr val="FF0000"/>
              </a:solidFill>
            </a:endParaRPr>
          </a:p>
          <a:p>
            <a:pPr lvl="0" indent="355600" algn="just" fontAlgn="base" hangingPunct="0"/>
            <a:r>
              <a:rPr lang="ru-RU" sz="2800" dirty="0" smtClean="0">
                <a:solidFill>
                  <a:srgbClr val="FF0000"/>
                </a:solidFill>
              </a:rPr>
              <a:t>8. Где располагать основную надпись на дополнительных форматах? </a:t>
            </a:r>
            <a:endParaRPr lang="ru-RU" sz="2800" dirty="0" smtClean="0">
              <a:solidFill>
                <a:srgbClr val="FF0000"/>
              </a:solidFill>
            </a:endParaRPr>
          </a:p>
          <a:p>
            <a:endParaRPr lang="ru-RU" sz="2800" b="1" dirty="0" smtClean="0">
              <a:solidFill>
                <a:srgbClr val="C00000"/>
              </a:solidFill>
            </a:endParaRPr>
          </a:p>
          <a:p>
            <a:pPr indent="355600" algn="just"/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endParaRPr lang="ru-RU" sz="2800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Инженерное геометрическое 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Р 2. 302-2024   –  МАСШТАБЫ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indent="355600" algn="just"/>
            <a:r>
              <a:rPr lang="ru-RU" sz="2800" b="1" dirty="0" smtClean="0">
                <a:solidFill>
                  <a:srgbClr val="002060"/>
                </a:solidFill>
              </a:rPr>
              <a:t>Масштаб</a:t>
            </a:r>
            <a:r>
              <a:rPr lang="ru-RU" sz="2800" b="1" dirty="0" smtClean="0">
                <a:solidFill>
                  <a:srgbClr val="C00000"/>
                </a:solidFill>
              </a:rPr>
              <a:t>  </a:t>
            </a:r>
            <a:r>
              <a:rPr lang="ru-RU" sz="2800" dirty="0" smtClean="0">
                <a:solidFill>
                  <a:schemeClr val="tx1"/>
                </a:solidFill>
              </a:rPr>
              <a:t>- это отношение линейного размера отрезка на чертеже к соответствующему линейному размеру того же отрезка в натуре.</a:t>
            </a:r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r>
              <a:rPr lang="ru-RU" sz="2800" b="1" dirty="0" smtClean="0">
                <a:solidFill>
                  <a:srgbClr val="002060"/>
                </a:solidFill>
              </a:rPr>
              <a:t>Масштаб натуральной величины </a:t>
            </a:r>
            <a:r>
              <a:rPr lang="ru-RU" sz="2800" dirty="0" smtClean="0">
                <a:solidFill>
                  <a:schemeClr val="tx1"/>
                </a:solidFill>
              </a:rPr>
              <a:t>– Масштаб с отношением </a:t>
            </a:r>
            <a:r>
              <a:rPr lang="ru-RU" sz="2800" b="1" dirty="0" smtClean="0">
                <a:solidFill>
                  <a:srgbClr val="FF0000"/>
                </a:solidFill>
              </a:rPr>
              <a:t>1:1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indent="355600" algn="just"/>
            <a:r>
              <a:rPr lang="ru-RU" sz="2800" b="1" dirty="0" smtClean="0">
                <a:solidFill>
                  <a:srgbClr val="002060"/>
                </a:solidFill>
              </a:rPr>
              <a:t>Масштаб увеличения</a:t>
            </a:r>
            <a:r>
              <a:rPr lang="ru-RU" sz="2800" dirty="0" smtClean="0">
                <a:solidFill>
                  <a:schemeClr val="tx1"/>
                </a:solidFill>
              </a:rPr>
              <a:t> – Масштаб с отношением больше,  чем 1:1 (</a:t>
            </a:r>
            <a:r>
              <a:rPr lang="ru-RU" sz="2800" b="1" dirty="0" smtClean="0">
                <a:solidFill>
                  <a:srgbClr val="FF0000"/>
                </a:solidFill>
              </a:rPr>
              <a:t>2:1</a:t>
            </a:r>
            <a:r>
              <a:rPr lang="ru-RU" sz="2800" dirty="0" smtClean="0">
                <a:solidFill>
                  <a:schemeClr val="tx1"/>
                </a:solidFill>
              </a:rPr>
              <a:t> и т.д.)</a:t>
            </a:r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r>
              <a:rPr lang="ru-RU" sz="2800" b="1" dirty="0" smtClean="0">
                <a:solidFill>
                  <a:srgbClr val="002060"/>
                </a:solidFill>
              </a:rPr>
              <a:t>Масштаб уменьшения</a:t>
            </a:r>
            <a:r>
              <a:rPr lang="ru-RU" sz="2800" dirty="0" smtClean="0">
                <a:solidFill>
                  <a:schemeClr val="tx1"/>
                </a:solidFill>
              </a:rPr>
              <a:t> - Масштаб с отношением меньше,  чем 1:1 (</a:t>
            </a:r>
            <a:r>
              <a:rPr lang="ru-RU" sz="2800" b="1" dirty="0" smtClean="0">
                <a:solidFill>
                  <a:srgbClr val="FF0000"/>
                </a:solidFill>
              </a:rPr>
              <a:t>1:2</a:t>
            </a:r>
            <a:r>
              <a:rPr lang="ru-RU" sz="2800" dirty="0" smtClean="0">
                <a:solidFill>
                  <a:schemeClr val="tx1"/>
                </a:solidFill>
              </a:rPr>
              <a:t> и т.д.)</a:t>
            </a:r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endParaRPr lang="ru-RU" sz="2800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Инженерное геометрическое 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355600" algn="ctr"/>
            <a:r>
              <a:rPr lang="ru-RU" sz="2800" b="1" dirty="0" smtClean="0">
                <a:solidFill>
                  <a:srgbClr val="C00000"/>
                </a:solidFill>
                <a:sym typeface="+mn-ea"/>
              </a:rPr>
              <a:t>ГОСТ Р 2. 302-2024   –  МАСШТАБЫ</a:t>
            </a:r>
            <a:endParaRPr lang="ru-RU" sz="2800" b="1" dirty="0" smtClean="0">
              <a:solidFill>
                <a:srgbClr val="C00000"/>
              </a:solidFill>
              <a:sym typeface="+mn-ea"/>
            </a:endParaRPr>
          </a:p>
          <a:p>
            <a:pPr indent="355600" algn="just"/>
            <a:r>
              <a:rPr lang="ru-RU" sz="2800" dirty="0" smtClean="0">
                <a:solidFill>
                  <a:schemeClr val="tx1"/>
                </a:solidFill>
              </a:rPr>
              <a:t>Масштабы изображений на чертежах должны выбираться из следующего ряда:</a:t>
            </a:r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r>
              <a:rPr lang="ru-RU" sz="2800" dirty="0" smtClean="0">
                <a:solidFill>
                  <a:schemeClr val="tx1"/>
                </a:solidFill>
              </a:rPr>
              <a:t>Масштаб, указываемый в основной надписи обозначается по форме: </a:t>
            </a:r>
            <a:r>
              <a:rPr lang="ru-RU" sz="2800" b="1" dirty="0" smtClean="0">
                <a:solidFill>
                  <a:srgbClr val="FF0000"/>
                </a:solidFill>
                <a:latin typeface="GOST type A" panose="020B0500000000000000" pitchFamily="34" charset="0"/>
              </a:rPr>
              <a:t>1:1</a:t>
            </a:r>
            <a:r>
              <a:rPr lang="ru-RU" sz="2800" dirty="0" smtClean="0">
                <a:solidFill>
                  <a:schemeClr val="tx1"/>
                </a:solidFill>
              </a:rPr>
              <a:t>;  </a:t>
            </a:r>
            <a:r>
              <a:rPr lang="ru-RU" sz="2800" b="1" dirty="0" smtClean="0">
                <a:solidFill>
                  <a:srgbClr val="FF0000"/>
                </a:solidFill>
                <a:latin typeface="GOST type A" panose="020B0500000000000000" pitchFamily="34" charset="0"/>
              </a:rPr>
              <a:t>1:2</a:t>
            </a:r>
            <a:r>
              <a:rPr lang="ru-RU" sz="2800" dirty="0" smtClean="0">
                <a:solidFill>
                  <a:schemeClr val="tx1"/>
                </a:solidFill>
              </a:rPr>
              <a:t>; </a:t>
            </a:r>
            <a:r>
              <a:rPr lang="ru-RU" sz="2800" b="1" dirty="0" smtClean="0">
                <a:solidFill>
                  <a:srgbClr val="FF0000"/>
                </a:solidFill>
                <a:latin typeface="GOST type A" panose="020B0500000000000000" pitchFamily="34" charset="0"/>
              </a:rPr>
              <a:t>2:1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и т.д.</a:t>
            </a:r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r>
              <a:rPr lang="ru-RU" sz="2800" dirty="0" smtClean="0">
                <a:solidFill>
                  <a:schemeClr val="tx1"/>
                </a:solidFill>
              </a:rPr>
              <a:t>Масштаб отдельных изображений на поле чертежа, отличный от указанного в основной надписи, обозначается по форме: А(</a:t>
            </a:r>
            <a:r>
              <a:rPr lang="ru-RU" sz="2800" b="1" dirty="0" smtClean="0">
                <a:solidFill>
                  <a:srgbClr val="FF0000"/>
                </a:solidFill>
                <a:latin typeface="GOST type A" panose="020B0500000000000000" pitchFamily="34" charset="0"/>
              </a:rPr>
              <a:t>1:2</a:t>
            </a:r>
            <a:r>
              <a:rPr lang="ru-RU" sz="2800" dirty="0" smtClean="0">
                <a:solidFill>
                  <a:schemeClr val="tx1"/>
                </a:solidFill>
              </a:rPr>
              <a:t>), где А – наименование изображения.</a:t>
            </a:r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endParaRPr lang="ru-RU" sz="2800" dirty="0" smtClean="0">
              <a:solidFill>
                <a:schemeClr val="tx1"/>
              </a:solidFill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1" cstate="print">
            <a:lum bright="-20000" contrast="20000"/>
          </a:blip>
          <a:srcRect l="43960" t="58594" r="20774" b="25781"/>
          <a:stretch>
            <a:fillRect/>
          </a:stretch>
        </p:blipFill>
        <p:spPr bwMode="auto">
          <a:xfrm>
            <a:off x="3133922" y="2500306"/>
            <a:ext cx="601007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 cstate="print">
            <a:lum bright="-20000" contrast="20000"/>
          </a:blip>
          <a:srcRect l="14084" t="58594" r="68310" b="25781"/>
          <a:stretch>
            <a:fillRect/>
          </a:stretch>
        </p:blipFill>
        <p:spPr bwMode="auto">
          <a:xfrm>
            <a:off x="142844" y="2500306"/>
            <a:ext cx="30004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Инженерное геометрическое 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sym typeface="+mn-ea"/>
              </a:rPr>
              <a:t>ГОСТ Р 2. 302-2024   –  МАСШТАБЫ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indent="355600"/>
            <a:r>
              <a:rPr lang="ru-RU" sz="2800" b="1" dirty="0" smtClean="0">
                <a:solidFill>
                  <a:srgbClr val="FF0000"/>
                </a:solidFill>
              </a:rPr>
              <a:t>Вопросы для самопроверки.</a:t>
            </a:r>
            <a:endParaRPr lang="ru-RU" sz="2800" dirty="0" smtClean="0">
              <a:solidFill>
                <a:srgbClr val="FF0000"/>
              </a:solidFill>
            </a:endParaRPr>
          </a:p>
          <a:p>
            <a:pPr indent="355600" algn="just"/>
            <a:r>
              <a:rPr lang="ru-RU" sz="2800" dirty="0" smtClean="0">
                <a:solidFill>
                  <a:srgbClr val="FF0000"/>
                </a:solidFill>
              </a:rPr>
              <a:t> 1. Что называется масштабом?</a:t>
            </a:r>
            <a:endParaRPr lang="ru-RU" sz="2800" dirty="0" smtClean="0">
              <a:solidFill>
                <a:srgbClr val="FF0000"/>
              </a:solidFill>
            </a:endParaRPr>
          </a:p>
          <a:p>
            <a:pPr lvl="0" indent="355600" algn="just" fontAlgn="base" hangingPunct="0"/>
            <a:r>
              <a:rPr lang="ru-RU" sz="2800" dirty="0" smtClean="0">
                <a:solidFill>
                  <a:srgbClr val="FF0000"/>
                </a:solidFill>
              </a:rPr>
              <a:t>2. На какие чертежи не распространяются градации масштабов, предусмотренных стандартом?</a:t>
            </a:r>
            <a:endParaRPr lang="ru-RU" sz="2800" dirty="0" smtClean="0">
              <a:solidFill>
                <a:srgbClr val="FF0000"/>
              </a:solidFill>
            </a:endParaRPr>
          </a:p>
          <a:p>
            <a:pPr lvl="0" indent="355600" algn="just" fontAlgn="base" hangingPunct="0"/>
            <a:r>
              <a:rPr lang="ru-RU" sz="2800" dirty="0" smtClean="0">
                <a:solidFill>
                  <a:srgbClr val="FF0000"/>
                </a:solidFill>
              </a:rPr>
              <a:t>3. Какой из масштабов масштаб увеличения?</a:t>
            </a:r>
            <a:endParaRPr lang="ru-RU" sz="2800" dirty="0" smtClean="0">
              <a:solidFill>
                <a:srgbClr val="FF0000"/>
              </a:solidFill>
            </a:endParaRPr>
          </a:p>
          <a:p>
            <a:pPr lvl="0" indent="355600" algn="just" fontAlgn="base" hangingPunct="0"/>
            <a:r>
              <a:rPr lang="ru-RU" sz="2800" dirty="0" smtClean="0">
                <a:solidFill>
                  <a:srgbClr val="FF0000"/>
                </a:solidFill>
              </a:rPr>
              <a:t>4. Как обозначаются масштабы в графе основной надписи?</a:t>
            </a:r>
            <a:endParaRPr lang="ru-RU" sz="2800" dirty="0" smtClean="0">
              <a:solidFill>
                <a:srgbClr val="FF0000"/>
              </a:solidFill>
            </a:endParaRPr>
          </a:p>
          <a:p>
            <a:pPr lvl="0" indent="355600" algn="just" fontAlgn="base" hangingPunct="0"/>
            <a:r>
              <a:rPr lang="ru-RU" sz="2800" dirty="0" smtClean="0">
                <a:solidFill>
                  <a:srgbClr val="FF0000"/>
                </a:solidFill>
              </a:rPr>
              <a:t>5. Какой масштаб является предпочтительным?</a:t>
            </a:r>
            <a:endParaRPr lang="ru-RU" sz="2800" dirty="0" smtClean="0">
              <a:solidFill>
                <a:srgbClr val="FF0000"/>
              </a:solidFill>
            </a:endParaRPr>
          </a:p>
          <a:p>
            <a:pPr lvl="0" indent="355600" algn="just" fontAlgn="base" hangingPunct="0"/>
            <a:r>
              <a:rPr lang="ru-RU" sz="2800" dirty="0" smtClean="0">
                <a:solidFill>
                  <a:srgbClr val="FF0000"/>
                </a:solidFill>
              </a:rPr>
              <a:t>6. В каких случаях допускается отклонение от принятого масштаба? </a:t>
            </a:r>
            <a:endParaRPr lang="ru-RU" sz="2800" dirty="0" smtClean="0">
              <a:solidFill>
                <a:srgbClr val="FF0000"/>
              </a:solidFill>
            </a:endParaRPr>
          </a:p>
          <a:p>
            <a:pPr lvl="0" indent="355600" algn="just" fontAlgn="base" hangingPunct="0"/>
            <a:r>
              <a:rPr lang="ru-RU" sz="2800" dirty="0" smtClean="0">
                <a:solidFill>
                  <a:srgbClr val="FF0000"/>
                </a:solidFill>
              </a:rPr>
              <a:t>7. Какой масштаб следует указывать в основной надписи на последующих листах чертежа, если на них помещена основная надпись по форме 1, а масштаб изображений отличается от масштаба, указанного на первом?</a:t>
            </a:r>
            <a:endParaRPr lang="ru-RU" sz="2800" dirty="0" smtClean="0">
              <a:solidFill>
                <a:srgbClr val="FF0000"/>
              </a:solidFill>
            </a:endParaRPr>
          </a:p>
          <a:p>
            <a:endParaRPr lang="ru-RU" sz="2800" b="1" dirty="0" smtClean="0">
              <a:solidFill>
                <a:srgbClr val="C00000"/>
              </a:solidFill>
            </a:endParaRPr>
          </a:p>
          <a:p>
            <a:pPr indent="355600" algn="just"/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endParaRPr lang="ru-RU" sz="2800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Инженерное геометрическое 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Р 2. 303-2024   –  ЛИНИИ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indent="355600" algn="just"/>
            <a:r>
              <a:rPr lang="ru-RU" sz="2800" dirty="0" smtClean="0">
                <a:solidFill>
                  <a:schemeClr val="tx1"/>
                </a:solidFill>
              </a:rPr>
              <a:t>Настоящий стандарт устанавливает начертания и основные назначения линий на чертежах.</a:t>
            </a:r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r>
              <a:rPr lang="ru-RU" sz="2800" b="1" dirty="0" smtClean="0">
                <a:solidFill>
                  <a:srgbClr val="002060"/>
                </a:solidFill>
              </a:rPr>
              <a:t>Толщина линий </a:t>
            </a:r>
            <a:r>
              <a:rPr lang="ru-RU" sz="2800" dirty="0" smtClean="0">
                <a:solidFill>
                  <a:schemeClr val="tx1"/>
                </a:solidFill>
              </a:rPr>
              <a:t>одного и того же типа должна быть </a:t>
            </a:r>
            <a:r>
              <a:rPr lang="ru-RU" sz="2800" b="1" dirty="0" smtClean="0">
                <a:solidFill>
                  <a:srgbClr val="002060"/>
                </a:solidFill>
              </a:rPr>
              <a:t>одинакова</a:t>
            </a:r>
            <a:r>
              <a:rPr lang="ru-RU" sz="2800" dirty="0" smtClean="0">
                <a:solidFill>
                  <a:schemeClr val="tx1"/>
                </a:solidFill>
              </a:rPr>
              <a:t> для всех изображений на данном чертеже, вычерчиваемых  в одинаковом масштабе. </a:t>
            </a:r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r>
              <a:rPr lang="ru-RU" sz="2800" b="1" dirty="0" smtClean="0">
                <a:solidFill>
                  <a:srgbClr val="FF0000"/>
                </a:solidFill>
              </a:rPr>
              <a:t>1. Сплошная основная линия </a:t>
            </a:r>
            <a:r>
              <a:rPr lang="ru-RU" sz="2800" dirty="0" smtClean="0">
                <a:solidFill>
                  <a:schemeClr val="tx1"/>
                </a:solidFill>
              </a:rPr>
              <a:t>выполняется толщиной, обозначаемой буквой "</a:t>
            </a:r>
            <a:r>
              <a:rPr lang="ru-RU" sz="4000" b="1" dirty="0" smtClean="0">
                <a:solidFill>
                  <a:srgbClr val="002060"/>
                </a:solidFill>
              </a:rPr>
              <a:t>s</a:t>
            </a:r>
            <a:r>
              <a:rPr lang="ru-RU" sz="2800" dirty="0" smtClean="0">
                <a:solidFill>
                  <a:schemeClr val="tx1"/>
                </a:solidFill>
              </a:rPr>
              <a:t>", в пределах от 0,5 до 1,4 мм в зависимости от величины и сложности изображения, а также от формата чертежа. </a:t>
            </a:r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r>
              <a:rPr lang="ru-RU" sz="2800" b="1" dirty="0" smtClean="0">
                <a:solidFill>
                  <a:srgbClr val="002060"/>
                </a:solidFill>
              </a:rPr>
              <a:t>Сплошная основная линия </a:t>
            </a:r>
            <a:r>
              <a:rPr lang="ru-RU" sz="2800" dirty="0" smtClean="0">
                <a:solidFill>
                  <a:schemeClr val="tx1"/>
                </a:solidFill>
              </a:rPr>
              <a:t>применяется для изображения видимого контура предмета, контура вынесенного сечения и входящего в состав разреза.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 indent="355600" algn="just"/>
            <a:endParaRPr lang="ru-RU" sz="2800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Инженерное геометрическое 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indent="355600"/>
            <a:endParaRPr lang="ru-RU" sz="5900" dirty="0" smtClean="0">
              <a:solidFill>
                <a:schemeClr val="tx1"/>
              </a:solidFill>
            </a:endParaRPr>
          </a:p>
          <a:p>
            <a:pPr indent="355600"/>
            <a:r>
              <a:rPr lang="ru-RU" sz="5900" b="1" dirty="0" smtClean="0">
                <a:solidFill>
                  <a:srgbClr val="C00000"/>
                </a:solidFill>
              </a:rPr>
              <a:t>ОПРЕДЕЛЕНИЕ И НАЗНАЧЕНИЕ </a:t>
            </a:r>
            <a:endParaRPr lang="ru-RU" sz="5900" b="1" dirty="0" smtClean="0">
              <a:solidFill>
                <a:srgbClr val="C00000"/>
              </a:solidFill>
            </a:endParaRPr>
          </a:p>
          <a:p>
            <a:pPr indent="355600" algn="just"/>
            <a:endParaRPr lang="ru-RU" sz="3800" dirty="0" smtClean="0">
              <a:solidFill>
                <a:schemeClr val="tx1"/>
              </a:solidFill>
            </a:endParaRPr>
          </a:p>
          <a:p>
            <a:pPr marL="179705" indent="269875" algn="just"/>
            <a:r>
              <a:rPr lang="ru-RU" sz="5900" dirty="0" smtClean="0">
                <a:solidFill>
                  <a:schemeClr val="tx1"/>
                </a:solidFill>
              </a:rPr>
              <a:t>-    оперативную подготовку документации для быстрой переналадки действующего производства;</a:t>
            </a:r>
            <a:endParaRPr lang="ru-RU" sz="5900" dirty="0" smtClean="0">
              <a:solidFill>
                <a:schemeClr val="tx1"/>
              </a:solidFill>
            </a:endParaRPr>
          </a:p>
          <a:p>
            <a:pPr marL="179705" indent="269875" algn="just"/>
            <a:r>
              <a:rPr lang="ru-RU" sz="5900" dirty="0" smtClean="0">
                <a:solidFill>
                  <a:schemeClr val="tx1"/>
                </a:solidFill>
              </a:rPr>
              <a:t>-    создание и ведение единой информационной базы:</a:t>
            </a:r>
            <a:endParaRPr lang="ru-RU" sz="5900" dirty="0" smtClean="0">
              <a:solidFill>
                <a:schemeClr val="tx1"/>
              </a:solidFill>
            </a:endParaRPr>
          </a:p>
          <a:p>
            <a:pPr marL="179705" indent="269875" algn="just"/>
            <a:r>
              <a:rPr lang="ru-RU" sz="5900" dirty="0" smtClean="0">
                <a:solidFill>
                  <a:schemeClr val="tx1"/>
                </a:solidFill>
              </a:rPr>
              <a:t>-    гармонизацию стандартов ЕСКД с международными стандартами (ИСО. МЭК) в области конструкторской документации;</a:t>
            </a:r>
            <a:endParaRPr lang="ru-RU" sz="5900" dirty="0" smtClean="0">
              <a:solidFill>
                <a:schemeClr val="tx1"/>
              </a:solidFill>
            </a:endParaRPr>
          </a:p>
          <a:p>
            <a:pPr marL="179705" indent="269875" algn="just"/>
            <a:r>
              <a:rPr lang="ru-RU" sz="5900" dirty="0" smtClean="0">
                <a:solidFill>
                  <a:schemeClr val="tx1"/>
                </a:solidFill>
              </a:rPr>
              <a:t>-    информационную поддержку ЖЦ изделия.</a:t>
            </a:r>
            <a:endParaRPr lang="ru-RU" sz="5900" dirty="0" smtClean="0">
              <a:solidFill>
                <a:schemeClr val="tx1"/>
              </a:solidFill>
            </a:endParaRPr>
          </a:p>
          <a:p>
            <a:pPr marL="179705" indent="269875" algn="just"/>
            <a:endParaRPr lang="ru-RU" sz="5900" dirty="0" smtClean="0">
              <a:solidFill>
                <a:schemeClr val="tx1"/>
              </a:solidFill>
            </a:endParaRPr>
          </a:p>
          <a:p>
            <a:pPr marL="179705" indent="269875" algn="just"/>
            <a:r>
              <a:rPr lang="ru-RU" sz="5900" b="1" i="1" dirty="0" smtClean="0">
                <a:solidFill>
                  <a:schemeClr val="tx1"/>
                </a:solidFill>
              </a:rPr>
              <a:t>Конструкторская документация является товаром и на нее распространяются все нормативно-правовые акты, как на товарную продукцию.</a:t>
            </a:r>
            <a:endParaRPr lang="ru-RU" sz="5900" b="1" i="1" dirty="0" smtClean="0">
              <a:solidFill>
                <a:schemeClr val="tx1"/>
              </a:solidFill>
            </a:endParaRPr>
          </a:p>
          <a:p>
            <a:pPr marL="179705" indent="269875" algn="just"/>
            <a:endParaRPr lang="ru-RU" sz="6000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Инженерное геометрическое 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sym typeface="+mn-ea"/>
              </a:rPr>
              <a:t>ГОСТ Р 2. 303-2024   –  ЛИНИИ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indent="355600" algn="just"/>
            <a:r>
              <a:rPr lang="ru-RU" sz="2800" b="1" i="1" dirty="0" smtClean="0">
                <a:solidFill>
                  <a:schemeClr val="tx1"/>
                </a:solidFill>
              </a:rPr>
              <a:t>2. </a:t>
            </a:r>
            <a:r>
              <a:rPr lang="ru-RU" sz="2800" b="1" i="1" dirty="0" smtClean="0">
                <a:solidFill>
                  <a:srgbClr val="FF0000"/>
                </a:solidFill>
              </a:rPr>
              <a:t>Сплошная тонкая линия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применяется для изображения размерных и выносных линий, штриховки сечений, линий контура наложенного сечения, линий-выносок, линий для изображения пограничных деталей ("обстановка").</a:t>
            </a:r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r>
              <a:rPr lang="ru-RU" sz="2800" b="1" i="1" dirty="0" smtClean="0">
                <a:solidFill>
                  <a:schemeClr val="tx1"/>
                </a:solidFill>
              </a:rPr>
              <a:t>3.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Сплошная волнистая линия</a:t>
            </a:r>
            <a:r>
              <a:rPr lang="ru-RU" sz="2800" dirty="0" smtClean="0">
                <a:solidFill>
                  <a:schemeClr val="tx1"/>
                </a:solidFill>
              </a:rPr>
              <a:t> применяется для изображения линий обрыва, линий разграничения вида и разреза.</a:t>
            </a:r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r>
              <a:rPr lang="ru-RU" sz="2800" b="1" i="1" dirty="0" smtClean="0">
                <a:solidFill>
                  <a:schemeClr val="tx1"/>
                </a:solidFill>
              </a:rPr>
              <a:t>4.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Штриховая линия</a:t>
            </a:r>
            <a:r>
              <a:rPr lang="ru-RU" sz="2800" dirty="0" smtClean="0">
                <a:solidFill>
                  <a:schemeClr val="tx1"/>
                </a:solidFill>
              </a:rPr>
              <a:t> применяется для изображения невидимого контура. Длина штрихов должна быть одинаковая.</a:t>
            </a:r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r>
              <a:rPr lang="ru-RU" sz="2800" b="1" i="1" dirty="0" smtClean="0">
                <a:solidFill>
                  <a:schemeClr val="tx1"/>
                </a:solidFill>
              </a:rPr>
              <a:t>5.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Штрихпунктирная тонкая линия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применяется для изображения осевых и центровых линий, линий сечения, являющихся осями симметрии для наложенных или вынесенных сечений.</a:t>
            </a:r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endParaRPr lang="ru-RU" sz="2800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Инженерное геометрическое 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sym typeface="+mn-ea"/>
              </a:rPr>
              <a:t>ГОСТ Р 2. 303-2024   –  ЛИНИИ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indent="355600" algn="just"/>
            <a:r>
              <a:rPr lang="ru-RU" sz="2800" b="1" i="1" dirty="0" smtClean="0">
                <a:solidFill>
                  <a:schemeClr val="tx1"/>
                </a:solidFill>
              </a:rPr>
              <a:t>6.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Штрихпунктирная утолщенная линия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применяется для изображения элементов, расположенных перед секущей плоскостью ("наложенная проекция"), линий, обозначающих поверхности, подлежащие термообработке или покрытию.</a:t>
            </a:r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r>
              <a:rPr lang="ru-RU" sz="2800" b="1" i="1" dirty="0" smtClean="0">
                <a:solidFill>
                  <a:schemeClr val="tx1"/>
                </a:solidFill>
              </a:rPr>
              <a:t>7.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Разомкнутая линия применяется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для обозначения линии сечения.</a:t>
            </a:r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r>
              <a:rPr lang="ru-RU" sz="2800" b="1" i="1" dirty="0" smtClean="0">
                <a:solidFill>
                  <a:schemeClr val="tx1"/>
                </a:solidFill>
              </a:rPr>
              <a:t>8.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Сплошная тонкая с изломами линия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применяется при длинных линиях обрыва.</a:t>
            </a:r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r>
              <a:rPr lang="ru-RU" sz="2800" b="1" i="1" dirty="0" smtClean="0">
                <a:solidFill>
                  <a:schemeClr val="tx1"/>
                </a:solidFill>
              </a:rPr>
              <a:t>9. </a:t>
            </a:r>
            <a:r>
              <a:rPr lang="ru-RU" sz="2800" b="1" i="1" dirty="0" smtClean="0">
                <a:solidFill>
                  <a:srgbClr val="FF0000"/>
                </a:solidFill>
              </a:rPr>
              <a:t>Штрихпунктирная с двумя точками линия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применяется для изображения частей изделий в крайних или промежуточных положениях, линии сгиба на развертка, для изображения развертки, совмещенной с видом.</a:t>
            </a:r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endParaRPr lang="ru-RU" sz="2800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Инженерное геометрическое 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sym typeface="+mn-ea"/>
              </a:rPr>
              <a:t>ГОСТ Р 2. 303-2024   –  ЛИНИИ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indent="355600" algn="just"/>
            <a:endParaRPr lang="ru-RU" sz="2800" dirty="0" smtClean="0">
              <a:solidFill>
                <a:schemeClr val="tx1"/>
              </a:solidFill>
            </a:endParaRPr>
          </a:p>
        </p:txBody>
      </p:sp>
      <p:pic>
        <p:nvPicPr>
          <p:cNvPr id="44034" name="Рисунок 23"/>
          <p:cNvPicPr>
            <a:picLocks noChangeAspect="1" noChangeArrowheads="1"/>
          </p:cNvPicPr>
          <p:nvPr/>
        </p:nvPicPr>
        <p:blipFill>
          <a:blip r:embed="rId1" cstate="print"/>
          <a:srcRect l="14729" t="21829" r="2588" b="11092"/>
          <a:stretch>
            <a:fillRect/>
          </a:stretch>
        </p:blipFill>
        <p:spPr bwMode="auto">
          <a:xfrm>
            <a:off x="111683" y="1576881"/>
            <a:ext cx="9032317" cy="528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Инженерное геометрическое 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sym typeface="+mn-ea"/>
              </a:rPr>
              <a:t>ГОСТ Р 2. 303-2024   –  ЛИНИИ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indent="355600" algn="just"/>
            <a:r>
              <a:rPr lang="ru-RU" sz="2800" b="1" dirty="0" smtClean="0">
                <a:solidFill>
                  <a:srgbClr val="002060"/>
                </a:solidFill>
              </a:rPr>
              <a:t>Длину штрихов </a:t>
            </a:r>
            <a:r>
              <a:rPr lang="ru-RU" sz="2800" dirty="0" smtClean="0">
                <a:solidFill>
                  <a:schemeClr val="tx1"/>
                </a:solidFill>
              </a:rPr>
              <a:t>в штриховых и штрихпунктирных линиях следует выбирать в зависимости от величины изображения.</a:t>
            </a:r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r>
              <a:rPr lang="ru-RU" sz="2800" b="1" dirty="0" smtClean="0">
                <a:solidFill>
                  <a:srgbClr val="002060"/>
                </a:solidFill>
              </a:rPr>
              <a:t>Штрихи</a:t>
            </a:r>
            <a:r>
              <a:rPr lang="ru-RU" sz="2800" dirty="0" smtClean="0">
                <a:solidFill>
                  <a:schemeClr val="tx1"/>
                </a:solidFill>
              </a:rPr>
              <a:t> в линии должны быть приблизительно одинаковой длины.</a:t>
            </a:r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r>
              <a:rPr lang="ru-RU" sz="2800" b="1" dirty="0" smtClean="0">
                <a:solidFill>
                  <a:srgbClr val="002060"/>
                </a:solidFill>
              </a:rPr>
              <a:t>Промежутки</a:t>
            </a:r>
            <a:r>
              <a:rPr lang="ru-RU" sz="2800" dirty="0" smtClean="0">
                <a:solidFill>
                  <a:schemeClr val="tx1"/>
                </a:solidFill>
              </a:rPr>
              <a:t> между штрихами в линии должны быть приблизительно одинаковой длины. 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Инженерное геометрическое 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sym typeface="+mn-ea"/>
              </a:rPr>
              <a:t>ГОСТ Р 2. 303-2024   –  ЛИНИИ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indent="355600" algn="just"/>
            <a:r>
              <a:rPr lang="ru-RU" sz="2800" b="1" dirty="0" smtClean="0">
                <a:solidFill>
                  <a:srgbClr val="002060"/>
                </a:solidFill>
              </a:rPr>
              <a:t>Штрихпунктирные линии </a:t>
            </a:r>
            <a:r>
              <a:rPr lang="ru-RU" sz="2800" dirty="0" smtClean="0">
                <a:solidFill>
                  <a:schemeClr val="tx1"/>
                </a:solidFill>
              </a:rPr>
              <a:t>должны пересекаться и заканчиваться штрихами.</a:t>
            </a:r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r>
              <a:rPr lang="ru-RU" sz="2800" b="1" dirty="0" smtClean="0">
                <a:solidFill>
                  <a:srgbClr val="002060"/>
                </a:solidFill>
              </a:rPr>
              <a:t>Штрихпунктирные линии, </a:t>
            </a:r>
            <a:r>
              <a:rPr lang="ru-RU" sz="2800" dirty="0" smtClean="0">
                <a:solidFill>
                  <a:schemeClr val="tx1"/>
                </a:solidFill>
              </a:rPr>
              <a:t>применяемые в качестве центровых, следует заменять сплошными тонкими линиями, если диаметр окружности или размеры других геометрических  в изображении менее 12 мм.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1" cstate="print"/>
          <a:srcRect l="40493" t="51758" r="37793" b="19922"/>
          <a:stretch>
            <a:fillRect/>
          </a:stretch>
        </p:blipFill>
        <p:spPr bwMode="auto">
          <a:xfrm>
            <a:off x="3357554" y="4372002"/>
            <a:ext cx="3171881" cy="248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Инженерное геометрическое 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sym typeface="+mn-ea"/>
              </a:rPr>
              <a:t>ГОСТ Р 2. 303-2024   –  ЛИНИИ</a:t>
            </a:r>
            <a:endParaRPr lang="ru-RU" sz="4000" b="1" dirty="0" smtClean="0">
              <a:solidFill>
                <a:srgbClr val="C00000"/>
              </a:solidFill>
            </a:endParaRPr>
          </a:p>
          <a:p>
            <a:pPr indent="355600"/>
            <a:r>
              <a:rPr lang="ru-RU" sz="2800" b="1" dirty="0" smtClean="0">
                <a:solidFill>
                  <a:srgbClr val="FF0000"/>
                </a:solidFill>
              </a:rPr>
              <a:t>Вопросы для самопроверки.</a:t>
            </a:r>
            <a:endParaRPr lang="ru-RU" sz="2800" dirty="0" smtClean="0">
              <a:solidFill>
                <a:srgbClr val="FF0000"/>
              </a:solidFill>
            </a:endParaRPr>
          </a:p>
          <a:p>
            <a:pPr indent="355600" algn="just"/>
            <a:r>
              <a:rPr lang="ru-RU" sz="3000" dirty="0" smtClean="0">
                <a:solidFill>
                  <a:srgbClr val="FF0000"/>
                </a:solidFill>
              </a:rPr>
              <a:t> </a:t>
            </a:r>
            <a:r>
              <a:rPr lang="ru-RU" sz="3100" dirty="0" smtClean="0">
                <a:solidFill>
                  <a:srgbClr val="FF0000"/>
                </a:solidFill>
              </a:rPr>
              <a:t>1. Какие основные типы линий употребляются в черчении?</a:t>
            </a:r>
            <a:endParaRPr lang="ru-RU" sz="3100" dirty="0" smtClean="0">
              <a:solidFill>
                <a:srgbClr val="FF0000"/>
              </a:solidFill>
            </a:endParaRPr>
          </a:p>
          <a:p>
            <a:pPr lvl="0" indent="355600" algn="just" fontAlgn="base" hangingPunct="0"/>
            <a:r>
              <a:rPr lang="ru-RU" sz="3100" dirty="0" smtClean="0">
                <a:solidFill>
                  <a:srgbClr val="FF0000"/>
                </a:solidFill>
              </a:rPr>
              <a:t>2. В каких пределах выбирается толщина сплошной основной линии?</a:t>
            </a:r>
            <a:endParaRPr lang="ru-RU" sz="3100" dirty="0" smtClean="0">
              <a:solidFill>
                <a:srgbClr val="FF0000"/>
              </a:solidFill>
            </a:endParaRPr>
          </a:p>
          <a:p>
            <a:pPr lvl="0" indent="355600" algn="just" fontAlgn="base" hangingPunct="0"/>
            <a:r>
              <a:rPr lang="ru-RU" sz="3100" dirty="0" smtClean="0">
                <a:solidFill>
                  <a:srgbClr val="FF0000"/>
                </a:solidFill>
              </a:rPr>
              <a:t>3. Каково соотношение толщины линий одного и того же типа на одном чертеже?</a:t>
            </a:r>
            <a:endParaRPr lang="ru-RU" sz="3100" dirty="0" smtClean="0">
              <a:solidFill>
                <a:srgbClr val="FF0000"/>
              </a:solidFill>
            </a:endParaRPr>
          </a:p>
          <a:p>
            <a:pPr lvl="0" indent="355600" algn="just" fontAlgn="base" hangingPunct="0"/>
            <a:r>
              <a:rPr lang="ru-RU" sz="3100" dirty="0" smtClean="0">
                <a:solidFill>
                  <a:srgbClr val="FF0000"/>
                </a:solidFill>
              </a:rPr>
              <a:t>4. В зависимости от чего выбирается толщина линий и наименьшее расстояние между линиями?</a:t>
            </a:r>
            <a:endParaRPr lang="ru-RU" sz="3100" dirty="0" smtClean="0">
              <a:solidFill>
                <a:srgbClr val="FF0000"/>
              </a:solidFill>
            </a:endParaRPr>
          </a:p>
          <a:p>
            <a:pPr lvl="0" indent="355600" algn="just" fontAlgn="base" hangingPunct="0"/>
            <a:r>
              <a:rPr lang="ru-RU" sz="3100" dirty="0" smtClean="0">
                <a:solidFill>
                  <a:srgbClr val="FF0000"/>
                </a:solidFill>
              </a:rPr>
              <a:t>5. В зависимости от чего выбирается длина штрихов в штриховых и штрихпунктирных линиях?</a:t>
            </a:r>
            <a:endParaRPr lang="ru-RU" sz="3100" dirty="0" smtClean="0">
              <a:solidFill>
                <a:srgbClr val="FF0000"/>
              </a:solidFill>
            </a:endParaRPr>
          </a:p>
          <a:p>
            <a:pPr lvl="0" indent="355600" algn="just" fontAlgn="base" hangingPunct="0"/>
            <a:r>
              <a:rPr lang="ru-RU" sz="3100" dirty="0" smtClean="0">
                <a:solidFill>
                  <a:srgbClr val="FF0000"/>
                </a:solidFill>
              </a:rPr>
              <a:t>6. Какой длины должны быть штрихи в штриховой линии?</a:t>
            </a:r>
            <a:endParaRPr lang="ru-RU" sz="3100" dirty="0" smtClean="0">
              <a:solidFill>
                <a:srgbClr val="FF0000"/>
              </a:solidFill>
            </a:endParaRPr>
          </a:p>
          <a:p>
            <a:pPr lvl="0" indent="355600" algn="just" fontAlgn="base" hangingPunct="0"/>
            <a:r>
              <a:rPr lang="ru-RU" sz="3100" dirty="0" smtClean="0">
                <a:solidFill>
                  <a:srgbClr val="FF0000"/>
                </a:solidFill>
              </a:rPr>
              <a:t>7. Какой длины должны быть промежутки между штрихами в штрихпунктирной линии?</a:t>
            </a:r>
            <a:endParaRPr lang="ru-RU" sz="3100" dirty="0" smtClean="0">
              <a:solidFill>
                <a:srgbClr val="FF0000"/>
              </a:solidFill>
            </a:endParaRPr>
          </a:p>
          <a:p>
            <a:pPr lvl="0" indent="355600" algn="just" fontAlgn="base" hangingPunct="0"/>
            <a:r>
              <a:rPr lang="ru-RU" sz="3100" dirty="0" smtClean="0">
                <a:solidFill>
                  <a:srgbClr val="FF0000"/>
                </a:solidFill>
              </a:rPr>
              <a:t>8. Как должны пересекаться и заканчиваться штрихпунктирные линии?</a:t>
            </a:r>
            <a:endParaRPr lang="ru-RU" sz="3100" dirty="0" smtClean="0">
              <a:solidFill>
                <a:srgbClr val="FF0000"/>
              </a:solidFill>
            </a:endParaRPr>
          </a:p>
          <a:p>
            <a:pPr lvl="0" indent="355600" algn="just" fontAlgn="base" hangingPunct="0"/>
            <a:r>
              <a:rPr lang="ru-RU" sz="3100" dirty="0" smtClean="0">
                <a:solidFill>
                  <a:srgbClr val="FF0000"/>
                </a:solidFill>
              </a:rPr>
              <a:t>9. Какова толщина осевых, центровых, выносных и размерных линий?</a:t>
            </a:r>
            <a:endParaRPr lang="ru-RU" sz="3100" dirty="0" smtClean="0">
              <a:solidFill>
                <a:srgbClr val="FF0000"/>
              </a:solidFill>
            </a:endParaRPr>
          </a:p>
          <a:p>
            <a:pPr lvl="0" indent="355600" algn="just" fontAlgn="base" hangingPunct="0"/>
            <a:r>
              <a:rPr lang="ru-RU" sz="3100" dirty="0" smtClean="0">
                <a:solidFill>
                  <a:srgbClr val="FF0000"/>
                </a:solidFill>
              </a:rPr>
              <a:t>10. Какие линии используются в качестве центровых для окружностей диаметром менее 12 мм.</a:t>
            </a:r>
            <a:endParaRPr lang="ru-RU" sz="2800" b="1" dirty="0" smtClean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Инженерное геометрическое 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Р 2. 304-2024  –  ШРИФТЫ ЧЕРТЕЖНЫЕ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indent="355600" algn="just"/>
            <a:r>
              <a:rPr lang="ru-RU" sz="2800" dirty="0" smtClean="0">
                <a:solidFill>
                  <a:schemeClr val="tx1"/>
                </a:solidFill>
              </a:rPr>
              <a:t>Стандартом установлены 2 типа шрифтов: тип </a:t>
            </a:r>
            <a:r>
              <a:rPr lang="ru-RU" sz="2800" b="1" dirty="0" smtClean="0">
                <a:solidFill>
                  <a:srgbClr val="FF0000"/>
                </a:solidFill>
                <a:latin typeface="GOST type A" panose="020B0500000000000000" pitchFamily="34" charset="0"/>
              </a:rPr>
              <a:t>А</a:t>
            </a:r>
            <a:r>
              <a:rPr lang="ru-RU" sz="2800" dirty="0" smtClean="0">
                <a:solidFill>
                  <a:schemeClr val="tx1"/>
                </a:solidFill>
              </a:rPr>
              <a:t> и тип </a:t>
            </a:r>
            <a:r>
              <a:rPr lang="ru-RU" sz="2800" b="1" dirty="0" smtClean="0">
                <a:solidFill>
                  <a:srgbClr val="FF0000"/>
                </a:solidFill>
                <a:latin typeface="GOST type B" panose="020B0500000000000000" pitchFamily="34" charset="0"/>
              </a:rPr>
              <a:t>Б</a:t>
            </a:r>
            <a:r>
              <a:rPr lang="ru-RU" sz="2800" dirty="0" smtClean="0">
                <a:solidFill>
                  <a:schemeClr val="tx1"/>
                </a:solidFill>
              </a:rPr>
              <a:t>, каждый из которых можно выполнить или без наклона, или с наклоном 75 градусов к основанию строки. </a:t>
            </a:r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r>
              <a:rPr lang="ru-RU" sz="2800" dirty="0" smtClean="0">
                <a:solidFill>
                  <a:schemeClr val="tx1"/>
                </a:solidFill>
              </a:rPr>
              <a:t>Основным параметром шрифта является его размер </a:t>
            </a:r>
            <a:r>
              <a:rPr lang="ru-RU" sz="2800" b="1" i="1" dirty="0" smtClean="0">
                <a:solidFill>
                  <a:srgbClr val="FF0000"/>
                </a:solidFill>
                <a:latin typeface="GOST type B" panose="020B0500000000000000" pitchFamily="34" charset="0"/>
              </a:rPr>
              <a:t>h</a:t>
            </a:r>
            <a:r>
              <a:rPr lang="ru-RU" sz="2800" dirty="0" smtClean="0">
                <a:solidFill>
                  <a:schemeClr val="tx1"/>
                </a:solidFill>
              </a:rPr>
              <a:t> - высота прописных букв в миллиметрах, измеренная по перпендикуляру к основанию строки. </a:t>
            </a:r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r>
              <a:rPr lang="ru-RU" sz="2800" dirty="0" smtClean="0">
                <a:solidFill>
                  <a:schemeClr val="tx1"/>
                </a:solidFill>
              </a:rPr>
              <a:t>Стандартом установлены следующие размеры шрифта: </a:t>
            </a:r>
            <a:r>
              <a:rPr lang="ru-RU" sz="2800" b="1" dirty="0" smtClean="0">
                <a:solidFill>
                  <a:srgbClr val="FF0000"/>
                </a:solidFill>
              </a:rPr>
              <a:t>1,8</a:t>
            </a:r>
            <a:r>
              <a:rPr lang="ru-RU" sz="2800" dirty="0" smtClean="0">
                <a:solidFill>
                  <a:schemeClr val="tx1"/>
                </a:solidFill>
              </a:rPr>
              <a:t>; </a:t>
            </a:r>
            <a:r>
              <a:rPr lang="ru-RU" sz="2800" b="1" i="1" dirty="0" smtClean="0">
                <a:solidFill>
                  <a:srgbClr val="FF0000"/>
                </a:solidFill>
              </a:rPr>
              <a:t>2,5</a:t>
            </a:r>
            <a:r>
              <a:rPr lang="ru-RU" sz="2800" dirty="0" smtClean="0">
                <a:solidFill>
                  <a:schemeClr val="tx1"/>
                </a:solidFill>
              </a:rPr>
              <a:t>; </a:t>
            </a:r>
            <a:r>
              <a:rPr lang="ru-RU" sz="2800" b="1" i="1" dirty="0" smtClean="0">
                <a:solidFill>
                  <a:srgbClr val="FF0000"/>
                </a:solidFill>
              </a:rPr>
              <a:t>3,5</a:t>
            </a:r>
            <a:r>
              <a:rPr lang="ru-RU" sz="2800" dirty="0" smtClean="0">
                <a:solidFill>
                  <a:schemeClr val="tx1"/>
                </a:solidFill>
              </a:rPr>
              <a:t>; </a:t>
            </a:r>
            <a:r>
              <a:rPr lang="ru-RU" sz="2800" b="1" i="1" dirty="0" smtClean="0">
                <a:solidFill>
                  <a:srgbClr val="FF0000"/>
                </a:solidFill>
              </a:rPr>
              <a:t>5</a:t>
            </a:r>
            <a:r>
              <a:rPr lang="ru-RU" sz="2800" dirty="0" smtClean="0">
                <a:solidFill>
                  <a:schemeClr val="tx1"/>
                </a:solidFill>
              </a:rPr>
              <a:t>; </a:t>
            </a:r>
            <a:r>
              <a:rPr lang="ru-RU" sz="2800" b="1" i="1" dirty="0" smtClean="0">
                <a:solidFill>
                  <a:srgbClr val="FF0000"/>
                </a:solidFill>
              </a:rPr>
              <a:t>7</a:t>
            </a:r>
            <a:r>
              <a:rPr lang="ru-RU" sz="2800" dirty="0" smtClean="0">
                <a:solidFill>
                  <a:schemeClr val="tx1"/>
                </a:solidFill>
              </a:rPr>
              <a:t>; </a:t>
            </a:r>
            <a:r>
              <a:rPr lang="ru-RU" sz="2800" b="1" i="1" dirty="0" smtClean="0">
                <a:solidFill>
                  <a:srgbClr val="FF0000"/>
                </a:solidFill>
              </a:rPr>
              <a:t>10</a:t>
            </a:r>
            <a:r>
              <a:rPr lang="ru-RU" sz="2800" dirty="0" smtClean="0">
                <a:solidFill>
                  <a:schemeClr val="tx1"/>
                </a:solidFill>
              </a:rPr>
              <a:t>; </a:t>
            </a:r>
            <a:r>
              <a:rPr lang="ru-RU" sz="2800" b="1" dirty="0" smtClean="0">
                <a:solidFill>
                  <a:srgbClr val="FF0000"/>
                </a:solidFill>
              </a:rPr>
              <a:t>14</a:t>
            </a:r>
            <a:r>
              <a:rPr lang="ru-RU" sz="2800" b="1" i="1" dirty="0" smtClean="0">
                <a:solidFill>
                  <a:schemeClr val="tx1"/>
                </a:solidFill>
              </a:rPr>
              <a:t> ; </a:t>
            </a:r>
            <a:r>
              <a:rPr lang="ru-RU" sz="2800" b="1" i="1" dirty="0" smtClean="0">
                <a:solidFill>
                  <a:srgbClr val="FF0000"/>
                </a:solidFill>
              </a:rPr>
              <a:t>20</a:t>
            </a:r>
            <a:r>
              <a:rPr lang="ru-RU" sz="2800" b="1" i="1" dirty="0" smtClean="0">
                <a:solidFill>
                  <a:schemeClr val="tx1"/>
                </a:solidFill>
              </a:rPr>
              <a:t>; </a:t>
            </a:r>
            <a:r>
              <a:rPr lang="ru-RU" sz="2800" b="1" i="1" dirty="0" smtClean="0">
                <a:solidFill>
                  <a:srgbClr val="FF0000"/>
                </a:solidFill>
              </a:rPr>
              <a:t>28</a:t>
            </a:r>
            <a:r>
              <a:rPr lang="ru-RU" sz="2800" dirty="0" smtClean="0">
                <a:solidFill>
                  <a:schemeClr val="tx1"/>
                </a:solidFill>
              </a:rPr>
              <a:t>; </a:t>
            </a:r>
            <a:r>
              <a:rPr lang="ru-RU" sz="2800" b="1" i="1" dirty="0" smtClean="0">
                <a:solidFill>
                  <a:srgbClr val="FF0000"/>
                </a:solidFill>
              </a:rPr>
              <a:t>40</a:t>
            </a:r>
            <a:r>
              <a:rPr lang="ru-RU" sz="2800" dirty="0" smtClean="0">
                <a:solidFill>
                  <a:schemeClr val="tx1"/>
                </a:solidFill>
              </a:rPr>
              <a:t>. </a:t>
            </a:r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r>
              <a:rPr lang="ru-RU" sz="2800" dirty="0" smtClean="0">
                <a:solidFill>
                  <a:schemeClr val="tx1"/>
                </a:solidFill>
              </a:rPr>
              <a:t>Высота строчных букв на один размер меньше строчных, например, размер шрифта </a:t>
            </a:r>
            <a:r>
              <a:rPr lang="en-US" sz="2800" dirty="0" smtClean="0">
                <a:solidFill>
                  <a:schemeClr val="tx1"/>
                </a:solidFill>
              </a:rPr>
              <a:t>h</a:t>
            </a:r>
            <a:r>
              <a:rPr lang="ru-RU" sz="2800" dirty="0" smtClean="0">
                <a:solidFill>
                  <a:schemeClr val="tx1"/>
                </a:solidFill>
              </a:rPr>
              <a:t>=7 мм, высота прописных букв – </a:t>
            </a:r>
            <a:r>
              <a:rPr lang="ru-RU" sz="2800" dirty="0" smtClean="0">
                <a:solidFill>
                  <a:srgbClr val="FF0000"/>
                </a:solidFill>
              </a:rPr>
              <a:t>7 мм</a:t>
            </a:r>
            <a:r>
              <a:rPr lang="ru-RU" sz="2800" dirty="0" smtClean="0">
                <a:solidFill>
                  <a:schemeClr val="tx1"/>
                </a:solidFill>
              </a:rPr>
              <a:t>, а прописных </a:t>
            </a:r>
            <a:r>
              <a:rPr lang="ru-RU" sz="2800" dirty="0" smtClean="0">
                <a:solidFill>
                  <a:srgbClr val="FF0000"/>
                </a:solidFill>
              </a:rPr>
              <a:t>5 мм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/>
            <a:r>
              <a:rPr lang="ru-RU" sz="2800" dirty="0" smtClean="0">
                <a:solidFill>
                  <a:schemeClr val="tx1"/>
                </a:solidFill>
              </a:rPr>
              <a:t>Толщина линий </a:t>
            </a:r>
            <a:r>
              <a:rPr lang="en-US" sz="2800" b="1" dirty="0" smtClean="0">
                <a:solidFill>
                  <a:srgbClr val="FF0000"/>
                </a:solidFill>
              </a:rPr>
              <a:t>d</a:t>
            </a:r>
            <a:r>
              <a:rPr lang="en-US" sz="2800" dirty="0" smtClean="0">
                <a:solidFill>
                  <a:schemeClr val="tx1"/>
                </a:solidFill>
              </a:rPr>
              <a:t>=</a:t>
            </a:r>
            <a:r>
              <a:rPr lang="ru-RU" sz="2800" dirty="0" smtClean="0">
                <a:solidFill>
                  <a:schemeClr val="tx1"/>
                </a:solidFill>
              </a:rPr>
              <a:t>(1/</a:t>
            </a:r>
            <a:r>
              <a:rPr lang="en-US" sz="2800" dirty="0" smtClean="0">
                <a:solidFill>
                  <a:schemeClr val="tx1"/>
                </a:solidFill>
              </a:rPr>
              <a:t>1</a:t>
            </a:r>
            <a:r>
              <a:rPr lang="ru-RU" sz="2800" dirty="0" smtClean="0">
                <a:solidFill>
                  <a:schemeClr val="tx1"/>
                </a:solidFill>
              </a:rPr>
              <a:t>4</a:t>
            </a:r>
            <a:r>
              <a:rPr lang="en-US" sz="2800" dirty="0" smtClean="0">
                <a:solidFill>
                  <a:schemeClr val="tx1"/>
                </a:solidFill>
              </a:rPr>
              <a:t>)h </a:t>
            </a:r>
            <a:r>
              <a:rPr lang="ru-RU" sz="2800" dirty="0" smtClean="0">
                <a:solidFill>
                  <a:schemeClr val="tx1"/>
                </a:solidFill>
              </a:rPr>
              <a:t> или  </a:t>
            </a:r>
            <a:r>
              <a:rPr lang="en-US" sz="2800" b="1" dirty="0" smtClean="0">
                <a:solidFill>
                  <a:srgbClr val="FF0000"/>
                </a:solidFill>
              </a:rPr>
              <a:t>d</a:t>
            </a:r>
            <a:r>
              <a:rPr lang="en-US" sz="2800" dirty="0" smtClean="0">
                <a:solidFill>
                  <a:schemeClr val="tx1"/>
                </a:solidFill>
              </a:rPr>
              <a:t>=</a:t>
            </a:r>
            <a:r>
              <a:rPr lang="ru-RU" sz="2800" dirty="0" smtClean="0">
                <a:solidFill>
                  <a:schemeClr val="tx1"/>
                </a:solidFill>
              </a:rPr>
              <a:t>(1/</a:t>
            </a:r>
            <a:r>
              <a:rPr lang="en-US" sz="2800" dirty="0" smtClean="0">
                <a:solidFill>
                  <a:schemeClr val="tx1"/>
                </a:solidFill>
              </a:rPr>
              <a:t>10)h </a:t>
            </a: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b="1" dirty="0" smtClean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Инженерное геометрическое 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sym typeface="+mn-ea"/>
              </a:rPr>
              <a:t>ГОСТ Р 2. 304-2024  –  ШРИФТЫ ЧЕРТЕЖНЫЕ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Шрифт типа А наклонный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endParaRPr lang="ru-RU" sz="2800" b="1" dirty="0" smtClean="0">
              <a:solidFill>
                <a:srgbClr val="C00000"/>
              </a:solidFill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1" cstate="print"/>
          <a:srcRect l="24061" t="37109" r="21948" b="9179"/>
          <a:stretch>
            <a:fillRect/>
          </a:stretch>
        </p:blipFill>
        <p:spPr bwMode="auto">
          <a:xfrm>
            <a:off x="714348" y="2143032"/>
            <a:ext cx="7886756" cy="471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Инженерное геометрическое 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sym typeface="+mn-ea"/>
              </a:rPr>
              <a:t>ГОСТ Р 2. 304-2024  –  ШРИФТЫ ЧЕРТЕЖНЫЕ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Шрифт - типа А прямой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endParaRPr lang="ru-RU" sz="2800" b="1" dirty="0" smtClean="0">
              <a:solidFill>
                <a:srgbClr val="C00000"/>
              </a:solidFill>
            </a:endParaRP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14348" y="2125980"/>
            <a:ext cx="7378065" cy="4732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Инженерное геометрическое 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</a:t>
            </a:r>
            <a:r>
              <a:rPr lang="ru-RU" sz="2800" b="1" dirty="0" smtClean="0">
                <a:solidFill>
                  <a:srgbClr val="C00000"/>
                </a:solidFill>
                <a:sym typeface="+mn-ea"/>
              </a:rPr>
              <a:t>ГОСТ Р 2. 304-2024  –  ШРИФТЫ ЧЕРТЕЖНЫЕ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Шрифт - типа Б наклонный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endParaRPr lang="ru-RU" sz="2800" b="1" dirty="0" smtClean="0">
              <a:solidFill>
                <a:srgbClr val="C00000"/>
              </a:solidFill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71736" y="2028825"/>
            <a:ext cx="434340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Инженерное геометрическое 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СОСТАВ, КЛАССИФИКАЦИЯ И ОБОЗНАЧЕНИЕ  СТАНДАРТОВ ЕСКД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ГОСТ Р 2.001-2023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indent="355600" algn="just"/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  <p:pic>
        <p:nvPicPr>
          <p:cNvPr id="6" name="Изображение 1"/>
          <p:cNvPicPr>
            <a:picLocks noChangeAspect="1"/>
          </p:cNvPicPr>
          <p:nvPr/>
        </p:nvPicPr>
        <p:blipFill>
          <a:blip r:embed="rId2">
            <a:lum bright="-12000" contrast="24000"/>
          </a:blip>
          <a:srcRect b="52648"/>
          <a:stretch>
            <a:fillRect/>
          </a:stretch>
        </p:blipFill>
        <p:spPr>
          <a:xfrm>
            <a:off x="-43815" y="1988820"/>
            <a:ext cx="9187815" cy="36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Инженерное геометрическое 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560" y="112488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sym typeface="+mn-ea"/>
              </a:rPr>
              <a:t>ГОСТ Р 2. 304-2024  –  ШРИФТЫ ЧЕРТЕЖНЫЕ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Шрифт - типа Б прямой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endParaRPr lang="ru-RU" sz="2800" b="1" dirty="0" smtClean="0">
              <a:solidFill>
                <a:srgbClr val="C00000"/>
              </a:solidFill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643174" y="2078831"/>
            <a:ext cx="4229100" cy="4779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Инженерное геометрическое       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sym typeface="+mn-ea"/>
              </a:rPr>
              <a:t>ГОСТ Р 2. 304-2024  –  ШРИФТЫ ЧЕРТЕЖНЫЕ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Вопросы для самопроверки.</a:t>
            </a:r>
            <a:endParaRPr lang="ru-RU" sz="2800" dirty="0" smtClean="0">
              <a:solidFill>
                <a:srgbClr val="FF0000"/>
              </a:solidFill>
            </a:endParaRPr>
          </a:p>
          <a:p>
            <a:pPr lvl="0" indent="355600" algn="just" fontAlgn="base" hangingPunct="0"/>
            <a:r>
              <a:rPr lang="ru-RU" sz="2800" dirty="0" smtClean="0">
                <a:solidFill>
                  <a:srgbClr val="FF0000"/>
                </a:solidFill>
              </a:rPr>
              <a:t>1. Чем определяется размер шрифта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  <a:endParaRPr lang="ru-RU" sz="2800" dirty="0" smtClean="0">
              <a:solidFill>
                <a:srgbClr val="FF0000"/>
              </a:solidFill>
            </a:endParaRPr>
          </a:p>
          <a:p>
            <a:pPr lvl="0" indent="355600" algn="just" fontAlgn="base" hangingPunct="0"/>
            <a:r>
              <a:rPr lang="ru-RU" sz="2800" dirty="0" smtClean="0">
                <a:solidFill>
                  <a:srgbClr val="FF0000"/>
                </a:solidFill>
              </a:rPr>
              <a:t>2. Как определяется высота строчных букв?</a:t>
            </a:r>
            <a:endParaRPr lang="ru-RU" sz="2800" dirty="0" smtClean="0">
              <a:solidFill>
                <a:srgbClr val="FF0000"/>
              </a:solidFill>
            </a:endParaRPr>
          </a:p>
          <a:p>
            <a:pPr lvl="0" indent="355600" algn="just" fontAlgn="base" hangingPunct="0"/>
            <a:r>
              <a:rPr lang="ru-RU" sz="2800" dirty="0" smtClean="0">
                <a:solidFill>
                  <a:srgbClr val="FF0000"/>
                </a:solidFill>
              </a:rPr>
              <a:t>3. В зависимости от чего определяется толщина линий шрифта </a:t>
            </a:r>
            <a:r>
              <a:rPr lang="en-US" sz="2800" dirty="0" smtClean="0">
                <a:solidFill>
                  <a:srgbClr val="FF0000"/>
                </a:solidFill>
              </a:rPr>
              <a:t>d</a:t>
            </a:r>
            <a:r>
              <a:rPr lang="ru-RU" sz="2800" dirty="0" smtClean="0">
                <a:solidFill>
                  <a:srgbClr val="FF0000"/>
                </a:solidFill>
              </a:rPr>
              <a:t>?</a:t>
            </a:r>
            <a:endParaRPr lang="ru-RU" sz="2800" dirty="0" smtClean="0">
              <a:solidFill>
                <a:srgbClr val="FF0000"/>
              </a:solidFill>
            </a:endParaRPr>
          </a:p>
          <a:p>
            <a:pPr lvl="0" indent="355600" algn="just" fontAlgn="base" hangingPunct="0"/>
            <a:r>
              <a:rPr lang="ru-RU" sz="2800" dirty="0" smtClean="0">
                <a:solidFill>
                  <a:srgbClr val="FF0000"/>
                </a:solidFill>
              </a:rPr>
              <a:t>4. Какие размеры шрифтов установлены ГОСТом?</a:t>
            </a:r>
            <a:endParaRPr lang="ru-RU" sz="2800" dirty="0" smtClean="0">
              <a:solidFill>
                <a:srgbClr val="FF0000"/>
              </a:solidFill>
            </a:endParaRPr>
          </a:p>
          <a:p>
            <a:endParaRPr lang="ru-RU" sz="2800" b="1" dirty="0" smtClean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Инженерное геометрическое 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СОСТАВ, КЛАССИФИКАЦИЯ И ОБОЗНАЧЕНИЕ  СТАНДАРТОВ ЕСКД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ГОСТ Р 2.001-2023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indent="355600" algn="just"/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  <p:pic>
        <p:nvPicPr>
          <p:cNvPr id="6" name="Изображение 1"/>
          <p:cNvPicPr>
            <a:picLocks noChangeAspect="1"/>
          </p:cNvPicPr>
          <p:nvPr/>
        </p:nvPicPr>
        <p:blipFill>
          <a:blip r:embed="rId2">
            <a:lum bright="-12000" contrast="24000"/>
          </a:blip>
          <a:srcRect t="47352"/>
          <a:stretch>
            <a:fillRect/>
          </a:stretch>
        </p:blipFill>
        <p:spPr>
          <a:xfrm>
            <a:off x="0" y="2276475"/>
            <a:ext cx="9192895" cy="4100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Инженерное геометрическое 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indent="355600" algn="just"/>
            <a:r>
              <a:rPr lang="ru-RU" sz="2800" b="1" dirty="0" smtClean="0">
                <a:solidFill>
                  <a:schemeClr val="tx1"/>
                </a:solidFill>
              </a:rPr>
              <a:t>Обозначение стандартов ЕСКД </a:t>
            </a:r>
            <a:r>
              <a:rPr lang="ru-RU" sz="2800" dirty="0" smtClean="0">
                <a:solidFill>
                  <a:schemeClr val="tx1"/>
                </a:solidFill>
              </a:rPr>
              <a:t>строится из</a:t>
            </a:r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</a:rPr>
              <a:t>Индекс стандарта - </a:t>
            </a:r>
            <a:r>
              <a:rPr lang="ru-RU" sz="2800" b="1" dirty="0" smtClean="0">
                <a:solidFill>
                  <a:srgbClr val="FF0000"/>
                </a:solidFill>
              </a:rPr>
              <a:t>ГОСТ Р</a:t>
            </a:r>
            <a:r>
              <a:rPr lang="ru-RU" sz="2800" dirty="0" smtClean="0">
                <a:solidFill>
                  <a:schemeClr val="tx1"/>
                </a:solidFill>
              </a:rPr>
              <a:t>;</a:t>
            </a:r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</a:rPr>
              <a:t>Цифры </a:t>
            </a:r>
            <a:r>
              <a:rPr lang="ru-RU" sz="2800" b="1" dirty="0" smtClean="0">
                <a:solidFill>
                  <a:srgbClr val="FF0000"/>
                </a:solidFill>
              </a:rPr>
              <a:t>2</a:t>
            </a:r>
            <a:r>
              <a:rPr lang="ru-RU" sz="2800" b="1" dirty="0" smtClean="0">
                <a:solidFill>
                  <a:schemeClr val="tx1"/>
                </a:solidFill>
              </a:rPr>
              <a:t>,</a:t>
            </a:r>
            <a:r>
              <a:rPr lang="ru-RU" sz="2800" dirty="0" smtClean="0">
                <a:solidFill>
                  <a:schemeClr val="tx1"/>
                </a:solidFill>
              </a:rPr>
              <a:t> присвоенной комплексу стандартов ЕСКД;</a:t>
            </a:r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</a:rPr>
              <a:t>  Цифры (после точки), обозначающей номер группы стандартов в соответствии с таблицей;</a:t>
            </a:r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</a:rPr>
              <a:t> Двузначного числа, определяющего порядковый номер стандарта в данной группе;</a:t>
            </a:r>
            <a:endParaRPr lang="ru-RU" sz="2800" dirty="0" smtClean="0">
              <a:solidFill>
                <a:schemeClr val="tx1"/>
              </a:solidFill>
            </a:endParaRPr>
          </a:p>
          <a:p>
            <a:pPr indent="35560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</a:rPr>
              <a:t> Четырех цифр (поле тире), указывающие год утверждения, на пример, </a:t>
            </a:r>
            <a:r>
              <a:rPr lang="ru-RU" sz="2800" b="1" dirty="0" smtClean="0">
                <a:solidFill>
                  <a:srgbClr val="FF0000"/>
                </a:solidFill>
              </a:rPr>
              <a:t>ГОСТ Р 2.001-2023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 indent="355600" algn="just"/>
            <a:r>
              <a:rPr lang="ru-RU" sz="2800" dirty="0" smtClean="0">
                <a:solidFill>
                  <a:schemeClr val="tx1"/>
                </a:solidFill>
              </a:rPr>
              <a:t>В стандартах, утвержденных до 2000 года указаны две последние цифры года. Например, </a:t>
            </a:r>
            <a:r>
              <a:rPr lang="ru-RU" sz="2800" b="1" dirty="0" smtClean="0">
                <a:solidFill>
                  <a:srgbClr val="FF0000"/>
                </a:solidFill>
              </a:rPr>
              <a:t>ГОСТ 2.301-68</a:t>
            </a:r>
            <a:endParaRPr lang="ru-RU" sz="2800" b="1" dirty="0" smtClean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25937</Words>
  <Application>WPS Presentation</Application>
  <PresentationFormat>Экран (4:3)</PresentationFormat>
  <Paragraphs>668</Paragraphs>
  <Slides>71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71</vt:i4>
      </vt:variant>
    </vt:vector>
  </HeadingPairs>
  <TitlesOfParts>
    <vt:vector size="80" baseType="lpstr">
      <vt:lpstr>Arial</vt:lpstr>
      <vt:lpstr>SimSun</vt:lpstr>
      <vt:lpstr>Wingdings</vt:lpstr>
      <vt:lpstr>Calibri</vt:lpstr>
      <vt:lpstr>Microsoft YaHei</vt:lpstr>
      <vt:lpstr>Arial Unicode MS</vt:lpstr>
      <vt:lpstr>GOST type A</vt:lpstr>
      <vt:lpstr>GOST type B</vt:lpstr>
      <vt:lpstr>Тема Office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моделирование</vt:lpstr>
      <vt:lpstr>Инженерное геометрическое       моделирование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Инженерная графика Лекция 3</dc:title>
  <dc:creator>Виктор</dc:creator>
  <cp:lastModifiedBy>Виктор</cp:lastModifiedBy>
  <cp:revision>96</cp:revision>
  <dcterms:created xsi:type="dcterms:W3CDTF">2009-02-17T21:43:00Z</dcterms:created>
  <dcterms:modified xsi:type="dcterms:W3CDTF">2025-02-04T18:37:33Z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A5B69E73B54B448CA49672EEC92BE648_12</vt:lpwstr>
  </property>
  <property fmtid="{D5CDD505-2E9C-101B-9397-08002B2CF9AE}" pid="3" name="KSOProductBuildVer">
    <vt:lpwstr>1049-12.2.0.19805</vt:lpwstr>
  </property>
</Properties>
</file>