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10" r:id="rId2"/>
    <p:sldId id="311" r:id="rId3"/>
    <p:sldId id="312" r:id="rId4"/>
    <p:sldId id="313" r:id="rId5"/>
    <p:sldId id="314" r:id="rId6"/>
    <p:sldId id="315" r:id="rId7"/>
    <p:sldId id="317" r:id="rId8"/>
    <p:sldId id="316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4E1F1-ABF6-43DE-A994-87526D0E858D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383E9-1783-42F7-8C70-91D486D15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836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410B-E2FF-4EB2-8311-18E5E3BB43B6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E4DF-A63B-43C5-B266-FE0F36EF4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94E0-A273-4E6B-90E7-3DFC76500DEA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E4DF-A63B-43C5-B266-FE0F36EF4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FC44-A3F1-4E7B-8CD9-6D78BE0FB756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E4DF-A63B-43C5-B266-FE0F36EF4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EE35-D7E6-476A-B0B0-BABFE10C3E89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E4DF-A63B-43C5-B266-FE0F36EF4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CB0-B959-4E79-92E4-836680A467F4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E4DF-A63B-43C5-B266-FE0F36EF4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6BD6-7387-445A-BEA1-D49248090111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E4DF-A63B-43C5-B266-FE0F36EF4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3E0D-D0BE-4708-A688-07EDE8692889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E4DF-A63B-43C5-B266-FE0F36EF4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5646-2561-466D-A156-8AB86F61A40A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E4DF-A63B-43C5-B266-FE0F36EF4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02BB-23C5-4D23-AC4A-33295D2EA697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E4DF-A63B-43C5-B266-FE0F36EF4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DABF-10A9-429D-9BC0-C85ABAA871A3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E4DF-A63B-43C5-B266-FE0F36EF4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78AA-93A2-4906-A323-844DA9EE80F7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E4DF-A63B-43C5-B266-FE0F36EF4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3519-2D7C-405D-93AC-970D0E4F7EE1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E4DF-A63B-43C5-B266-FE0F36EF4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Лекция на тему: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Электронные геометрические модели и чертежи сборочных единиц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265113" algn="just"/>
            <a:endParaRPr lang="ru-RU" sz="2800" b="1" dirty="0" smtClean="0">
              <a:solidFill>
                <a:srgbClr val="C00000"/>
              </a:solidFill>
            </a:endParaRPr>
          </a:p>
          <a:p>
            <a:pPr indent="265113" algn="just"/>
            <a:r>
              <a:rPr lang="ru-RU" sz="2800" b="1" dirty="0" smtClean="0">
                <a:solidFill>
                  <a:srgbClr val="C00000"/>
                </a:solidFill>
              </a:rPr>
              <a:t>Сборочный чертеж должен давать информацию о том: </a:t>
            </a:r>
          </a:p>
          <a:p>
            <a:pPr marL="530225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 из каких деталей состоит изделие, </a:t>
            </a:r>
          </a:p>
          <a:p>
            <a:pPr marL="530225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 как они располагаются относительно друг друга, </a:t>
            </a:r>
          </a:p>
          <a:p>
            <a:pPr marL="722313" indent="-192088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как детали взаимодействуют друг с другом.</a:t>
            </a:r>
          </a:p>
          <a:p>
            <a:pPr marL="722313" indent="-192088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как осуществить сборку, разборку и контроль сборочной единицы.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265113" algn="just"/>
            <a:endParaRPr lang="ru-RU" sz="2800" b="1" dirty="0" smtClean="0">
              <a:solidFill>
                <a:srgbClr val="C00000"/>
              </a:solidFill>
            </a:endParaRPr>
          </a:p>
          <a:p>
            <a:pPr indent="265113" algn="just"/>
            <a:r>
              <a:rPr lang="ru-RU" sz="2800" b="1" dirty="0" smtClean="0">
                <a:solidFill>
                  <a:srgbClr val="C00000"/>
                </a:solidFill>
              </a:rPr>
              <a:t>Сборочный чертеж должен содержать: 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1.Изображения сборочной единицы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2. Размеры и другие параметры и требования, которые должны быть выполнены и проконтролированы по данному чертежу;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3. Указания о характере сопряжения разъемных частей изделия.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4. Указания о способе соединения неразъемных соединений, например сварных, паянных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265113" algn="just"/>
            <a:endParaRPr lang="ru-RU" sz="2800" b="1" dirty="0" smtClean="0">
              <a:solidFill>
                <a:srgbClr val="C00000"/>
              </a:solidFill>
            </a:endParaRPr>
          </a:p>
          <a:p>
            <a:pPr indent="265113" algn="just"/>
            <a:r>
              <a:rPr lang="ru-RU" sz="2800" b="1" dirty="0" smtClean="0">
                <a:solidFill>
                  <a:srgbClr val="C00000"/>
                </a:solidFill>
              </a:rPr>
              <a:t>Сборочный чертеж должен содержать: 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5. Номера позиций составных частей, входящих в изделие;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6. Основные характеристики изделия;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7. Размеры - </a:t>
            </a:r>
            <a:r>
              <a:rPr lang="ru-RU" sz="2800" b="1" i="1" dirty="0" smtClean="0">
                <a:solidFill>
                  <a:srgbClr val="002060"/>
                </a:solidFill>
              </a:rPr>
              <a:t>габаритные</a:t>
            </a:r>
            <a:r>
              <a:rPr lang="ru-RU" sz="2800" dirty="0" smtClean="0">
                <a:solidFill>
                  <a:srgbClr val="002060"/>
                </a:solidFill>
              </a:rPr>
              <a:t>, определяющие предельные внешние и внутренние очертания изделия, </a:t>
            </a:r>
            <a:r>
              <a:rPr lang="ru-RU" sz="2800" b="1" i="1" dirty="0" smtClean="0">
                <a:solidFill>
                  <a:srgbClr val="002060"/>
                </a:solidFill>
              </a:rPr>
              <a:t>установочные</a:t>
            </a:r>
            <a:r>
              <a:rPr lang="ru-RU" sz="2800" dirty="0" smtClean="0">
                <a:solidFill>
                  <a:srgbClr val="002060"/>
                </a:solidFill>
              </a:rPr>
              <a:t> размеры, по которым изделие устанавливается при монтаже, а также необходимые </a:t>
            </a:r>
            <a:r>
              <a:rPr lang="ru-RU" sz="2800" b="1" i="1" dirty="0" smtClean="0">
                <a:solidFill>
                  <a:srgbClr val="002060"/>
                </a:solidFill>
              </a:rPr>
              <a:t>справочные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indent="265113" algn="just"/>
            <a:endParaRPr lang="ru-RU" sz="2800" b="1" dirty="0" smtClean="0">
              <a:solidFill>
                <a:srgbClr val="C00000"/>
              </a:solidFill>
            </a:endParaRPr>
          </a:p>
          <a:p>
            <a:pPr indent="354013" algn="just"/>
            <a:r>
              <a:rPr lang="ru-RU" sz="2800" b="1" dirty="0" smtClean="0">
                <a:solidFill>
                  <a:srgbClr val="C00000"/>
                </a:solidFill>
              </a:rPr>
              <a:t>На сборочном чертеже допускается указывать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что представляют собой те части изделия, которые сопрягаются или соприкасаются (</a:t>
            </a:r>
            <a:r>
              <a:rPr lang="ru-RU" sz="2800" dirty="0" smtClean="0">
                <a:solidFill>
                  <a:srgbClr val="FF0000"/>
                </a:solidFill>
              </a:rPr>
              <a:t>обстановка</a:t>
            </a:r>
            <a:r>
              <a:rPr lang="ru-RU" sz="2800" dirty="0" smtClean="0">
                <a:solidFill>
                  <a:srgbClr val="002060"/>
                </a:solidFill>
              </a:rPr>
              <a:t>) с деталями или изделиями, не принадлежащими рассматриваемому изделию. 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Такими деталями и частями изделий являются фундаментные плиты, фланцы, несущие поверхности кронштейнов и т. д.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Части изделия, расположенные за обстановкой, изображаются как видимые, но могут при необходимости изображаться как невидимые. Предметы «обстановки» показываются упрощенно. В разрезах и сечениях их допускается не штриховать.</a:t>
            </a:r>
          </a:p>
          <a:p>
            <a:pPr indent="354013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265113" algn="just"/>
            <a:endParaRPr lang="ru-RU" sz="2800" b="1" dirty="0" smtClean="0">
              <a:solidFill>
                <a:srgbClr val="C00000"/>
              </a:solidFill>
            </a:endParaRPr>
          </a:p>
          <a:p>
            <a:pPr indent="354013" algn="just"/>
            <a:r>
              <a:rPr lang="ru-RU" sz="2800" b="1" dirty="0" smtClean="0">
                <a:solidFill>
                  <a:srgbClr val="C00000"/>
                </a:solidFill>
              </a:rPr>
              <a:t>На сборочном чертеже допускается не показывать: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1. Фаски, </a:t>
            </a:r>
            <a:r>
              <a:rPr lang="ru-RU" sz="2800" dirty="0" err="1" smtClean="0">
                <a:solidFill>
                  <a:srgbClr val="002060"/>
                </a:solidFill>
              </a:rPr>
              <a:t>скругления</a:t>
            </a:r>
            <a:r>
              <a:rPr lang="ru-RU" sz="2800" dirty="0" smtClean="0">
                <a:solidFill>
                  <a:srgbClr val="002060"/>
                </a:solidFill>
              </a:rPr>
              <a:t>, проточки, углубления выступы рифление, оплетку и другие мелкие элементы.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2. Зазоры между стержнем и отверстием. 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3. Составные части изделия (крышки, кожухи, щиты и т.п.) закрывающие детали. В этом случае над изображением выполняется надпись по типу «Крышка поз. 5 не показана».</a:t>
            </a:r>
          </a:p>
          <a:p>
            <a:pPr indent="354013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528638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265113" algn="just"/>
            <a:endParaRPr lang="ru-RU" sz="2800" b="1" dirty="0" smtClean="0">
              <a:solidFill>
                <a:srgbClr val="C00000"/>
              </a:solidFill>
            </a:endParaRPr>
          </a:p>
          <a:p>
            <a:pPr indent="354013" algn="just"/>
            <a:r>
              <a:rPr lang="ru-RU" sz="2800" b="1" dirty="0" smtClean="0">
                <a:solidFill>
                  <a:srgbClr val="C00000"/>
                </a:solidFill>
              </a:rPr>
              <a:t>При изображении винтовой пружины на сборочном чертеже </a:t>
            </a:r>
            <a:r>
              <a:rPr lang="ru-RU" sz="2800" dirty="0" smtClean="0">
                <a:solidFill>
                  <a:srgbClr val="002060"/>
                </a:solidFill>
              </a:rPr>
              <a:t>показывают лишь сечения витков, показывая лишь зоны, условно закрывающей эти изделия и определяемые осевыми линиями сечений витков.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Для изображения соседних изделий – «</a:t>
            </a:r>
            <a:r>
              <a:rPr lang="ru-RU" sz="2800" dirty="0" smtClean="0">
                <a:solidFill>
                  <a:srgbClr val="C00000"/>
                </a:solidFill>
              </a:rPr>
              <a:t>обстановки</a:t>
            </a:r>
            <a:r>
              <a:rPr lang="ru-RU" sz="2800" dirty="0" smtClean="0">
                <a:solidFill>
                  <a:srgbClr val="002060"/>
                </a:solidFill>
              </a:rPr>
              <a:t>» - используют тонкие сплошные линии.</a:t>
            </a:r>
          </a:p>
          <a:p>
            <a:pPr indent="354013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 l="43512" t="18920" r="18590" b="27470"/>
          <a:stretch>
            <a:fillRect/>
          </a:stretch>
        </p:blipFill>
        <p:spPr bwMode="auto">
          <a:xfrm>
            <a:off x="5285862" y="1357298"/>
            <a:ext cx="3858138" cy="486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265113" algn="just"/>
            <a:endParaRPr lang="ru-RU" sz="2800" b="1" dirty="0" smtClean="0">
              <a:solidFill>
                <a:srgbClr val="C00000"/>
              </a:solidFill>
            </a:endParaRPr>
          </a:p>
          <a:p>
            <a:pPr indent="354013" algn="just"/>
            <a:r>
              <a:rPr lang="ru-RU" sz="2800" dirty="0" smtClean="0">
                <a:solidFill>
                  <a:srgbClr val="C00000"/>
                </a:solidFill>
              </a:rPr>
              <a:t>ГОСТ 2.109—73 </a:t>
            </a:r>
            <a:r>
              <a:rPr lang="ru-RU" sz="2800" dirty="0" smtClean="0">
                <a:solidFill>
                  <a:srgbClr val="002060"/>
                </a:solidFill>
              </a:rPr>
              <a:t>дает следующие указания о содержании изображений и нанесении размеров на сборочных чертежах: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1. Места соприкосновений смежных деталей вычерчиваются одной линией (толщина линий не удваивается). Зазор между деталями до 2 мм в масштабе чертежа рекомендуется не показывать, если нет на то особых причин.</a:t>
            </a:r>
          </a:p>
          <a:p>
            <a:pPr indent="354013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265113" algn="just"/>
            <a:endParaRPr lang="ru-RU" sz="2800" b="1" dirty="0" smtClean="0">
              <a:solidFill>
                <a:srgbClr val="C00000"/>
              </a:solidFill>
            </a:endParaRP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2. На сборочных чертежах с целью упрощения </a:t>
            </a:r>
            <a:r>
              <a:rPr lang="ru-RU" sz="2800" i="1" dirty="0" smtClean="0">
                <a:solidFill>
                  <a:srgbClr val="002060"/>
                </a:solidFill>
              </a:rPr>
              <a:t>допускается </a:t>
            </a:r>
            <a:r>
              <a:rPr lang="ru-RU" sz="2800" i="1" dirty="0" smtClean="0">
                <a:solidFill>
                  <a:srgbClr val="FF0000"/>
                </a:solidFill>
              </a:rPr>
              <a:t>не показывать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а) видимые составные части изделий или их элементы, расположенные за пружиной или сеткой, а также частично закрытые расположенными впереди деталями;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б) надписи на табличках, шкалах и т.п., изображая только их контур.</a:t>
            </a:r>
          </a:p>
          <a:p>
            <a:pPr indent="354013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265113" algn="just"/>
            <a:endParaRPr lang="ru-RU" sz="2800" b="1" dirty="0" smtClean="0">
              <a:solidFill>
                <a:srgbClr val="C00000"/>
              </a:solidFill>
            </a:endParaRP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3. Детали, изготовленные из прозрачного материала, вычерчиваются как непрозрачные. Допускается составные части изделий и их элементы, расположенные за прозрачными деталями, изображать как видимые, например шкалы, циферблаты, стрелки приборов и т.п.</a:t>
            </a:r>
          </a:p>
          <a:p>
            <a:pPr indent="354013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6215074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265113" algn="just"/>
            <a:endParaRPr lang="ru-RU" sz="2800" b="1" dirty="0" smtClean="0">
              <a:solidFill>
                <a:srgbClr val="C00000"/>
              </a:solidFill>
            </a:endParaRP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4. Детали подвижные, занимающие в эксплуатационных условиях в изделиях различные положения и сопрягающиеся с неподвижными деталями, изображаются в крайних положениях штрихпунктирной линией с двумя точками, что позволяет в некоторых случаях установить габариты изделия.</a:t>
            </a:r>
          </a:p>
          <a:p>
            <a:pPr indent="354013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 l="2896" t="6088" r="43532" b="4017"/>
          <a:stretch>
            <a:fillRect/>
          </a:stretch>
        </p:blipFill>
        <p:spPr bwMode="auto">
          <a:xfrm>
            <a:off x="6234217" y="2214554"/>
            <a:ext cx="2909783" cy="31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Чертеж общего вида</a:t>
            </a:r>
          </a:p>
          <a:p>
            <a:pPr indent="530225" algn="just"/>
            <a:r>
              <a:rPr lang="ru-RU" sz="2800" b="1" dirty="0" smtClean="0">
                <a:solidFill>
                  <a:srgbClr val="C00000"/>
                </a:solidFill>
              </a:rPr>
              <a:t>Сборочные единицы </a:t>
            </a:r>
            <a:r>
              <a:rPr lang="ru-RU" sz="2800" dirty="0" smtClean="0">
                <a:solidFill>
                  <a:srgbClr val="C0000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это изделия , составные части которого подлежат соединению между собой сборочными операциями (свинчиванием, сочленением, клепкой, пайкой, </a:t>
            </a:r>
            <a:r>
              <a:rPr lang="ru-RU" sz="2800" dirty="0" err="1" smtClean="0">
                <a:solidFill>
                  <a:srgbClr val="002060"/>
                </a:solidFill>
              </a:rPr>
              <a:t>опрессовкой</a:t>
            </a:r>
            <a:r>
              <a:rPr lang="ru-RU" sz="2800" dirty="0" smtClean="0">
                <a:solidFill>
                  <a:srgbClr val="002060"/>
                </a:solidFill>
              </a:rPr>
              <a:t>, развальцовкой, склеиванием, сшивкой, укладкой и т.п.), например станок редуктор и т.д.</a:t>
            </a:r>
          </a:p>
          <a:p>
            <a:pPr indent="530225" algn="just"/>
            <a:r>
              <a:rPr lang="ru-RU" sz="2800" dirty="0" smtClean="0">
                <a:solidFill>
                  <a:srgbClr val="002060"/>
                </a:solidFill>
              </a:rPr>
              <a:t>Сборочные единицы относятся к специфицированным изделиям, так как включают в себя несколько частей.</a:t>
            </a:r>
          </a:p>
          <a:p>
            <a:pPr indent="530225" algn="just"/>
            <a:r>
              <a:rPr lang="ru-RU" sz="2800" dirty="0" smtClean="0">
                <a:solidFill>
                  <a:srgbClr val="002060"/>
                </a:solidFill>
              </a:rPr>
              <a:t>Рассмотрим два вида чертежей сборочной единицы: </a:t>
            </a:r>
            <a:r>
              <a:rPr lang="ru-RU" sz="2800" dirty="0" smtClean="0">
                <a:solidFill>
                  <a:srgbClr val="C00000"/>
                </a:solidFill>
              </a:rPr>
              <a:t>Чертеж общего вида </a:t>
            </a:r>
            <a:r>
              <a:rPr lang="ru-RU" sz="2800" dirty="0" smtClean="0">
                <a:solidFill>
                  <a:srgbClr val="002060"/>
                </a:solidFill>
              </a:rPr>
              <a:t>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Сборочный чертеж.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265113" algn="just"/>
            <a:endParaRPr lang="ru-RU" sz="2800" b="1" dirty="0" smtClean="0">
              <a:solidFill>
                <a:srgbClr val="C00000"/>
              </a:solidFill>
            </a:endParaRP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5. На главном виде, на видах слева и справа крышки с круглыми фланцами изображаются расположенными в крайних положениях (ГОСТ 2.109—73).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При расположении болтов, шпилек и винтов на круглых крышках и фланцах, когда они не попадают в плоскость разреза, их не следует вводить в плоскость разреза. В этих случаях следует применять местные разрезы плоскостями, проходящими через оси этих деталей или применять выносные элементы.</a:t>
            </a:r>
          </a:p>
          <a:p>
            <a:pPr indent="354013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265113" algn="just"/>
            <a:endParaRPr lang="ru-RU" sz="2800" b="1" dirty="0" smtClean="0">
              <a:solidFill>
                <a:srgbClr val="C00000"/>
              </a:solidFill>
            </a:endParaRP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6. Такие детали, как болты, винты, шпонки, штифты, клинья, заклепки, шпиндели, рукоятки, шатуны, валы сплошные, крюки, цепи в продольном разрезе на сборочных чертежах изображаются нерассеченными и, следовательно, незаштрихованными. Шарики всегда показываются нерассеченными.</a:t>
            </a:r>
          </a:p>
          <a:p>
            <a:pPr indent="354013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265113" algn="just"/>
            <a:endParaRPr lang="ru-RU" sz="2800" b="1" dirty="0" smtClean="0">
              <a:solidFill>
                <a:srgbClr val="C00000"/>
              </a:solidFill>
            </a:endParaRPr>
          </a:p>
          <a:p>
            <a:pPr indent="354013" algn="just"/>
            <a:r>
              <a:rPr lang="ru-RU" sz="2800" b="1" dirty="0" smtClean="0">
                <a:solidFill>
                  <a:srgbClr val="FF0000"/>
                </a:solidFill>
              </a:rPr>
              <a:t>Штриховка на сборочном чертеже:</a:t>
            </a:r>
          </a:p>
          <a:p>
            <a:pPr indent="354013" algn="just"/>
            <a:endParaRPr lang="ru-RU" sz="2800" dirty="0" smtClean="0"/>
          </a:p>
          <a:p>
            <a:pPr indent="354013" algn="just"/>
            <a:r>
              <a:rPr lang="ru-RU" dirty="0" smtClean="0">
                <a:solidFill>
                  <a:srgbClr val="002060"/>
                </a:solidFill>
              </a:rPr>
              <a:t>На всех разрезах и сечениях сборочных чертежей изделий, для одних и тех же деталей, при нанесении графических обозначений материалов для металлов и твердых сплавов, штриховка должна быть направлена в одну и ту же сторону.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442913" algn="just"/>
            <a:r>
              <a:rPr lang="ru-RU" sz="2800" dirty="0" smtClean="0">
                <a:solidFill>
                  <a:srgbClr val="FF0000"/>
                </a:solidFill>
              </a:rPr>
              <a:t>Штриховка на сборочном чертеже:</a:t>
            </a:r>
          </a:p>
          <a:p>
            <a:pPr indent="442913" algn="just"/>
            <a:r>
              <a:rPr lang="ru-RU" sz="2800" dirty="0" smtClean="0">
                <a:solidFill>
                  <a:srgbClr val="002060"/>
                </a:solidFill>
              </a:rPr>
              <a:t>При стыке соприкасающихся поверхностей двух деталей, наклон линий штриховки (встречная штриховка), следует применять для одной детали — вправо, для другой — влево.</a:t>
            </a:r>
          </a:p>
          <a:p>
            <a:pPr indent="442913" algn="just"/>
            <a:endParaRPr lang="ru-RU" sz="2800" dirty="0" smtClean="0">
              <a:solidFill>
                <a:srgbClr val="002060"/>
              </a:solidFill>
            </a:endParaRPr>
          </a:p>
          <a:p>
            <a:pPr indent="442913" algn="just"/>
            <a:endParaRPr lang="ru-RU" sz="2800" dirty="0" smtClean="0">
              <a:solidFill>
                <a:srgbClr val="002060"/>
              </a:solidFill>
            </a:endParaRPr>
          </a:p>
          <a:p>
            <a:pPr indent="442913" algn="just"/>
            <a:r>
              <a:rPr lang="ru-RU" sz="2800" dirty="0" smtClean="0">
                <a:solidFill>
                  <a:srgbClr val="002060"/>
                </a:solidFill>
              </a:rPr>
              <a:t>Если две соприкасающиеся поверхности в то же время смежные с третьей, то штриховку следует разнообразить или изменением расстояния между линиями штриховки, не меняя угол наклона, который во всех случаях должен сохраняться равным 45°, или сдвигом линий штриховки одного сечения по отношению к другому.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12000" contrast="42000"/>
          </a:blip>
          <a:srcRect/>
          <a:stretch>
            <a:fillRect/>
          </a:stretch>
        </p:blipFill>
        <p:spPr bwMode="auto">
          <a:xfrm>
            <a:off x="2928926" y="3000372"/>
            <a:ext cx="3376906" cy="9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6500826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Штриховка на сборочном чертеже:</a:t>
            </a:r>
          </a:p>
          <a:p>
            <a:pPr indent="354013" algn="just"/>
            <a:endParaRPr lang="ru-RU" sz="2800" dirty="0" smtClean="0">
              <a:solidFill>
                <a:srgbClr val="002060"/>
              </a:solidFill>
            </a:endParaRP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Узкие площадки сечений на чертеже шириной 2 мм и менее, подлежащие штриховке, допускается показывать зачерненными с оставлением просвета между смежными сечениями не менее 0,8 мм (рис.а). Для пояснения формы узких площадок сечений </a:t>
            </a:r>
            <a:r>
              <a:rPr lang="ru-RU" sz="3000" dirty="0" smtClean="0">
                <a:solidFill>
                  <a:srgbClr val="002060"/>
                </a:solidFill>
              </a:rPr>
              <a:t>может</a:t>
            </a:r>
            <a:r>
              <a:rPr lang="ru-RU" sz="2800" dirty="0" smtClean="0">
                <a:solidFill>
                  <a:srgbClr val="002060"/>
                </a:solidFill>
              </a:rPr>
              <a:t> быть применен выносной элемент (рис.</a:t>
            </a:r>
            <a:r>
              <a:rPr lang="ru-RU" sz="2800" i="1" dirty="0" smtClean="0">
                <a:solidFill>
                  <a:srgbClr val="002060"/>
                </a:solidFill>
              </a:rPr>
              <a:t>б).</a:t>
            </a:r>
            <a:endParaRPr lang="ru-RU" sz="2800" dirty="0" smtClean="0">
              <a:solidFill>
                <a:srgbClr val="002060"/>
              </a:solidFill>
            </a:endParaRPr>
          </a:p>
          <a:p>
            <a:pPr indent="442913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42000"/>
          </a:blip>
          <a:srcRect t="26786"/>
          <a:stretch>
            <a:fillRect/>
          </a:stretch>
        </p:blipFill>
        <p:spPr bwMode="auto">
          <a:xfrm>
            <a:off x="6515429" y="2714620"/>
            <a:ext cx="2628571" cy="301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Обозначения и порядковые номера  составных частей изделий  на сборочных чертежах</a:t>
            </a:r>
            <a:endParaRPr lang="ru-RU" sz="2800" dirty="0" smtClean="0">
              <a:solidFill>
                <a:srgbClr val="C00000"/>
              </a:solidFill>
            </a:endParaRP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Каждая деталь изделия имеет свое обозначение - свой номер.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Независимо от принятой нумерации чертежей (предметной и порядковой) чертеж детали и изображение этой детали на сборочном чертеже имеют одно и то же обозначение.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На всех сборочных чертежах на полках линий-выносок указываются номера деталей и других составных частей изделия.</a:t>
            </a:r>
          </a:p>
          <a:p>
            <a:pPr indent="442913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Обозначения и порядковые номера  составных частей изделий  на сборочных чертежах</a:t>
            </a:r>
            <a:endParaRPr lang="ru-RU" sz="2800" dirty="0" smtClean="0">
              <a:solidFill>
                <a:srgbClr val="C00000"/>
              </a:solidFill>
            </a:endParaRP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В спецификации для каждой детали выделяются две графы. В одной указываются номер детали в соответствии с нумерацией, принятой в спецификации, а в другой — обозначение этой детали. На полках линий-выносок сборочного чертежа указываются только порядковые номера деталей по спецификации (графа </a:t>
            </a:r>
            <a:r>
              <a:rPr lang="ru-RU" sz="2800" i="1" dirty="0" smtClean="0">
                <a:solidFill>
                  <a:srgbClr val="002060"/>
                </a:solidFill>
              </a:rPr>
              <a:t>Позиция). 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В графе </a:t>
            </a:r>
            <a:r>
              <a:rPr lang="ru-RU" sz="2800" i="1" dirty="0" smtClean="0">
                <a:solidFill>
                  <a:srgbClr val="C00000"/>
                </a:solidFill>
              </a:rPr>
              <a:t>Обозначение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указывают производственный номер, присвоенный детали, а следовательно, и номер чертежа, на котором эта деталь вычерчена.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Порядковые номера деталей следует указывать на тех проекциях, на которых данная деталь проецируется как видимая, при этом отдавать преимущество следует главному виду.</a:t>
            </a:r>
          </a:p>
          <a:p>
            <a:pPr indent="442913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Обозначения и порядковые номера  составных частей изделий  на сборочных чертежах</a:t>
            </a:r>
            <a:endParaRPr lang="ru-RU" sz="2800" dirty="0" smtClean="0">
              <a:solidFill>
                <a:srgbClr val="C00000"/>
              </a:solidFill>
            </a:endParaRP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Полки линий-выносок для указания порядковых номеров деталей следует располагать параллельно основной надписи чертежа. 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Порядковый номер детали следует, как правило, наносить на чертеже один раз. 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Порядковые номера составных частей или их частей рекомендуется располагать так, чтобы их возрастание по абсолютной величине было только в одном направлении.</a:t>
            </a:r>
          </a:p>
          <a:p>
            <a:pPr indent="442913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Обозначения и порядковые номера  составных частей изделий  на сборочных чертежах</a:t>
            </a:r>
            <a:endParaRPr lang="ru-RU" sz="2800" dirty="0" smtClean="0">
              <a:solidFill>
                <a:srgbClr val="002060"/>
              </a:solidFill>
            </a:endParaRPr>
          </a:p>
          <a:p>
            <a:pPr indent="354013" algn="just"/>
            <a:r>
              <a:rPr lang="ru-RU" sz="2800" dirty="0" smtClean="0">
                <a:solidFill>
                  <a:schemeClr val="bg1"/>
                </a:solidFill>
              </a:rPr>
              <a:t>На сборочном чертеже полки следует располагать вне контуров проекций. </a:t>
            </a:r>
          </a:p>
          <a:p>
            <a:pPr indent="354013" algn="just"/>
            <a:r>
              <a:rPr lang="ru-RU" sz="2800" dirty="0" smtClean="0">
                <a:solidFill>
                  <a:schemeClr val="bg1"/>
                </a:solidFill>
              </a:rPr>
              <a:t>Линии-выноски не должны пересекаться между собой, не должны быть параллельны линиями штриховки (если выноска проходит по заштрихованному полю) и по возможности не должны пересекать проекций других деталей.</a:t>
            </a:r>
          </a:p>
          <a:p>
            <a:pPr indent="354013" algn="just"/>
            <a:r>
              <a:rPr lang="ru-RU" sz="2800" dirty="0" smtClean="0">
                <a:solidFill>
                  <a:schemeClr val="bg1"/>
                </a:solidFill>
              </a:rPr>
              <a:t>Размер цифр для указания номеров позиций должен быть на один-два номера больше размера шрифта размерных чисел на данном чертеже.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Обозначения и порядковые номера  составных частей изделий  на сборочных чертежах</a:t>
            </a:r>
            <a:endParaRPr lang="ru-RU" sz="2800" dirty="0" smtClean="0">
              <a:solidFill>
                <a:srgbClr val="002060"/>
              </a:solidFill>
            </a:endParaRPr>
          </a:p>
          <a:p>
            <a:pPr indent="354013" algn="just"/>
            <a:r>
              <a:rPr lang="ru-RU" sz="2800" dirty="0" smtClean="0">
                <a:solidFill>
                  <a:schemeClr val="bg1"/>
                </a:solidFill>
              </a:rPr>
              <a:t>Допускается применять ломаные линии-выноски, но не более чем с одним изломом.</a:t>
            </a:r>
          </a:p>
          <a:p>
            <a:pPr indent="354013" algn="just"/>
            <a:r>
              <a:rPr lang="ru-RU" sz="2800" dirty="0" smtClean="0">
                <a:solidFill>
                  <a:schemeClr val="bg1"/>
                </a:solidFill>
              </a:rPr>
              <a:t>Толщина линии-выноски должна быть такая же, как толщина размерных и выносных линий на чертеже.</a:t>
            </a:r>
          </a:p>
          <a:p>
            <a:pPr indent="354013" algn="just"/>
            <a:r>
              <a:rPr lang="ru-RU" sz="2800" dirty="0" smtClean="0">
                <a:solidFill>
                  <a:schemeClr val="bg1"/>
                </a:solidFill>
              </a:rPr>
              <a:t>Одним концом линия-выноска должна заходить на проекцию указываемой составной части изделия и заканчиваться точкой, а другой конец линии-выноски следует помещать на конце «полки».</a:t>
            </a:r>
          </a:p>
          <a:p>
            <a:pPr indent="354013" algn="just"/>
            <a:r>
              <a:rPr lang="ru-RU" sz="2800" dirty="0" smtClean="0">
                <a:solidFill>
                  <a:schemeClr val="bg1"/>
                </a:solidFill>
              </a:rPr>
              <a:t>Допускается общая линия-выноска для группы крепежных деталей с резьбой (например, для группы болт — шайба — гайка), относящихся к одному и тому же месту крепления.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Чертеж общего вида</a:t>
            </a:r>
          </a:p>
          <a:p>
            <a:pPr indent="530225" algn="just"/>
            <a:r>
              <a:rPr lang="ru-RU" sz="2800" b="1" dirty="0" smtClean="0">
                <a:solidFill>
                  <a:srgbClr val="C00000"/>
                </a:solidFill>
              </a:rPr>
              <a:t>Чертеж общего вида</a:t>
            </a:r>
            <a:r>
              <a:rPr lang="ru-RU" sz="2800" dirty="0" smtClean="0">
                <a:solidFill>
                  <a:srgbClr val="C00000"/>
                </a:solidFill>
              </a:rPr>
              <a:t> (ВО) </a:t>
            </a:r>
            <a:r>
              <a:rPr lang="ru-RU" sz="2800" dirty="0" smtClean="0">
                <a:solidFill>
                  <a:srgbClr val="002060"/>
                </a:solidFill>
              </a:rPr>
              <a:t>– это документ, определяющий конструкцию изделия, взаимодействие его основных составных частей и поясняющий принцип работы изделия. </a:t>
            </a:r>
          </a:p>
          <a:p>
            <a:pPr indent="530225" algn="just"/>
            <a:r>
              <a:rPr lang="ru-RU" sz="2800" dirty="0" smtClean="0">
                <a:solidFill>
                  <a:srgbClr val="002060"/>
                </a:solidFill>
              </a:rPr>
              <a:t>Чертеж общего вида изделия разрабатывается </a:t>
            </a:r>
            <a:r>
              <a:rPr lang="ru-RU" sz="2800" dirty="0" smtClean="0">
                <a:solidFill>
                  <a:srgbClr val="C00000"/>
                </a:solidFill>
              </a:rPr>
              <a:t>на первой стадии проектирования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(техническое предложение, эскизный и технический проекты).</a:t>
            </a:r>
          </a:p>
          <a:p>
            <a:pPr indent="530225" algn="just"/>
            <a:r>
              <a:rPr lang="ru-RU" sz="2800" b="1" dirty="0" smtClean="0">
                <a:solidFill>
                  <a:srgbClr val="C00000"/>
                </a:solidFill>
              </a:rPr>
              <a:t>Чертеж общего вида </a:t>
            </a:r>
            <a:r>
              <a:rPr lang="ru-RU" sz="2800" dirty="0" smtClean="0">
                <a:solidFill>
                  <a:srgbClr val="002060"/>
                </a:solidFill>
              </a:rPr>
              <a:t>является основой для разработки рабочей документации: спецификаций, чертежей деталей и сборочных чертежей всего изделия или отдельных сборочных единиц.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Обозначения и порядковые номера  составных частей изделий  на сборочных чертежах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80000"/>
          </a:blip>
          <a:srcRect l="5782" t="8237" r="5385" b="2561"/>
          <a:stretch>
            <a:fillRect/>
          </a:stretch>
        </p:blipFill>
        <p:spPr bwMode="auto">
          <a:xfrm>
            <a:off x="1000100" y="2107970"/>
            <a:ext cx="7175167" cy="475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indent="265113"/>
            <a:r>
              <a:rPr lang="ru-RU" b="1" dirty="0" smtClean="0">
                <a:solidFill>
                  <a:srgbClr val="002060"/>
                </a:solidFill>
              </a:rPr>
              <a:t>СПЕЦИФИКАЦИЯ</a:t>
            </a:r>
            <a:endParaRPr lang="ru-RU" dirty="0" smtClean="0">
              <a:solidFill>
                <a:srgbClr val="002060"/>
              </a:solidFill>
            </a:endParaRPr>
          </a:p>
          <a:p>
            <a:pPr indent="265113" algn="just"/>
            <a:r>
              <a:rPr lang="ru-RU" b="1" dirty="0" smtClean="0">
                <a:solidFill>
                  <a:srgbClr val="FF0000"/>
                </a:solidFill>
              </a:rPr>
              <a:t>Спецификация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– основной конструкторский документ, определяющий состав сборочной единицы.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Спецификация выполняется на отдельных листах формата А4 по форме, определяемой ГОСТ 2.106—96, и может выполняться при большем количестве составных частей сборочной единицы на нескольких листах.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Спецификация состоит из </a:t>
            </a:r>
            <a:r>
              <a:rPr lang="ru-RU" dirty="0" smtClean="0">
                <a:solidFill>
                  <a:srgbClr val="C00000"/>
                </a:solidFill>
              </a:rPr>
              <a:t>графов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smtClean="0">
                <a:solidFill>
                  <a:srgbClr val="C00000"/>
                </a:solidFill>
              </a:rPr>
              <a:t>разделов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55000" lnSpcReduction="20000"/>
          </a:bodyPr>
          <a:lstStyle/>
          <a:p>
            <a:pPr indent="265113"/>
            <a:r>
              <a:rPr lang="ru-RU" sz="4600" b="1" dirty="0" smtClean="0">
                <a:solidFill>
                  <a:srgbClr val="002060"/>
                </a:solidFill>
              </a:rPr>
              <a:t>СПЕЦИФИКАЦИЯ</a:t>
            </a:r>
            <a:endParaRPr lang="ru-RU" sz="4600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Спецификация состоит из следующих разделов:</a:t>
            </a:r>
          </a:p>
          <a:p>
            <a:pPr indent="265113" algn="just"/>
            <a:r>
              <a:rPr lang="ru-RU" sz="4000" dirty="0" smtClean="0">
                <a:solidFill>
                  <a:schemeClr val="bg1"/>
                </a:solidFill>
              </a:rPr>
              <a:t>а) документация;</a:t>
            </a:r>
          </a:p>
          <a:p>
            <a:pPr indent="265113" algn="just"/>
            <a:r>
              <a:rPr lang="ru-RU" sz="4000" dirty="0" smtClean="0">
                <a:solidFill>
                  <a:schemeClr val="bg1"/>
                </a:solidFill>
              </a:rPr>
              <a:t>б) комплексы;</a:t>
            </a:r>
          </a:p>
          <a:p>
            <a:pPr indent="265113" algn="just"/>
            <a:r>
              <a:rPr lang="ru-RU" sz="4000" dirty="0" smtClean="0">
                <a:solidFill>
                  <a:schemeClr val="bg1"/>
                </a:solidFill>
              </a:rPr>
              <a:t>в) сборочные единицы;</a:t>
            </a:r>
          </a:p>
          <a:p>
            <a:pPr indent="265113" algn="just"/>
            <a:r>
              <a:rPr lang="ru-RU" sz="4000" dirty="0" smtClean="0">
                <a:solidFill>
                  <a:schemeClr val="bg1"/>
                </a:solidFill>
              </a:rPr>
              <a:t>г) детали;</a:t>
            </a:r>
          </a:p>
          <a:p>
            <a:pPr indent="265113" algn="just"/>
            <a:r>
              <a:rPr lang="ru-RU" sz="4000" dirty="0" err="1" smtClean="0">
                <a:solidFill>
                  <a:schemeClr val="bg1"/>
                </a:solidFill>
              </a:rPr>
              <a:t>д</a:t>
            </a:r>
            <a:r>
              <a:rPr lang="ru-RU" sz="4000" dirty="0" smtClean="0">
                <a:solidFill>
                  <a:schemeClr val="bg1"/>
                </a:solidFill>
              </a:rPr>
              <a:t>) стандартные изделия;</a:t>
            </a:r>
          </a:p>
          <a:p>
            <a:pPr indent="265113" algn="just"/>
            <a:r>
              <a:rPr lang="ru-RU" sz="4000" dirty="0" smtClean="0">
                <a:solidFill>
                  <a:schemeClr val="bg1"/>
                </a:solidFill>
              </a:rPr>
              <a:t>е) материалы.</a:t>
            </a:r>
          </a:p>
          <a:p>
            <a:pPr indent="265113" algn="just"/>
            <a:r>
              <a:rPr lang="ru-RU" sz="4000" dirty="0" smtClean="0">
                <a:solidFill>
                  <a:schemeClr val="bg1"/>
                </a:solidFill>
              </a:rPr>
              <a:t>Наличие тех или иных разделов определяется составом специфицируемого изделия. </a:t>
            </a:r>
          </a:p>
          <a:p>
            <a:pPr indent="265113" algn="just"/>
            <a:r>
              <a:rPr lang="ru-RU" sz="4000" dirty="0" smtClean="0">
                <a:solidFill>
                  <a:schemeClr val="bg1"/>
                </a:solidFill>
              </a:rPr>
              <a:t>Наименование каждого раздела указывают в виде заголовка в графе </a:t>
            </a:r>
            <a:r>
              <a:rPr lang="ru-RU" sz="4000" b="1" i="1" dirty="0" smtClean="0">
                <a:solidFill>
                  <a:schemeClr val="bg1"/>
                </a:solidFill>
              </a:rPr>
              <a:t>Наименование</a:t>
            </a:r>
            <a:r>
              <a:rPr lang="ru-RU" sz="4000" i="1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и подчеркивают.</a:t>
            </a:r>
          </a:p>
          <a:p>
            <a:pPr indent="265113" algn="just"/>
            <a:r>
              <a:rPr lang="ru-RU" sz="4000" dirty="0" smtClean="0">
                <a:solidFill>
                  <a:schemeClr val="bg1"/>
                </a:solidFill>
              </a:rPr>
              <a:t>Перед наименованием каждого раздела, а также после наименования раздела оставляют 1—2 строки для дополнительной записи.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indent="265113" algn="l"/>
            <a:r>
              <a:rPr lang="ru-RU" b="1" dirty="0" smtClean="0">
                <a:solidFill>
                  <a:srgbClr val="002060"/>
                </a:solidFill>
              </a:rPr>
              <a:t>СПЕЦИФИКАЦИЯ</a:t>
            </a:r>
            <a:endParaRPr lang="ru-RU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 l="3428" t="26020" b="1123"/>
          <a:stretch>
            <a:fillRect/>
          </a:stretch>
        </p:blipFill>
        <p:spPr bwMode="auto">
          <a:xfrm>
            <a:off x="4368687" y="1319906"/>
            <a:ext cx="4775313" cy="553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indent="265113" algn="l"/>
            <a:r>
              <a:rPr lang="ru-RU" b="1" dirty="0" smtClean="0">
                <a:solidFill>
                  <a:srgbClr val="002060"/>
                </a:solidFill>
              </a:rPr>
              <a:t>СПЕЦИФИКАЦИЯ</a:t>
            </a:r>
            <a:endParaRPr lang="ru-RU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415" t="14125" r="3213" b="1123"/>
          <a:stretch>
            <a:fillRect/>
          </a:stretch>
        </p:blipFill>
        <p:spPr bwMode="auto">
          <a:xfrm>
            <a:off x="5452501" y="1725008"/>
            <a:ext cx="3691499" cy="513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16376" t="43863" r="23967" b="1866"/>
          <a:stretch>
            <a:fillRect/>
          </a:stretch>
        </p:blipFill>
        <p:spPr bwMode="auto">
          <a:xfrm>
            <a:off x="2000232" y="1907625"/>
            <a:ext cx="3458128" cy="495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92500" lnSpcReduction="10000"/>
          </a:bodyPr>
          <a:lstStyle/>
          <a:p>
            <a:pPr indent="265113"/>
            <a:r>
              <a:rPr lang="ru-RU" b="1" dirty="0" smtClean="0">
                <a:solidFill>
                  <a:srgbClr val="002060"/>
                </a:solidFill>
              </a:rPr>
              <a:t>СПЕЦИФИКАЦИЯ</a:t>
            </a:r>
          </a:p>
          <a:p>
            <a:pPr indent="265113" algn="just"/>
            <a:r>
              <a:rPr lang="ru-RU" b="1" dirty="0" smtClean="0">
                <a:solidFill>
                  <a:srgbClr val="FF0000"/>
                </a:solidFill>
              </a:rPr>
              <a:t>Графы спецификации заполняются следующим образом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В графе «</a:t>
            </a:r>
            <a:r>
              <a:rPr lang="ru-RU" b="1" dirty="0" smtClean="0">
                <a:solidFill>
                  <a:schemeClr val="bg1"/>
                </a:solidFill>
              </a:rPr>
              <a:t>Форма</a:t>
            </a:r>
            <a:r>
              <a:rPr lang="ru-RU" dirty="0" smtClean="0">
                <a:solidFill>
                  <a:schemeClr val="bg1"/>
                </a:solidFill>
              </a:rPr>
              <a:t>т» указывают форматы, обозначения которых записаны в графе «Обозначение».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В разделах «</a:t>
            </a:r>
            <a:r>
              <a:rPr lang="ru-RU" b="1" dirty="0" smtClean="0">
                <a:solidFill>
                  <a:schemeClr val="bg1"/>
                </a:solidFill>
              </a:rPr>
              <a:t>Стандартные изделия</a:t>
            </a:r>
            <a:r>
              <a:rPr lang="ru-RU" dirty="0" smtClean="0">
                <a:solidFill>
                  <a:schemeClr val="bg1"/>
                </a:solidFill>
              </a:rPr>
              <a:t>», «Прочие изделия» и «Материалы» эта графа не заполняется.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Для деталей, на которые не выпущены чертежи, в этой графе пишут «</a:t>
            </a:r>
            <a:r>
              <a:rPr lang="ru-RU" b="1" dirty="0" smtClean="0">
                <a:solidFill>
                  <a:schemeClr val="bg1"/>
                </a:solidFill>
              </a:rPr>
              <a:t>БЧ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Если чертеж выполнен на нескольких форматах, в графе ставится «*», в графе примечание дается список форматов.</a:t>
            </a:r>
          </a:p>
          <a:p>
            <a:pPr indent="265113"/>
            <a:endParaRPr lang="ru-RU" b="1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 lnSpcReduction="10000"/>
          </a:bodyPr>
          <a:lstStyle/>
          <a:p>
            <a:pPr indent="265113"/>
            <a:r>
              <a:rPr lang="ru-RU" b="1" dirty="0" smtClean="0">
                <a:solidFill>
                  <a:srgbClr val="002060"/>
                </a:solidFill>
              </a:rPr>
              <a:t>СПЕЦИФИКАЦИЯ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Графы спецификации заполняются следующим образом :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В графе «</a:t>
            </a:r>
            <a:r>
              <a:rPr lang="ru-RU" b="1" dirty="0" smtClean="0">
                <a:solidFill>
                  <a:schemeClr val="bg1"/>
                </a:solidFill>
              </a:rPr>
              <a:t>Зона</a:t>
            </a:r>
            <a:r>
              <a:rPr lang="ru-RU" dirty="0" smtClean="0">
                <a:solidFill>
                  <a:schemeClr val="bg1"/>
                </a:solidFill>
              </a:rPr>
              <a:t>» указывают обозначение зоны в соответствии с ГОСТ 2.104-68. На учебных чертежах графу не заполняют.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В графе «Поз.» указывают порядковые номера составных частей, входящих в специфицируемое изделие.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В разделах  «Документация»  эта графа не заполняется.</a:t>
            </a:r>
          </a:p>
          <a:p>
            <a:pPr indent="265113"/>
            <a:endParaRPr lang="ru-RU" b="1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indent="265113"/>
            <a:r>
              <a:rPr lang="ru-RU" b="1" dirty="0" smtClean="0">
                <a:solidFill>
                  <a:srgbClr val="002060"/>
                </a:solidFill>
              </a:rPr>
              <a:t>СПЕЦИФИКАЦИЯ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В графе «Наименование» указывают: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В разделе «</a:t>
            </a:r>
            <a:r>
              <a:rPr lang="ru-RU" b="1" dirty="0" smtClean="0">
                <a:solidFill>
                  <a:schemeClr val="bg1"/>
                </a:solidFill>
              </a:rPr>
              <a:t>Документация</a:t>
            </a:r>
            <a:r>
              <a:rPr lang="ru-RU" dirty="0" smtClean="0">
                <a:solidFill>
                  <a:schemeClr val="bg1"/>
                </a:solidFill>
              </a:rPr>
              <a:t>» указывают только название документа,  на пример «Сборочный чертеж».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В разделе «</a:t>
            </a:r>
            <a:r>
              <a:rPr lang="ru-RU" b="1" dirty="0" smtClean="0">
                <a:solidFill>
                  <a:schemeClr val="bg1"/>
                </a:solidFill>
              </a:rPr>
              <a:t>Детали</a:t>
            </a:r>
            <a:r>
              <a:rPr lang="ru-RU" dirty="0" smtClean="0">
                <a:solidFill>
                  <a:schemeClr val="bg1"/>
                </a:solidFill>
              </a:rPr>
              <a:t>» - наименование изделия в соответствии с основной надписью конструкторского документа. </a:t>
            </a:r>
          </a:p>
          <a:p>
            <a:pPr indent="265113"/>
            <a:endParaRPr lang="ru-RU" b="1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indent="265113" algn="l"/>
            <a:r>
              <a:rPr lang="ru-RU" b="1" dirty="0" smtClean="0">
                <a:solidFill>
                  <a:srgbClr val="002060"/>
                </a:solidFill>
              </a:rPr>
              <a:t>СПЕЦИФИКАЦИЯ</a:t>
            </a:r>
          </a:p>
          <a:p>
            <a:pPr indent="265113"/>
            <a:endParaRPr lang="ru-RU" b="1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12000" contrast="72000"/>
          </a:blip>
          <a:srcRect l="4475" b="6201"/>
          <a:stretch>
            <a:fillRect/>
          </a:stretch>
        </p:blipFill>
        <p:spPr bwMode="auto">
          <a:xfrm>
            <a:off x="5143493" y="1454948"/>
            <a:ext cx="4000507" cy="540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indent="265113"/>
            <a:r>
              <a:rPr lang="ru-RU" b="1" dirty="0" smtClean="0">
                <a:solidFill>
                  <a:srgbClr val="002060"/>
                </a:solidFill>
              </a:rPr>
              <a:t>СПЕЦИФИКАЦИЯ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В разделе «</a:t>
            </a:r>
            <a:r>
              <a:rPr lang="ru-RU" b="1" dirty="0" smtClean="0">
                <a:solidFill>
                  <a:schemeClr val="bg1"/>
                </a:solidFill>
              </a:rPr>
              <a:t>Стандартные изделия</a:t>
            </a:r>
            <a:r>
              <a:rPr lang="ru-RU" dirty="0" smtClean="0">
                <a:solidFill>
                  <a:schemeClr val="bg1"/>
                </a:solidFill>
              </a:rPr>
              <a:t>» - наименование и обозначение изделий в соответствии со стандартом на это изделие, например «Болт М12х70 ГОСТ 7805-70». Запись производится в  алфавитном порядке и возрастания размеров или основных параметров изделия</a:t>
            </a:r>
          </a:p>
          <a:p>
            <a:pPr indent="265113" algn="l"/>
            <a:endParaRPr lang="ru-RU" b="1" dirty="0" smtClean="0">
              <a:solidFill>
                <a:srgbClr val="002060"/>
              </a:solidFill>
            </a:endParaRPr>
          </a:p>
          <a:p>
            <a:pPr indent="265113"/>
            <a:endParaRPr lang="ru-RU" b="1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Чертеж общего вида</a:t>
            </a:r>
          </a:p>
          <a:p>
            <a:pPr indent="530225" algn="just"/>
            <a:r>
              <a:rPr lang="ru-RU" sz="2800" b="1" dirty="0" smtClean="0">
                <a:solidFill>
                  <a:srgbClr val="C00000"/>
                </a:solidFill>
              </a:rPr>
              <a:t>Чертеж общего вида </a:t>
            </a:r>
            <a:r>
              <a:rPr lang="ru-RU" sz="2800" dirty="0" smtClean="0">
                <a:solidFill>
                  <a:srgbClr val="002060"/>
                </a:solidFill>
              </a:rPr>
              <a:t>включает в себя:</a:t>
            </a:r>
          </a:p>
          <a:p>
            <a:pPr indent="176213" algn="just"/>
            <a:r>
              <a:rPr lang="ru-RU" sz="2800" dirty="0" smtClean="0">
                <a:solidFill>
                  <a:srgbClr val="002060"/>
                </a:solidFill>
              </a:rPr>
              <a:t>4. </a:t>
            </a:r>
            <a:r>
              <a:rPr lang="ru-RU" sz="2800" dirty="0" smtClean="0">
                <a:solidFill>
                  <a:srgbClr val="C00000"/>
                </a:solidFill>
              </a:rPr>
              <a:t>Указания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о характере сопряжений, способе их исполнения.</a:t>
            </a:r>
          </a:p>
          <a:p>
            <a:pPr indent="176213" algn="just"/>
            <a:r>
              <a:rPr lang="ru-RU" sz="2800" dirty="0" smtClean="0">
                <a:solidFill>
                  <a:srgbClr val="002060"/>
                </a:solidFill>
              </a:rPr>
              <a:t>5. </a:t>
            </a:r>
            <a:r>
              <a:rPr lang="ru-RU" sz="2800" dirty="0" smtClean="0">
                <a:solidFill>
                  <a:srgbClr val="C00000"/>
                </a:solidFill>
              </a:rPr>
              <a:t>Описание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назначения рукояток, технические требования к готовому изделию, основные характеристики изделия (число оборотов, мощность и т. д.)</a:t>
            </a:r>
          </a:p>
          <a:p>
            <a:pPr indent="176213" algn="just"/>
            <a:r>
              <a:rPr lang="ru-RU" sz="2800" dirty="0" smtClean="0">
                <a:solidFill>
                  <a:srgbClr val="002060"/>
                </a:solidFill>
              </a:rPr>
              <a:t>6. </a:t>
            </a:r>
            <a:r>
              <a:rPr lang="ru-RU" sz="2800" dirty="0" smtClean="0">
                <a:solidFill>
                  <a:srgbClr val="C00000"/>
                </a:solidFill>
              </a:rPr>
              <a:t>Основную надпись</a:t>
            </a:r>
            <a:r>
              <a:rPr lang="ru-RU" sz="2800" dirty="0" smtClean="0"/>
              <a:t>.</a:t>
            </a:r>
          </a:p>
          <a:p>
            <a:pPr indent="176213" algn="just"/>
            <a:r>
              <a:rPr lang="ru-RU" sz="2800" dirty="0" smtClean="0">
                <a:solidFill>
                  <a:srgbClr val="002060"/>
                </a:solidFill>
              </a:rPr>
              <a:t>7. </a:t>
            </a:r>
            <a:r>
              <a:rPr lang="ru-RU" sz="2800" dirty="0" smtClean="0">
                <a:solidFill>
                  <a:srgbClr val="C00000"/>
                </a:solidFill>
              </a:rPr>
              <a:t>Таблицу составных частей изделия.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 lnSpcReduction="10000"/>
          </a:bodyPr>
          <a:lstStyle/>
          <a:p>
            <a:pPr indent="265113"/>
            <a:r>
              <a:rPr lang="ru-RU" b="1" dirty="0" smtClean="0">
                <a:solidFill>
                  <a:srgbClr val="002060"/>
                </a:solidFill>
              </a:rPr>
              <a:t>СПЕЦИФИКАЦИЯ</a:t>
            </a:r>
          </a:p>
          <a:p>
            <a:pPr indent="265113" algn="just"/>
            <a:r>
              <a:rPr lang="ru-RU" dirty="0" smtClean="0">
                <a:solidFill>
                  <a:schemeClr val="bg1"/>
                </a:solidFill>
              </a:rPr>
              <a:t>В разделе «</a:t>
            </a:r>
            <a:r>
              <a:rPr lang="ru-RU" b="1" i="1" dirty="0" smtClean="0">
                <a:solidFill>
                  <a:schemeClr val="bg1"/>
                </a:solidFill>
              </a:rPr>
              <a:t>Материал»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указывают обозначение материалов. Установленные стандартами материалы записываются по видам в последовательности.</a:t>
            </a:r>
          </a:p>
          <a:p>
            <a:pPr indent="354013" algn="just"/>
            <a:r>
              <a:rPr lang="ru-RU" dirty="0" smtClean="0">
                <a:solidFill>
                  <a:schemeClr val="bg1"/>
                </a:solidFill>
              </a:rPr>
              <a:t>В графе «Кол.» указывают количество составных частей в одном специфицируемом изделии.</a:t>
            </a:r>
          </a:p>
          <a:p>
            <a:pPr indent="354013" algn="just"/>
            <a:r>
              <a:rPr lang="ru-RU" dirty="0" smtClean="0">
                <a:solidFill>
                  <a:schemeClr val="bg1"/>
                </a:solidFill>
              </a:rPr>
              <a:t>В графе «Примечание» указывают дополнительные сведения для производства, а также изделий , документов, внесенных в спецификацию.</a:t>
            </a:r>
          </a:p>
          <a:p>
            <a:pPr indent="265113" algn="l"/>
            <a:endParaRPr lang="ru-RU" b="1" dirty="0" smtClean="0">
              <a:solidFill>
                <a:srgbClr val="002060"/>
              </a:solidFill>
            </a:endParaRPr>
          </a:p>
          <a:p>
            <a:pPr indent="265113"/>
            <a:endParaRPr lang="ru-RU" b="1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92500" lnSpcReduction="20000"/>
          </a:bodyPr>
          <a:lstStyle/>
          <a:p>
            <a:pPr indent="265113"/>
            <a:r>
              <a:rPr lang="ru-RU" sz="4400" b="1" dirty="0" smtClean="0">
                <a:solidFill>
                  <a:srgbClr val="FF0000"/>
                </a:solidFill>
              </a:rPr>
              <a:t>Контрольные вопросы</a:t>
            </a:r>
          </a:p>
          <a:p>
            <a:pPr lvl="0" indent="354013" algn="just" hangingPunct="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Что называется сборочным чертежом?</a:t>
            </a:r>
          </a:p>
          <a:p>
            <a:pPr lvl="0" indent="354013" algn="just" hangingPunct="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В чем разница между чертежом общего вида изделия и его сборочным чертежом?</a:t>
            </a:r>
          </a:p>
          <a:p>
            <a:pPr lvl="0" indent="354013" algn="just" hangingPunct="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Какое должно быть количество изображений на сборочном чертеже изделия?</a:t>
            </a:r>
          </a:p>
          <a:p>
            <a:pPr lvl="0" indent="354013" algn="just" hangingPunct="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Что должен содержать сборочный чертеж?</a:t>
            </a:r>
          </a:p>
          <a:p>
            <a:pPr lvl="0" indent="354013" algn="just" hangingPunct="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Как допускается изображать перемещающиеся части изделия?</a:t>
            </a:r>
          </a:p>
          <a:p>
            <a:pPr lvl="0" indent="354013" algn="just" hangingPunct="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Как помещают изображения пограничных (соседних) изделий («Обстановка»)?</a:t>
            </a:r>
          </a:p>
          <a:p>
            <a:pPr lvl="0" indent="354013" algn="just" hangingPunct="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Какие элементы изделия допускается не показывать на сборочных чертежах?</a:t>
            </a:r>
          </a:p>
          <a:p>
            <a:pPr indent="265113" algn="l"/>
            <a:endParaRPr lang="ru-RU" b="1" dirty="0" smtClean="0">
              <a:solidFill>
                <a:srgbClr val="002060"/>
              </a:solidFill>
            </a:endParaRPr>
          </a:p>
          <a:p>
            <a:pPr indent="265113"/>
            <a:endParaRPr lang="ru-RU" b="1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85000" lnSpcReduction="20000"/>
          </a:bodyPr>
          <a:lstStyle/>
          <a:p>
            <a:pPr indent="265113"/>
            <a:r>
              <a:rPr lang="ru-RU" sz="4400" b="1" dirty="0" smtClean="0">
                <a:solidFill>
                  <a:srgbClr val="FF0000"/>
                </a:solidFill>
              </a:rPr>
              <a:t>Контрольные вопросы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8. Как изображают изделия расположенные за винтовой пружиной, изображенной лишь сечением витков?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9. Как нумеруются на сборочном чертеже составные части сборочной единицы?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10. На каких изображения указываются номера позиций?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11. Как располагают номера позиций  по отношению к основной надписи?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12. В каких случаях допускается повторно указывать номера позиций?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13. В каких случаях допускается делать общую линию выноски?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14. Каковы особенности выполнения сборочных чертежей?</a:t>
            </a:r>
            <a:endParaRPr lang="ru-RU" b="1" dirty="0" smtClean="0">
              <a:solidFill>
                <a:srgbClr val="C00000"/>
              </a:solidFill>
            </a:endParaRPr>
          </a:p>
          <a:p>
            <a:pPr indent="265113"/>
            <a:endParaRPr lang="ru-RU" b="1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77500" lnSpcReduction="20000"/>
          </a:bodyPr>
          <a:lstStyle/>
          <a:p>
            <a:pPr indent="265113"/>
            <a:r>
              <a:rPr lang="ru-RU" sz="4400" b="1" dirty="0" smtClean="0">
                <a:solidFill>
                  <a:srgbClr val="FF0000"/>
                </a:solidFill>
              </a:rPr>
              <a:t>Контрольные вопросы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15. Какие условности и упрощения применяются при выполнении сборочного чертежа изделия?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16. В какой последовательности нужно выполнять сборочный чертеж изделия?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17. Как следует изображать болты, гайки, шпонки, стержни, заклепки, сплошные валы, шарики на сборочных чертежах, в продольных разрезах?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18. В каком положении изображают на сборочных чертежах клапанные устройства и краны трубопроводов?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19. Как выполняется штриховка для смежных деталей трех деталей?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20. Как изображаются спиральные пружины на сборочных чертежах?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21. Как показывается на сборочном чертеже «крайнее положение» подвижных частей изделия?</a:t>
            </a:r>
          </a:p>
          <a:p>
            <a:pPr indent="265113"/>
            <a:endParaRPr lang="ru-RU" b="1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77500" lnSpcReduction="20000"/>
          </a:bodyPr>
          <a:lstStyle/>
          <a:p>
            <a:pPr indent="265113"/>
            <a:r>
              <a:rPr lang="ru-RU" sz="4400" b="1" dirty="0" smtClean="0">
                <a:solidFill>
                  <a:srgbClr val="FF0000"/>
                </a:solidFill>
              </a:rPr>
              <a:t>Контрольные вопросы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22. Какие размеры проставляют на сборочных чертежах?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23. Какие детали или элементы деталей сборочных единиц называют сопрягаемыми?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24. Что нужно понимать под согласованием размеров и шероховатости поверхности?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25. Назовите особенности чертежей сборочных единиц с резьбовыми соединениями деталей?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26. Назовите особенности чертежей клепаных и сварных сборочных единиц?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27. Поясните на простых примерах условные изображения и обозначения соединения деталей пайкой, склеиванием, сшиванием.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28. Каковы особенности чертежей армированных изделий?</a:t>
            </a:r>
          </a:p>
          <a:p>
            <a:pPr indent="265113"/>
            <a:endParaRPr lang="ru-RU" b="1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indent="265113"/>
            <a:r>
              <a:rPr lang="ru-RU" sz="4400" b="1" dirty="0" smtClean="0">
                <a:solidFill>
                  <a:srgbClr val="FF0000"/>
                </a:solidFill>
              </a:rPr>
              <a:t>Контрольные вопросы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29. Каковы особенности групповых чертежей?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30. Что собой представляет спецификация? Как она заполняется?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31.Как выносят номера позиций на сборочных чертежах?</a:t>
            </a:r>
          </a:p>
          <a:p>
            <a:pPr lvl="0" indent="354013" algn="just" hangingPunct="0"/>
            <a:r>
              <a:rPr lang="ru-RU" dirty="0" smtClean="0">
                <a:solidFill>
                  <a:srgbClr val="C00000"/>
                </a:solidFill>
              </a:rPr>
              <a:t>32. Какова последовательность чтения сборочного чертежа?</a:t>
            </a:r>
            <a:endParaRPr lang="ru-RU" b="1" dirty="0" smtClean="0">
              <a:solidFill>
                <a:srgbClr val="C00000"/>
              </a:solidFill>
            </a:endParaRPr>
          </a:p>
          <a:p>
            <a:pPr indent="265113"/>
            <a:endParaRPr lang="ru-RU" dirty="0" smtClean="0">
              <a:solidFill>
                <a:srgbClr val="002060"/>
              </a:solidFill>
            </a:endParaRPr>
          </a:p>
          <a:p>
            <a:pPr indent="265113"/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Чертеж общего вида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28775"/>
            <a:ext cx="72294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530225"/>
            <a:r>
              <a:rPr lang="ru-RU" sz="2800" b="1" dirty="0" smtClean="0">
                <a:solidFill>
                  <a:srgbClr val="0070C0"/>
                </a:solidFill>
              </a:rPr>
              <a:t>Таблица с перечнем изделий, входящих в сборочную  единицу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78000"/>
          </a:blip>
          <a:srcRect/>
          <a:stretch>
            <a:fillRect/>
          </a:stretch>
        </p:blipFill>
        <p:spPr bwMode="auto">
          <a:xfrm>
            <a:off x="1928794" y="2141610"/>
            <a:ext cx="5764935" cy="471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671514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176213"/>
            <a:r>
              <a:rPr lang="ru-RU" sz="2800" b="1" dirty="0" smtClean="0">
                <a:solidFill>
                  <a:srgbClr val="C00000"/>
                </a:solidFill>
              </a:rPr>
              <a:t>Пример описания и схемы сборочной единицы на чертеже общего вида</a:t>
            </a:r>
          </a:p>
          <a:p>
            <a:pPr indent="176213" algn="just"/>
            <a:r>
              <a:rPr lang="ru-RU" sz="2800" dirty="0" smtClean="0">
                <a:solidFill>
                  <a:srgbClr val="002060"/>
                </a:solidFill>
              </a:rPr>
              <a:t>Роторный насос шиберного типа предназначен для перекачивания жидкостей. В автомобилях он применяется для предварительного </a:t>
            </a:r>
            <a:r>
              <a:rPr lang="ru-RU" sz="2800" dirty="0" err="1" smtClean="0">
                <a:solidFill>
                  <a:srgbClr val="002060"/>
                </a:solidFill>
              </a:rPr>
              <a:t>подкачивания</a:t>
            </a:r>
            <a:r>
              <a:rPr lang="ru-RU" sz="2800" dirty="0" smtClean="0">
                <a:solidFill>
                  <a:srgbClr val="002060"/>
                </a:solidFill>
              </a:rPr>
              <a:t> горючего. </a:t>
            </a:r>
          </a:p>
          <a:p>
            <a:pPr indent="176213" algn="just"/>
            <a:r>
              <a:rPr lang="ru-RU" sz="2800" dirty="0" smtClean="0">
                <a:solidFill>
                  <a:srgbClr val="002060"/>
                </a:solidFill>
              </a:rPr>
              <a:t>В корпусе </a:t>
            </a:r>
            <a:r>
              <a:rPr lang="ru-RU" sz="2800" i="1" dirty="0" smtClean="0">
                <a:solidFill>
                  <a:srgbClr val="002060"/>
                </a:solidFill>
              </a:rPr>
              <a:t>6 </a:t>
            </a:r>
            <a:r>
              <a:rPr lang="ru-RU" sz="2800" dirty="0" smtClean="0">
                <a:solidFill>
                  <a:srgbClr val="002060"/>
                </a:solidFill>
              </a:rPr>
              <a:t>запрессована бронзовая втулка 5, обеспечивающая трение скольжения. </a:t>
            </a:r>
            <a:r>
              <a:rPr lang="ru-RU" sz="2800" dirty="0" err="1" smtClean="0">
                <a:solidFill>
                  <a:srgbClr val="002060"/>
                </a:solidFill>
              </a:rPr>
              <a:t>Соосно</a:t>
            </a:r>
            <a:r>
              <a:rPr lang="ru-RU" sz="2800" dirty="0" smtClean="0">
                <a:solidFill>
                  <a:srgbClr val="002060"/>
                </a:solidFill>
              </a:rPr>
              <a:t> с ротором 7 в корпусе монтируется гильза </a:t>
            </a:r>
            <a:r>
              <a:rPr lang="ru-RU" sz="2800" i="1" dirty="0" smtClean="0">
                <a:solidFill>
                  <a:srgbClr val="002060"/>
                </a:solidFill>
              </a:rPr>
              <a:t>4, </a:t>
            </a:r>
            <a:r>
              <a:rPr lang="ru-RU" sz="2800" dirty="0" smtClean="0">
                <a:solidFill>
                  <a:srgbClr val="002060"/>
                </a:solidFill>
              </a:rPr>
              <a:t>положение которой фиксируется штифтом </a:t>
            </a:r>
            <a:r>
              <a:rPr lang="ru-RU" sz="2800" i="1" dirty="0" smtClean="0">
                <a:solidFill>
                  <a:srgbClr val="002060"/>
                </a:solidFill>
              </a:rPr>
              <a:t>10. </a:t>
            </a:r>
            <a:r>
              <a:rPr lang="ru-RU" sz="2800" dirty="0" smtClean="0">
                <a:solidFill>
                  <a:srgbClr val="002060"/>
                </a:solidFill>
              </a:rPr>
              <a:t>В паз ротора входят пластины 2.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80000"/>
          </a:blip>
          <a:srcRect l="9626" t="2731" r="8555" b="7116"/>
          <a:stretch>
            <a:fillRect/>
          </a:stretch>
        </p:blipFill>
        <p:spPr bwMode="auto">
          <a:xfrm>
            <a:off x="6715140" y="2357430"/>
            <a:ext cx="242886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4013" algn="just"/>
            <a:r>
              <a:rPr lang="ru-RU" sz="4000" b="1" dirty="0" smtClean="0">
                <a:solidFill>
                  <a:srgbClr val="C00000"/>
                </a:solidFill>
              </a:rPr>
              <a:t>Сборочный чертеж (СБ) </a:t>
            </a:r>
            <a:r>
              <a:rPr lang="ru-RU" sz="2800" dirty="0" smtClean="0">
                <a:solidFill>
                  <a:srgbClr val="002060"/>
                </a:solidFill>
              </a:rPr>
              <a:t>является документом, содержащим изображение сборочной единицы и другие данные, необходимые для ее сборки (изготовления и контроля).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Составные части изделия (сборочные единицы) подлежат соединению между собой на предприятии-изготовителе сборочными операциями. </a:t>
            </a:r>
          </a:p>
          <a:p>
            <a:pPr indent="354013" algn="just"/>
            <a:r>
              <a:rPr lang="ru-RU" sz="2800" dirty="0" smtClean="0">
                <a:solidFill>
                  <a:srgbClr val="002060"/>
                </a:solidFill>
              </a:rPr>
              <a:t>Наличие сборочных чертежей позволяет правильно производить сборку и разборку изделия и его составных частей, а также пользоваться этими чертежами при эксплуатации и ремонте.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Инженерное геометрическое моделирование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4013" algn="just"/>
            <a:r>
              <a:rPr lang="ru-RU" sz="2800" b="1" dirty="0" smtClean="0">
                <a:solidFill>
                  <a:srgbClr val="002060"/>
                </a:solidFill>
              </a:rPr>
              <a:t>Сборочный чертеж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183-AEFD-4D34-B6F4-2EA4DBA1ED4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188640"/>
            <a:ext cx="1173744" cy="7957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616" t="17851" r="4206" b="1074"/>
          <a:stretch>
            <a:fillRect/>
          </a:stretch>
        </p:blipFill>
        <p:spPr bwMode="auto">
          <a:xfrm>
            <a:off x="5084457" y="1257317"/>
            <a:ext cx="4059543" cy="56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833</TotalTime>
  <Words>2490</Words>
  <Application>Microsoft Office PowerPoint</Application>
  <PresentationFormat>Экран (4:3)</PresentationFormat>
  <Paragraphs>284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на тему: Сборочный чертеж</dc:title>
  <dc:creator>Виктор</dc:creator>
  <cp:lastModifiedBy>Студент</cp:lastModifiedBy>
  <cp:revision>72</cp:revision>
  <dcterms:created xsi:type="dcterms:W3CDTF">2009-12-06T12:59:28Z</dcterms:created>
  <dcterms:modified xsi:type="dcterms:W3CDTF">2016-11-10T08:03:03Z</dcterms:modified>
</cp:coreProperties>
</file>