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63" r:id="rId7"/>
    <p:sldId id="266" r:id="rId8"/>
    <p:sldId id="264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9D721-4A7C-44C2-A349-1C2FDCC2D276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0FF80-83E5-4F6C-9E2F-EB431B585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8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0FF80-83E5-4F6C-9E2F-EB431B5857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1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0FF80-83E5-4F6C-9E2F-EB431B5857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00FF80-83E5-4F6C-9E2F-EB431B5857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6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7FD2B-B1CD-48A0-913A-0AD7E3CA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5CB232-B14F-430B-BF07-80CD9152E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C4F32C-4483-40B0-A6D4-2D046D42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5B58A-FD2F-4942-B559-28D516BC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BB167-00D0-4918-8E12-70D1DB1A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1D28F-2114-43D4-B181-F1E14D48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CE91AA-ACE0-4E56-BDE9-EB0124C8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B4F105-43F3-4199-8F0F-90C1A5E1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476C41-4AAF-459C-A78B-B352653D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1E8B0D-6DC1-4413-A609-0F72F830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9EF65A-E925-47BB-BF3E-670917C6E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D2DF79-8A3D-4762-83B7-91347BB7B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2DCE9-95F5-47F5-A035-AD598BE0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0A8A8-D7A3-4045-9FAB-AE5387D5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69080F-F2F2-4E90-9E65-A1121971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0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5A71B-6593-496B-9199-718A447E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98028-94EE-4BE9-823D-544E2354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600F3C-51B6-4846-8A0B-65B25F96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208A1-E164-476C-BFAD-59C84B7E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C6AC94-BDFD-4BDF-9642-28E53FF1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4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77C25-0C96-4FF4-9CE5-C2D0B5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7201BD-3D4A-4087-9D09-8FD03CEF2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1CEE9-6F5F-4F91-BB8A-96EAFE2C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869E6D-EC2B-4184-94C0-6FB69BBA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FBA702-18BA-4710-B757-AFB87E48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9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C53AA-6254-4EC6-8494-F28FE0DC4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36633-15C3-4B37-AD2C-0E22F19C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A72730-9788-4FAA-90DC-BFFA4C2AA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9054A4-6ECA-4691-B1B8-F0BE156D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971A64-12A2-4375-BD8B-19270FD6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C11C52-D969-479E-B411-BE3E5166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7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D8D8C-2B01-4631-B041-9AC438B8B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BAFB6A-6CA3-45D7-8D67-FA056040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5EFD72-8EDC-456C-B856-DA85B88E7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0CD59A-D658-4F19-971E-23F4DFD0B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4A585E-B4C4-4F6C-B868-FED9468E8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953432-D641-49CB-A371-3730C7B0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A62C12-9A26-4786-B4C3-C4DB661A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74104E-751E-4B49-86E7-3746CEF3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1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24D21-96B5-481B-AF57-12E3EB18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0B0785-55A7-4D6A-B4C3-F27D4765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96DFB5-B338-4C6D-BE49-ACC73E51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5CAF98-107A-4BA1-A767-335BF5A0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3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9E3C87-321C-47FB-AB73-061F41EB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CE2945-6CFF-4C79-A972-C91747DB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94D63E-B113-4165-BED5-D0FF8D82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9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94F8C-0059-4A02-8894-B397A7EA9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79557-AD21-40DA-BB65-26A8C03C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451901-ED34-4EE1-9F9C-5784687B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ABFF25-4A75-4832-AC82-C742DE4A2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0F9460-D4F4-402E-895F-CF0D3750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2C781E-C51C-4C48-ABFC-D2E9A4E2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0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7A4AD-DF79-43DF-9CAB-CCA6DB76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26B53B-BB65-4708-AEE0-57B7D002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F21854-19AF-46CE-A48F-1AB97F300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240EDE-1AB4-467B-B1B8-F56F6CE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CCD107-A05C-4C31-9004-940C6C9B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F68DB0-A47D-4062-A5D8-C424CB47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35476-3690-41E8-A009-D7317128C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DA768B-F586-40E9-8657-597F52CA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5C5352-2688-4034-B731-194D46186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A0FE-759C-4553-B441-A6753862091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D5CF73-056B-4368-A815-A0CC5070D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96EC71-44E4-44D9-BCD2-8C9D23F30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D40A3-8919-4D41-959B-BED4C674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58583-18D2-45F0-996D-7A957D2B5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641" y="913666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«КАЗАНСКИЙ ГОСУДАРСТВЕННЫЙ ЭНЕРГЕТИЧЕСКИЙ УНИВЕРСИТЕТ»</a:t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ADF5C8-71BE-4B6A-A55A-F62995DAE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389" y="2490394"/>
            <a:ext cx="5201847" cy="234277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по дисциплине: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«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Марикультура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Культивирование бурых водорослей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62CC13-8FBF-4993-A6A1-A92B7EFA0C65}"/>
              </a:ext>
            </a:extLst>
          </p:cNvPr>
          <p:cNvSpPr/>
          <p:nvPr/>
        </p:nvSpPr>
        <p:spPr>
          <a:xfrm>
            <a:off x="4856922" y="429803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ЗАВБ-1-15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Сабиров А. А.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Проф., д.б.н.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Калайда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М.Л.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2E1EA3-ED4C-4CF9-A16F-DAA08910FE5E}"/>
              </a:ext>
            </a:extLst>
          </p:cNvPr>
          <p:cNvSpPr/>
          <p:nvPr/>
        </p:nvSpPr>
        <p:spPr>
          <a:xfrm>
            <a:off x="4856922" y="6386570"/>
            <a:ext cx="144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 2020</a:t>
            </a:r>
          </a:p>
        </p:txBody>
      </p:sp>
    </p:spTree>
    <p:extLst>
      <p:ext uri="{BB962C8B-B14F-4D97-AF65-F5344CB8AC3E}">
        <p14:creationId xmlns:p14="http://schemas.microsoft.com/office/powerpoint/2010/main" val="143799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3EF75A-CCE9-429B-A8B1-D283C90F10EB}"/>
              </a:ext>
            </a:extLst>
          </p:cNvPr>
          <p:cNvSpPr/>
          <p:nvPr/>
        </p:nvSpPr>
        <p:spPr>
          <a:xfrm>
            <a:off x="2551507" y="98012"/>
            <a:ext cx="7871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Ламинария японская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Laminaria japonica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Aresch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зображение выглядит как собака, сидит, стол, горячий&#10;&#10;Автоматически созданное описание">
            <a:extLst>
              <a:ext uri="{FF2B5EF4-FFF2-40B4-BE49-F238E27FC236}">
                <a16:creationId xmlns:a16="http://schemas.microsoft.com/office/drawing/2014/main" id="{E52A640F-A2B4-4C3E-9294-A15F4AE55C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629" y="1159704"/>
            <a:ext cx="2296573" cy="372182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8B2314-F1EC-40D4-9692-4711869DF078}"/>
              </a:ext>
            </a:extLst>
          </p:cNvPr>
          <p:cNvSpPr/>
          <p:nvPr/>
        </p:nvSpPr>
        <p:spPr>
          <a:xfrm>
            <a:off x="4218039" y="758884"/>
            <a:ext cx="74202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Ламинарию японскую искусственно разводят в Японском море на плантациях. Продолжительность жизни ламинарии японской 2 года. Мелководная форма обитает на глубине 0,5—15 м, а глубоководная — на глубине 10—25 м. Время созревания спорангиев, время и скорость разрушения пластины и отмирания всего слоевища у представителей этих форм различны. Чем ниже температура и чем севернее расположен район обитания, тем позже созревают зооспоры и начинают разрушаться пластина и слоевище. В зависимости от условий продолжительность каждой стадии развития также несколько колеблется. В естественных условиях от начала оседания зооспор через развитие гаметофита до по­явления видимых глазом спорофитов проходит 3—6 мес. Задержка в развитии микроскопических стадий происходит из-за значительных колебаний температуры и дефицита питательных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8313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36E353C-04EB-42DD-92F7-F3DA0971F4D9}"/>
              </a:ext>
            </a:extLst>
          </p:cNvPr>
          <p:cNvSpPr/>
          <p:nvPr/>
        </p:nvSpPr>
        <p:spPr>
          <a:xfrm>
            <a:off x="432619" y="117693"/>
            <a:ext cx="111399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b="1" dirty="0"/>
              <a:t>Ламинарию японскую выращивают в двухгодичном и одногодичном цикле. При двухгодичном цикле выращивания в августе—октябре из естественных зарослей или среди специально выращенных маточных слоевищ ламинарии японской отбирают крупные, неповрежденные, без обрастаний, с хорошо развитыми сорусами спорангиев слоевища. 1 см</a:t>
            </a:r>
            <a:r>
              <a:rPr lang="ru-RU" b="1" baseline="30000" dirty="0"/>
              <a:t>2</a:t>
            </a:r>
            <a:r>
              <a:rPr lang="ru-RU" b="1" dirty="0"/>
              <a:t> репродуктивной ткани продуцирует около 1 млн. зооспор, а одно двухлетнее расте­ние— около 400 млрд. После процесса стимулирования слое­вища погружают в воду температурой 12—15 °С. На 1000 </a:t>
            </a:r>
            <a:r>
              <a:rPr lang="ru-RU" b="1" dirty="0" err="1"/>
              <a:t>поводцов</a:t>
            </a:r>
            <a:r>
              <a:rPr lang="ru-RU" b="1" dirty="0"/>
              <a:t> берется 15—20 маточных слоевищ. Происходит быстрый выход зооспор, их оседание и превращение в круглые, покры­тые оболочкой, прикрепленные к субстрату </a:t>
            </a:r>
            <a:r>
              <a:rPr lang="ru-RU" b="1" dirty="0" err="1"/>
              <a:t>эмбриоспоры</a:t>
            </a:r>
            <a:r>
              <a:rPr lang="ru-RU" b="1" dirty="0"/>
              <a:t>, которые прорастают без периода покоя.</a:t>
            </a:r>
          </a:p>
          <a:p>
            <a:pPr indent="446088" algn="just"/>
            <a:r>
              <a:rPr lang="ru-RU" b="1" dirty="0"/>
              <a:t>В Японском море плантации ламинарии японской находятся в разных экологических зонах. Оптимальные сроки </a:t>
            </a:r>
            <a:r>
              <a:rPr lang="ru-RU" b="1" dirty="0" err="1"/>
              <a:t>оспоривания</a:t>
            </a:r>
            <a:r>
              <a:rPr lang="ru-RU" b="1" dirty="0"/>
              <a:t> субстратов колеблются от последней декады сентября до первой декады октября в направлении с юга на север. Для развития гаметофитов наиболее благоприятна глубина 6 м, а для ювенильного спорофита — 2 м. При температуре воды не ниже 8°0 развитие протекает нормально и видимые глазом проростки (спорофиты) появляются в декабре, т. е. через 2,5 — 3 мес. после осаждения зооспор. При резком понижении температуры осенью развитие гаметофитов и спорофитов на начальных стадиях запаздывает, часть их отмирает и проростки появляются только весной. В зимне-весенний период спорофиты интенсивно растут, особенно в длину, и достигают к лету 3—4 м. В начале осени на некоторых слоевищах развивается репродуктивная ткань. Пластины начинают разрушаться и разрушаются тем сильнее, чем выше температура воды. С начала осеннего охлаждения воды и в зимне-весенний период на втором году жизни слоевища пластина интенсивно растет и ко времени. сбора урожая (июль—август) достигает длины 3—6 м, массы 750—1000 г. В сентябре—октябре на двухлетних слоевищах развивается репродуктивная ткань, после" чего слоевища полностью разрушаются.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32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B174C1-378C-4452-8F84-7AE4BC912C9C}"/>
              </a:ext>
            </a:extLst>
          </p:cNvPr>
          <p:cNvSpPr/>
          <p:nvPr/>
        </p:nvSpPr>
        <p:spPr>
          <a:xfrm>
            <a:off x="235972" y="0"/>
            <a:ext cx="1137592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Японском море потеря слоевищ за весь период выращивания составляет в среднем 60%, выход товарной ламинарии составляет 12 экз./м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поводца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средняя масса одного слоевища — 0,6 кг, масса слоевищ с 1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поводца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40 кг, урожай — 80 т/га сырой массы.</a:t>
            </a:r>
          </a:p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двухгодичного культивирования, повторяющего естественный цикл развития ламинарии японской, одногодичное культивирование основано на ряде принципиальных изменений в ее жизненном цикле. При таком выращивании необходимо получать зооспоры в более ранние сроки, что достигается отбором наиболее крупных с короткими черешками слоевищ. Способные к раннему спорообразованию растения выращивают в специальном режиме с освещением 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подкармливанием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солями азота и фосфора, с тем чтобы обеспечить накопление необходимого количества аминокислот, способствующих развитию репродуктивной ткани. </a:t>
            </a:r>
          </a:p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форсированном выращивании развитие всех стадий гаметофита протекает за 15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видимые глазом спорофиты образуются за 1,5 мес. к октябрю, в то время как в природных условиях это происходит за 3—4 мес. В октябре проростки спорофитов выставляют в море. В сентябре следующего года, т. е. в возрасте 11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они достигают длины 3—4 м и массы 0,4—0,9 кг, урожай — 80— 100 т/га сырой массы. Выращенные однолетние слоевища' пригодны для использования как в пищу, так и для получения альгинатов. При одногодичном культивировании ламинарии японской производительность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водорослеводческих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 значительно возрастает.</a:t>
            </a:r>
          </a:p>
        </p:txBody>
      </p:sp>
    </p:spTree>
    <p:extLst>
      <p:ext uri="{BB962C8B-B14F-4D97-AF65-F5344CB8AC3E}">
        <p14:creationId xmlns:p14="http://schemas.microsoft.com/office/powerpoint/2010/main" val="199026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FE4591-2F22-4F5A-979F-5D80DC24E99E}"/>
              </a:ext>
            </a:extLst>
          </p:cNvPr>
          <p:cNvSpPr/>
          <p:nvPr/>
        </p:nvSpPr>
        <p:spPr>
          <a:xfrm>
            <a:off x="2972040" y="137341"/>
            <a:ext cx="7368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Ламинария сахаристая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Laminaria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saccharina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зображение выглядит как брокколи, еда, подземная вода, стоит&#10;&#10;Автоматически созданное описание">
            <a:extLst>
              <a:ext uri="{FF2B5EF4-FFF2-40B4-BE49-F238E27FC236}">
                <a16:creationId xmlns:a16="http://schemas.microsoft.com/office/drawing/2014/main" id="{36D9659C-949A-4E1C-B026-D28F018B4A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897" y="1349099"/>
            <a:ext cx="3500285" cy="43241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B4F124B-E7D7-4A06-9980-9F1C4B47AB6E}"/>
              </a:ext>
            </a:extLst>
          </p:cNvPr>
          <p:cNvSpPr/>
          <p:nvPr/>
        </p:nvSpPr>
        <p:spPr>
          <a:xfrm>
            <a:off x="5053780" y="107171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6088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Ламинария сахаристая обитает у берегов Северо-Западной Европы, в Белом, Баренце­вом морях. Она быстро растет, достигает 2—3 м длины, имеет короткий жизненный цикл. Обитает при солености 24—35 %о, от нижней литорали до 10—15 м глубины, в бухтах и заливах, защищенных от прибойной волны, что облегчает работу на плантации и снижает затраты на создание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штормоустойчивых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установок. Биомасса составляет 2—15 кг/м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Наилучший рост и наибольшая биомасса отмечены при хорошем водообмене.</a:t>
            </a:r>
          </a:p>
        </p:txBody>
      </p:sp>
    </p:spTree>
    <p:extLst>
      <p:ext uri="{BB962C8B-B14F-4D97-AF65-F5344CB8AC3E}">
        <p14:creationId xmlns:p14="http://schemas.microsoft.com/office/powerpoint/2010/main" val="253384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742BA5-EEC4-447A-BE01-378790624E93}"/>
              </a:ext>
            </a:extLst>
          </p:cNvPr>
          <p:cNvSpPr/>
          <p:nvPr/>
        </p:nvSpPr>
        <p:spPr>
          <a:xfrm>
            <a:off x="221225" y="197346"/>
            <a:ext cx="1174954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b="1" dirty="0"/>
              <a:t>Ламинарию сахаристую, обитающую в Белом и Баренцевом морях, выращивают в течение 2 лет тем же способом, что и ламинарию японскую. В этих морях сбор маточных слоевищ ламинарии сахаристой, стимулирование выхода зооспор, </a:t>
            </a:r>
            <a:r>
              <a:rPr lang="ru-RU" b="1" dirty="0" err="1"/>
              <a:t>оспоривание</a:t>
            </a:r>
            <a:r>
              <a:rPr lang="ru-RU" b="1" dirty="0"/>
              <a:t> субстратов проводят в конце августа—сентябре при температуре 7—15 °С. Молодые спорофиты появляются в конце марта—мае следующего года. Выростные субстраты, выстав­ленные в море, сильно обрастают гидроидами и диатомовыми водорослями, что затрудняет и угнетает развитие гаметофитов и спорофитов на начальных стадиях. Размер спорофитов к кон­цу лета в значительной мере зависит от густоты посадки, которая обычно составляет 150—200 экз./м выростного субстрата. Пересадку рассады проводят в июле—августе по достижении растениями длины 30—70 см. Период выращивания товарной ламинарии составляет 16—17 </a:t>
            </a:r>
            <a:r>
              <a:rPr lang="ru-RU" b="1" dirty="0" err="1"/>
              <a:t>мес</a:t>
            </a:r>
            <a:r>
              <a:rPr lang="ru-RU" b="1" dirty="0"/>
              <a:t> с момента появления моло­дых спорофитов или 2 года после постановки оспоренных суб­стратов. Средняя длина листовой пластины достигает 150— 200 см, масса — 400—500 г, общая масса — 5—10 кг/м </a:t>
            </a:r>
            <a:r>
              <a:rPr lang="ru-RU" b="1" dirty="0" err="1"/>
              <a:t>поводца</a:t>
            </a:r>
            <a:r>
              <a:rPr lang="ru-RU" b="1" dirty="0"/>
              <a:t> и более, урожай — 50—100 т/га сырой массы. Собирают урожай в июле, так как до этого времени происходит интенсивный рост пластины и биомассы, а уже в августе—сентябре в результате массового развития гидроидов ламинария теряет товарный вид.</a:t>
            </a:r>
          </a:p>
          <a:p>
            <a:pPr indent="446088" algn="just"/>
            <a:r>
              <a:rPr lang="ru-RU" b="1" dirty="0"/>
              <a:t>Очень трудно при развитии в море начальных стадий (гаметофита и микроскопического спорофита) ламинарии сахаристой получить качественный посадочный материал. Для полного обеспечения плантаций рассадой и для сокращения сроков про­хождения начальных стадий до 1,5—2 мес. необходимо ламинарию сахаристую на этих стадиях выращивать в регулируемых условия при оптимальных освещенности, температуре, плотности посадки, концентрации питательных веществ, прежде всего азота и фосфора. Развитие гаметофита и спорофита на начальной стадии должно идти при температуре 8—10 °С. Оптимальной для развития гаметофитов является освещенность в 750 </a:t>
            </a:r>
            <a:r>
              <a:rPr lang="ru-RU" b="1" dirty="0" err="1"/>
              <a:t>лк</a:t>
            </a:r>
            <a:r>
              <a:rPr lang="ru-RU" b="1" dirty="0"/>
              <a:t> (люксов), а для микроскопического спорофита — 1500—3000 </a:t>
            </a:r>
            <a:r>
              <a:rPr lang="ru-RU" b="1" dirty="0" err="1"/>
              <a:t>лк</a:t>
            </a:r>
            <a:r>
              <a:rPr lang="ru-RU" b="1" dirty="0"/>
              <a:t>. Концентрация азота  и фосфора должна составлять соответственно 1,5—3 и 0,25 мг/л и быть в 15—20 раз выше, чем в морской воде.</a:t>
            </a:r>
          </a:p>
        </p:txBody>
      </p:sp>
    </p:spTree>
    <p:extLst>
      <p:ext uri="{BB962C8B-B14F-4D97-AF65-F5344CB8AC3E}">
        <p14:creationId xmlns:p14="http://schemas.microsoft.com/office/powerpoint/2010/main" val="278158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53A4645-E754-4AA1-ADFA-A536AB32CB72}"/>
              </a:ext>
            </a:extLst>
          </p:cNvPr>
          <p:cNvSpPr/>
          <p:nvPr/>
        </p:nvSpPr>
        <p:spPr>
          <a:xfrm>
            <a:off x="3265008" y="157005"/>
            <a:ext cx="5944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Костария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ребристая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Costaria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costata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FF7FEF-B4F3-4A43-A48F-7CF7969616C1}"/>
              </a:ext>
            </a:extLst>
          </p:cNvPr>
          <p:cNvSpPr/>
          <p:nvPr/>
        </p:nvSpPr>
        <p:spPr>
          <a:xfrm>
            <a:off x="4414684" y="680225"/>
            <a:ext cx="74430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b="1" dirty="0" err="1"/>
              <a:t>Костария</a:t>
            </a:r>
            <a:r>
              <a:rPr lang="ru-RU" b="1" dirty="0"/>
              <a:t> ребристая является перспективным видом </a:t>
            </a:r>
            <a:r>
              <a:rPr lang="ru-RU" b="1" dirty="0" err="1"/>
              <a:t>марикультуры</a:t>
            </a:r>
            <a:r>
              <a:rPr lang="ru-RU" b="1" dirty="0"/>
              <a:t> на Дальнем Востоке. </a:t>
            </a:r>
          </a:p>
          <a:p>
            <a:pPr indent="446088" algn="just"/>
            <a:r>
              <a:rPr lang="ru-RU" b="1" dirty="0"/>
              <a:t>Она растет на твердых грунтах, раковинах, а также на других водорослях на глубине 0,5—20 м. На плантациях, где ведется выращивание ламинарии японской, </a:t>
            </a:r>
            <a:r>
              <a:rPr lang="ru-RU" b="1" dirty="0" err="1"/>
              <a:t>костария</a:t>
            </a:r>
            <a:r>
              <a:rPr lang="ru-RU" b="1" dirty="0"/>
              <a:t> рассматривается как сорняк. Это однолетнее растение с коротким вегетационным периодом, ее слоевища — спорофиты появляются в Японском море в конце ноября — начале декабря, достигая максимальных размеров в первой половине лета. Наиболее активно рост идет с января по апрель. В Японском море и у Курильских островов средняя масса слоевищ в период максимального развития составляет 240 г, а длина— 150—160 см. Спорангии появляются в мае—июне, спороносные пятна занимают не более 1/3 площади пластины. В заливе Петра Великого слоевища разрушаются в конце июля — начале августа, в северных районах несколько позже — в сентябре—октябре.</a:t>
            </a:r>
          </a:p>
          <a:p>
            <a:pPr indent="446088" algn="just"/>
            <a:r>
              <a:rPr lang="ru-RU" b="1" dirty="0"/>
              <a:t>Выращивание </a:t>
            </a:r>
            <a:r>
              <a:rPr lang="ru-RU" b="1" dirty="0" err="1"/>
              <a:t>костарии</a:t>
            </a:r>
            <a:r>
              <a:rPr lang="ru-RU" b="1" dirty="0"/>
              <a:t> одногодичное, осуществляется по той же схеме, что и ламинарий, изменяются только сроки этапов в соответствии с особенностями биологии этого вида. Урожайность достигает 60—70 т/га.</a:t>
            </a:r>
          </a:p>
        </p:txBody>
      </p:sp>
      <p:pic>
        <p:nvPicPr>
          <p:cNvPr id="9" name="Рисунок 8" descr="Изображение выглядит как человек, внешний, держит, продукт&#10;&#10;Автоматически созданное описание">
            <a:extLst>
              <a:ext uri="{FF2B5EF4-FFF2-40B4-BE49-F238E27FC236}">
                <a16:creationId xmlns:a16="http://schemas.microsoft.com/office/drawing/2014/main" id="{4F201FCE-FA8E-4015-9C2E-14021046E2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104" y="1248697"/>
            <a:ext cx="3040283" cy="387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5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1B4862-1A53-419C-841A-F09BEC19A1E9}"/>
              </a:ext>
            </a:extLst>
          </p:cNvPr>
          <p:cNvSpPr/>
          <p:nvPr/>
        </p:nvSpPr>
        <p:spPr>
          <a:xfrm>
            <a:off x="2283797" y="98010"/>
            <a:ext cx="8050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перистонадрезанная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Undaria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pinnatifida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18EB3AF-7A61-43AA-ACBF-69CAA9431F8A}"/>
              </a:ext>
            </a:extLst>
          </p:cNvPr>
          <p:cNvSpPr/>
          <p:nvPr/>
        </p:nvSpPr>
        <p:spPr>
          <a:xfrm>
            <a:off x="5351643" y="912235"/>
            <a:ext cx="6096000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6088" algn="just"/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Ундарию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перистонадрезанную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по-японски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вакаме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выращивают в основном в Японии, где она является одним из важнейших пищевых продуктов.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относительно холодноводная водоросль, и у южного побережья Хонсю ее выращивают зимой при температуре ниже 22 °С. Культивирование спорофитов ведется на камнях или специальных блоках, а также на веревках. В первом случае там, где есть естественные заросли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камням или специальным бетонным блокам, опущенным на дно, прикрепляются зооспоры и в дальнейшем развиваются спорофиты. Обросшие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ундарией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блоки переносят в новые местообитания для создания дополнительных зарослей.</a:t>
            </a:r>
          </a:p>
        </p:txBody>
      </p:sp>
      <p:pic>
        <p:nvPicPr>
          <p:cNvPr id="8" name="Рисунок 7" descr="ундария перистонадрезанная.jpg">
            <a:extLst>
              <a:ext uri="{FF2B5EF4-FFF2-40B4-BE49-F238E27FC236}">
                <a16:creationId xmlns:a16="http://schemas.microsoft.com/office/drawing/2014/main" id="{1299B161-B471-4DD4-AD94-70CB0321E53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2220" y="1411181"/>
            <a:ext cx="3653735" cy="436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4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0FB085-228C-44D6-842D-5A620A3EE8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275303"/>
            <a:ext cx="4572000" cy="244823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FDC5E8-4976-435C-9B19-E4E14B64ED72}"/>
              </a:ext>
            </a:extLst>
          </p:cNvPr>
          <p:cNvSpPr/>
          <p:nvPr/>
        </p:nvSpPr>
        <p:spPr>
          <a:xfrm>
            <a:off x="698092" y="2817954"/>
            <a:ext cx="11248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морях и океанах произрастает несколько тысяч видов водорослей, из которых немногим более </a:t>
            </a:r>
            <a:r>
              <a:rPr lang="ru-RU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используются человеком в пищу, в качестве удобрений, для технических и кормовых целей. Водоросли богаты микроэлементами, йодом, витаминами, углеводами, белками, содержат антибактериаль­ные вещества, способны усиливать антикоагулирующие свой­ства крови. Жиров в них мало, но они обладают ценными свойствами. Водоросли содержат сахара, которые не накапли­ваются в крови и не способствуют развитию диабета. Повышен­ное содержание йода препятствует развитию у людей базедовой болезни.</a:t>
            </a:r>
          </a:p>
        </p:txBody>
      </p:sp>
    </p:spTree>
    <p:extLst>
      <p:ext uri="{BB962C8B-B14F-4D97-AF65-F5344CB8AC3E}">
        <p14:creationId xmlns:p14="http://schemas.microsoft.com/office/powerpoint/2010/main" val="357755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AE857B-7B2E-47F3-9F15-8E2A4DA6E5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26" y="944943"/>
            <a:ext cx="2329838" cy="18386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B73046-11B7-4CDE-9CC7-2BD083563A4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72047" y="1005452"/>
            <a:ext cx="2447401" cy="18386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112B4C-C56A-4DE9-AAEF-EE0CCCBD7C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2099" y="1005452"/>
            <a:ext cx="2215560" cy="183863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7D56AA4-B88E-4AD3-AE7D-2496CE0C7D4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88" r="-25821"/>
          <a:stretch/>
        </p:blipFill>
        <p:spPr>
          <a:xfrm>
            <a:off x="9360310" y="944943"/>
            <a:ext cx="2583917" cy="192396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5248E07-574D-4DAD-A49B-AA78A319E236}"/>
              </a:ext>
            </a:extLst>
          </p:cNvPr>
          <p:cNvSpPr/>
          <p:nvPr/>
        </p:nvSpPr>
        <p:spPr>
          <a:xfrm>
            <a:off x="2692840" y="0"/>
            <a:ext cx="694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Культивирование бурых водорослей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C2862F-DB86-4857-A885-5C37891C05C4}"/>
              </a:ext>
            </a:extLst>
          </p:cNvPr>
          <p:cNvSpPr/>
          <p:nvPr/>
        </p:nvSpPr>
        <p:spPr>
          <a:xfrm>
            <a:off x="621188" y="3143744"/>
            <a:ext cx="110121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0161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Бурые водоросли — типично морские растения, в основном обитающие в морях умеренных широт. Они образуют плотные заросли от литорали до глубины 30—50 м. Высота бурых водо­рослей колеблется от нескольких сантиметров до 60 м. Био­масса их в естественных зарослях обычно составляет 2— 10 кг/м</a:t>
            </a:r>
            <a:r>
              <a:rPr lang="ru-RU" alt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достигая и 100 кг/м</a:t>
            </a:r>
            <a:r>
              <a:rPr lang="ru-RU" alt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(сырая масса). Размножаются бурые водоросли бесполым и половым способом, реже — веге­тативно. Наблюдается смена полового и бесполого поколений, имеющих изоморфное или гетероморфное строение. Питание происходит всей поверхностью слоевища.</a:t>
            </a:r>
          </a:p>
          <a:p>
            <a:pPr indent="2016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объектами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марикультуры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ламинариевые: ламинария,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ундария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костария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макроцистис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8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A238E6-619E-433D-BB91-4F4D4A3BA8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742" y="222057"/>
            <a:ext cx="4472043" cy="320694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9A3A33-874B-449C-8138-F24CE8C97F3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1090" y="222057"/>
            <a:ext cx="4651333" cy="320694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4031DF-0CA0-4FFB-83D4-9211187E2F5A}"/>
              </a:ext>
            </a:extLst>
          </p:cNvPr>
          <p:cNvSpPr/>
          <p:nvPr/>
        </p:nvSpPr>
        <p:spPr>
          <a:xfrm>
            <a:off x="162232" y="3588955"/>
            <a:ext cx="118675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73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выращивания  ламинариевых  водорослей   применяют </a:t>
            </a:r>
            <a:r>
              <a:rPr lang="ru-RU" alt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штормоустойчивые</a:t>
            </a: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конструкции. Каркас носителя, к которому в дальнейшем крепятся выростные субстраты, со­стоит из горизонтально натянутого основного несущего каната от 50 до 120 м длиной, диаметром 60 мм из синтетических материалов.   Натяжение обеспечивается   с помощью  оттяжек длиной, в 1,5 раза превышающей глубину расположения плантации, которые крепятся к якорям из бетона массой 1,5—2 т. Горизонтальный канат на определенной глубине поддерживается наплавами от 240 до 360 мм в диаметре. </a:t>
            </a:r>
            <a:endParaRPr lang="ru-RU" altLang="ru-RU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0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бор и заготовка.jpg">
            <a:extLst>
              <a:ext uri="{FF2B5EF4-FFF2-40B4-BE49-F238E27FC236}">
                <a16:creationId xmlns:a16="http://schemas.microsoft.com/office/drawing/2014/main" id="{CE392F16-75B6-4665-931D-73F8E755FA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24302" y="264530"/>
            <a:ext cx="4943395" cy="27560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49A4624-AC02-44C5-87C0-322CE0EEA3F9}"/>
              </a:ext>
            </a:extLst>
          </p:cNvPr>
          <p:cNvSpPr/>
          <p:nvPr/>
        </p:nvSpPr>
        <p:spPr>
          <a:xfrm>
            <a:off x="255640" y="3453155"/>
            <a:ext cx="112579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b="1" dirty="0"/>
              <a:t>Маточные слоевища для получения жизнеспособных спор заготавливают из естественных зарослей водорослей или со специальных участков плантации, где они выращиваются в разреженных посадках из наиболее крупной жизнеспособной рассады. Собирают маточные слоевища в конце лета и осенью. Берут только цельные, крупные, желательно без обрастаний растения с большими темно-коричневыми спороносными пятнами. Отобранные слоевища складывают на дно лодки или надувного спасательного плотика и накрывают брезентом для предохранения спор от губительного действия прямых солнечных лучей и дождя при транспортировке. Сбор и транспортировка маточных слоевищ не должны превышать 1—2 ч и ведутся рано утром. Маточные слоевища тщательно обмывают морской водой для удаления взвеси и различных посторонних предметов и организмов, развешивают под навесом или в специальном, хорошо проветриваемом помещении. Они не должны соприкасаться друг с другом и находиться под воздействием прямых солнечных лучей и дождя.</a:t>
            </a:r>
          </a:p>
        </p:txBody>
      </p:sp>
    </p:spTree>
    <p:extLst>
      <p:ext uri="{BB962C8B-B14F-4D97-AF65-F5344CB8AC3E}">
        <p14:creationId xmlns:p14="http://schemas.microsoft.com/office/powerpoint/2010/main" val="222725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2F718A-3803-46BE-B6A2-C3C02ACCD690}"/>
              </a:ext>
            </a:extLst>
          </p:cNvPr>
          <p:cNvSpPr/>
          <p:nvPr/>
        </p:nvSpPr>
        <p:spPr>
          <a:xfrm>
            <a:off x="521109" y="403123"/>
            <a:ext cx="1090397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способа стимулирования быстрого единовременного выхода зооспор путем подсушивания: </a:t>
            </a:r>
          </a:p>
          <a:p>
            <a:pPr indent="446088" algn="just">
              <a:buFont typeface="+mj-lt"/>
              <a:buAutoNum type="arabicParenR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подсушивания развешенных слоевищ происходит на воздухе при температуре от 6 до 18 °С в течение 6—18 ч. Ход и качество стимулирования следует контролировать, для этого на спороносные пятна трех растений наносят пипеткой несколько капель морской воды и через 5 мин каплю воды на каждом растении просматривают под микроскопом при увеличении 100х40. Наличие в поле зрения микроскопа 5—10 зооспор свидетельствует об успешном стимулировании, и его можно завершать. Если зооспор в поле зрения нет или они встречаются единично, то следует продолжать стимулирование.</a:t>
            </a:r>
          </a:p>
          <a:p>
            <a:pPr indent="446088" algn="just">
              <a:buFont typeface="+mj-lt"/>
              <a:buAutoNum type="arabicParenR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прогрессивный способ стимулирования заключается в подсушивании обычно в течение 1—4 ч до исчезновения воды с поверхности слоевищ. После чего слоевища перекладывают газетной или оберточной бумагой, свертывают в рулоны, которые укладывают в картонные коробки, и держат) около суток в темноте при температуре 7—15 °С. При этом методе за 30—45 мин происходит выход спор в воду, что уменьшает количество вышедших из спорангиев незрелых зооспор и снижает концентрацию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альгиновых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кислот, отрицательно влияющих на развитие спор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7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70C1F9-2F14-4486-B380-340C08AFF2A5}"/>
              </a:ext>
            </a:extLst>
          </p:cNvPr>
          <p:cNvSpPr/>
          <p:nvPr/>
        </p:nvSpPr>
        <p:spPr>
          <a:xfrm>
            <a:off x="835742" y="148690"/>
            <a:ext cx="1052051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Оспоривание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субстратов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 чистых, вымоченных в воде емкостях, специальных бассейнах. Нередко для этих целей применяют корпуса лодок. Имеется три способа ,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оспоривания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46088" algn="just"/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простимулированные подсушиванием в течение 6—12 ч (развешенные под навесами) маточные слоевища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посадочно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-выростные субстраты слоями укладывают в емкости, заливают фильтрованной морской водой и оставляют в таком виде на сутки.</a:t>
            </a:r>
          </a:p>
          <a:p>
            <a:pPr indent="446088" algn="just"/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простимулированные таким же подсушиванием слоевища помещают, в емкости, заливают фильтрованной, стерилизованной нагреванием до 70 °С и охлажденной морской водой на 4—5 ч. Затем слоевища вынимают, полученную суспензию спор фильтруют через двойной слой марли или мелкий мельничный газ.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Посадочно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-выростные субстраты погружают в суспензию спор, причем разбавлением стерильной морской водой доводят их концентрацию до 5—10 шт. в поле зрения микроскопа при увеличении в 100 раз.</a:t>
            </a:r>
          </a:p>
          <a:p>
            <a:pPr indent="446088" algn="just"/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простимулированные в течение 1—4 ч подсушенные слоевища, переложенные бумагой, свернутые в рулон и оставленные приблизительно на сутки, погружают в стерильную морскую воду на 30—60 мин. Полученную суспензию зооспор фильтруют через двойной слой марли или мелкий мельничный газ для удаления сора и слизи. Затем ее аккуратно перемешивают, разводят до концентрации 5—10 зооспор в поле зрения микроскопа при увеличении в 100 раз и таким образом в подготовленную   суспензию погружают   выростные субстраты.</a:t>
            </a:r>
          </a:p>
        </p:txBody>
      </p:sp>
    </p:spTree>
    <p:extLst>
      <p:ext uri="{BB962C8B-B14F-4D97-AF65-F5344CB8AC3E}">
        <p14:creationId xmlns:p14="http://schemas.microsoft.com/office/powerpoint/2010/main" val="246740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3ECE0E4-C65C-430A-9C80-596C29344BF6}"/>
              </a:ext>
            </a:extLst>
          </p:cNvPr>
          <p:cNvSpPr/>
          <p:nvPr/>
        </p:nvSpPr>
        <p:spPr>
          <a:xfrm>
            <a:off x="624348" y="335845"/>
            <a:ext cx="1070732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оседания зооспор, превращение их в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эмбриоспоры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закрепление на субстрате длится 1—1,5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 чего субстраты с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эмбриоспорами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всеми предосторожностями, чтобы не допустить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подсыхания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сильной инсоляции, переносят и подвешивают на горизонтальные канаты каркаса установки в море. Развешенные; в море субстраты с осевшими спорами и вся установка в целом требуют постоянного наблюдения и ухода. Необходимо следить за сохранностью конструкции, не до­пускать перепутывания субстратов под влиянием волнений и течений, удалять обрастания, подвязывать или снимать наплава, поднимать или заглублять установку.</a:t>
            </a:r>
          </a:p>
          <a:p>
            <a:pPr indent="446088"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спорофиты достигают длины 30—70 см и имеют достаточно хорошо развитые ризоиды, их пересаживают на капроновый сеточник — веревку диаметром 5—12 мм. Чем крупнее рассада и чем лучше у лее развиты ризоиды, тем лучше будет происходить закрепление на выростных субстратах. Наиболее крупная рассада дает наибольшую и лучшую товарную продук­цию. Самые крупные экземпляры используются для создания маточников, а мелкая рассада с плохо развитыми ризоидами выбраковывается. Один гектар рассадного участка должен обеспечить рассадой не менее 4—5 га плантаций по выращива­нию товарной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193793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41DBDD-23D5-4A56-AC04-E9467D10DBF0}"/>
              </a:ext>
            </a:extLst>
          </p:cNvPr>
          <p:cNvSpPr/>
          <p:nvPr/>
        </p:nvSpPr>
        <p:spPr>
          <a:xfrm>
            <a:off x="550606" y="323468"/>
            <a:ext cx="110907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ламинариевых водорослях развиваются эпифиты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эпибионты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 сильно они обрастают гидроидами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обелией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спирорбисом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Большой вред ламинариям приносит брюхоногий моллюск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эферия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Были зарегистрированы заболевания, вызванные микроорганизмами и грибком. Основной метод борьбы с ними — это своевременное прореживание посадок, регулирование глубины выращивания. При выращивании ламинариевых водорослей наблюдается ряд физиологических, заболеваний. Например,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позеленение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листовых пластин вызывает высо­кое содержание органики в местах со слабым течением, в густых посадках  в пасмурную погоду. При возникновении этого заболевания нужно поднять растения к поверхности, очистить их от ила. Побледнение листовых пластин у молодых растений вызывается сильным освещением и недостатком питательных веществ. Болезнь исчезает при заглублении растений и обрезке больных частей. Наблюдается гниение с образованием белых пятен у верхних слоевищ в защищенных местах, которое исче­зает при переносе растений в открытое море с более подвиж­ными водами.</a:t>
            </a:r>
          </a:p>
        </p:txBody>
      </p:sp>
    </p:spTree>
    <p:extLst>
      <p:ext uri="{BB962C8B-B14F-4D97-AF65-F5344CB8AC3E}">
        <p14:creationId xmlns:p14="http://schemas.microsoft.com/office/powerpoint/2010/main" val="3095400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2643</Words>
  <Application>Microsoft Office PowerPoint</Application>
  <PresentationFormat>Широкоэкранный</PresentationFormat>
  <Paragraphs>46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МИНИСТЕРСТВО ОБРАЗОВАНИЯ И НАУКИ РОССИЙСКОЙ ФЕДЕРАЦИИ Федеральное государственное бюджетное образовательное учреждение высшего образования «КАЗАНСКИЙ ГОСУДАРСТВЕННЫЙ ЭНЕРГЕТИЧЕСКИЙ УНИВЕРСИТЕТ»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образования «КАЗАНСКИЙ ГОСУДАРСТВЕННЫЙ ЭНЕРГЕТИЧЕСКИЙ УНИВЕРСИТЕТ» </dc:title>
  <dc:creator>aza sab</dc:creator>
  <cp:lastModifiedBy>aza sab</cp:lastModifiedBy>
  <cp:revision>11</cp:revision>
  <dcterms:created xsi:type="dcterms:W3CDTF">2020-05-22T17:17:04Z</dcterms:created>
  <dcterms:modified xsi:type="dcterms:W3CDTF">2020-05-24T09:05:31Z</dcterms:modified>
</cp:coreProperties>
</file>