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086"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0EF4B53-2068-412D-A3BE-1D14E4D9EDC3}" type="datetimeFigureOut">
              <a:rPr lang="ru-RU" smtClean="0"/>
              <a:pPr/>
              <a:t>14.05.2018</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9E6BEE2-6A82-49AB-8B3E-47BCA40E8B99}"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0EF4B53-2068-412D-A3BE-1D14E4D9EDC3}" type="datetimeFigureOut">
              <a:rPr lang="ru-RU" smtClean="0"/>
              <a:pPr/>
              <a:t>14.05.2018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9E6BEE2-6A82-49AB-8B3E-47BCA40E8B9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D0EF4B53-2068-412D-A3BE-1D14E4D9EDC3}" type="datetimeFigureOut">
              <a:rPr lang="ru-RU" smtClean="0"/>
              <a:pPr/>
              <a:t>14.05.2018</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9E6BEE2-6A82-49AB-8B3E-47BCA40E8B9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0EF4B53-2068-412D-A3BE-1D14E4D9EDC3}" type="datetimeFigureOut">
              <a:rPr lang="ru-RU" smtClean="0"/>
              <a:pPr/>
              <a:t>14.05.2018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9E6BEE2-6A82-49AB-8B3E-47BCA40E8B9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0EF4B53-2068-412D-A3BE-1D14E4D9EDC3}" type="datetimeFigureOut">
              <a:rPr lang="ru-RU" smtClean="0"/>
              <a:pPr/>
              <a:t>14.05.2018</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B9E6BEE2-6A82-49AB-8B3E-47BCA40E8B99}"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0EF4B53-2068-412D-A3BE-1D14E4D9EDC3}" type="datetimeFigureOut">
              <a:rPr lang="ru-RU" smtClean="0"/>
              <a:pPr/>
              <a:t>14.05.2018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9E6BEE2-6A82-49AB-8B3E-47BCA40E8B9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D0EF4B53-2068-412D-A3BE-1D14E4D9EDC3}" type="datetimeFigureOut">
              <a:rPr lang="ru-RU" smtClean="0"/>
              <a:pPr/>
              <a:t>14.05.2018</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9E6BEE2-6A82-49AB-8B3E-47BCA40E8B9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D0EF4B53-2068-412D-A3BE-1D14E4D9EDC3}" type="datetimeFigureOut">
              <a:rPr lang="ru-RU" smtClean="0"/>
              <a:pPr/>
              <a:t>14.05.2018</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9E6BEE2-6A82-49AB-8B3E-47BCA40E8B9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D0EF4B53-2068-412D-A3BE-1D14E4D9EDC3}" type="datetimeFigureOut">
              <a:rPr lang="ru-RU" smtClean="0"/>
              <a:pPr/>
              <a:t>14.05.2018</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B9E6BEE2-6A82-49AB-8B3E-47BCA40E8B9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0EF4B53-2068-412D-A3BE-1D14E4D9EDC3}" type="datetimeFigureOut">
              <a:rPr lang="ru-RU" smtClean="0"/>
              <a:pPr/>
              <a:t>14.05.2018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9E6BEE2-6A82-49AB-8B3E-47BCA40E8B9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D0EF4B53-2068-412D-A3BE-1D14E4D9EDC3}" type="datetimeFigureOut">
              <a:rPr lang="ru-RU" smtClean="0"/>
              <a:pPr/>
              <a:t>14.05.2018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9E6BEE2-6A82-49AB-8B3E-47BCA40E8B99}"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D0EF4B53-2068-412D-A3BE-1D14E4D9EDC3}" type="datetimeFigureOut">
              <a:rPr lang="ru-RU" smtClean="0"/>
              <a:pPr/>
              <a:t>14.05.2018</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9E6BEE2-6A82-49AB-8B3E-47BCA40E8B9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Ð°ÑÑÐ¸Ð½ÐºÐ¸ Ð¿Ð¾ Ð·Ð°Ð¿ÑÐ¾ÑÑ florida"/>
          <p:cNvPicPr>
            <a:picLocks noChangeAspect="1" noChangeArrowheads="1"/>
          </p:cNvPicPr>
          <p:nvPr/>
        </p:nvPicPr>
        <p:blipFill>
          <a:blip r:embed="rId2" cstate="email"/>
          <a:srcRect/>
          <a:stretch>
            <a:fillRect/>
          </a:stretch>
        </p:blipFill>
        <p:spPr bwMode="auto">
          <a:xfrm>
            <a:off x="0" y="0"/>
            <a:ext cx="9143999" cy="6858000"/>
          </a:xfrm>
          <a:prstGeom prst="rect">
            <a:avLst/>
          </a:prstGeom>
          <a:noFill/>
        </p:spPr>
      </p:pic>
      <p:sp>
        <p:nvSpPr>
          <p:cNvPr id="2" name="Заголовок 1"/>
          <p:cNvSpPr>
            <a:spLocks noGrp="1"/>
          </p:cNvSpPr>
          <p:nvPr>
            <p:ph type="ctrTitle"/>
          </p:nvPr>
        </p:nvSpPr>
        <p:spPr>
          <a:xfrm>
            <a:off x="-571536" y="-500090"/>
            <a:ext cx="7772400" cy="1470025"/>
          </a:xfrm>
        </p:spPr>
        <p:txBody>
          <a:bodyPr/>
          <a:lstStyle/>
          <a:p>
            <a:r>
              <a:rPr lang="en-US" dirty="0" smtClean="0">
                <a:solidFill>
                  <a:srgbClr val="FF0000"/>
                </a:solidFill>
              </a:rPr>
              <a:t>State of Florida</a:t>
            </a:r>
            <a:endParaRPr lang="ru-RU" dirty="0">
              <a:solidFill>
                <a:srgbClr val="FF0000"/>
              </a:solidFill>
            </a:endParaRPr>
          </a:p>
        </p:txBody>
      </p:sp>
      <p:sp>
        <p:nvSpPr>
          <p:cNvPr id="3" name="Подзаголовок 2"/>
          <p:cNvSpPr>
            <a:spLocks noGrp="1"/>
          </p:cNvSpPr>
          <p:nvPr>
            <p:ph type="subTitle" idx="1"/>
          </p:nvPr>
        </p:nvSpPr>
        <p:spPr/>
        <p:txBody>
          <a:bodyPr/>
          <a:lstStyle/>
          <a:p>
            <a:endParaRPr lang="ru-RU" dirty="0" smtClean="0"/>
          </a:p>
        </p:txBody>
      </p:sp>
      <p:sp>
        <p:nvSpPr>
          <p:cNvPr id="4" name="TextBox 3"/>
          <p:cNvSpPr txBox="1"/>
          <p:nvPr/>
        </p:nvSpPr>
        <p:spPr>
          <a:xfrm>
            <a:off x="4429124" y="5715016"/>
            <a:ext cx="3427605" cy="923330"/>
          </a:xfrm>
          <a:prstGeom prst="rect">
            <a:avLst/>
          </a:prstGeom>
          <a:noFill/>
        </p:spPr>
        <p:txBody>
          <a:bodyPr wrap="none" rtlCol="0">
            <a:spAutoFit/>
          </a:bodyPr>
          <a:lstStyle/>
          <a:p>
            <a:r>
              <a:rPr lang="ru-RU" b="1" dirty="0" smtClean="0"/>
              <a:t>Презентацию подготовил</a:t>
            </a:r>
          </a:p>
          <a:p>
            <a:r>
              <a:rPr lang="ru-RU" b="1" dirty="0" smtClean="0"/>
              <a:t>Студент 1 курса </a:t>
            </a:r>
            <a:r>
              <a:rPr lang="ru-RU" b="1" dirty="0" err="1" smtClean="0"/>
              <a:t>Тычкин</a:t>
            </a:r>
            <a:r>
              <a:rPr lang="ru-RU" b="1" dirty="0" smtClean="0"/>
              <a:t> Е.В.</a:t>
            </a:r>
          </a:p>
          <a:p>
            <a:r>
              <a:rPr lang="ru-RU" b="1" dirty="0" smtClean="0"/>
              <a:t>Преподаватель </a:t>
            </a:r>
            <a:r>
              <a:rPr lang="ru-RU" b="1" dirty="0" err="1" smtClean="0"/>
              <a:t>Айтуганова</a:t>
            </a:r>
            <a:r>
              <a:rPr lang="ru-RU" b="1" dirty="0" smtClean="0"/>
              <a:t> Ж.И</a:t>
            </a:r>
            <a:r>
              <a:rPr lang="ru-RU" dirty="0" smtClean="0"/>
              <a:t>.</a:t>
            </a:r>
            <a:endParaRPr lang="ru-RU"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State of </a:t>
            </a:r>
            <a:r>
              <a:rPr lang="en-US" dirty="0" err="1" smtClean="0"/>
              <a:t>florida</a:t>
            </a:r>
            <a:endParaRPr lang="ru-RU" dirty="0"/>
          </a:p>
        </p:txBody>
      </p:sp>
      <p:sp>
        <p:nvSpPr>
          <p:cNvPr id="3" name="Содержимое 2"/>
          <p:cNvSpPr>
            <a:spLocks noGrp="1"/>
          </p:cNvSpPr>
          <p:nvPr>
            <p:ph idx="1"/>
          </p:nvPr>
        </p:nvSpPr>
        <p:spPr/>
        <p:txBody>
          <a:bodyPr/>
          <a:lstStyle/>
          <a:p>
            <a:r>
              <a:rPr lang="en-US" dirty="0" smtClean="0"/>
              <a:t>Florida flag and seal</a:t>
            </a:r>
          </a:p>
          <a:p>
            <a:endParaRPr lang="en-US" dirty="0" smtClean="0"/>
          </a:p>
          <a:p>
            <a:endParaRPr lang="en-US" dirty="0" smtClean="0"/>
          </a:p>
          <a:p>
            <a:endParaRPr lang="en-US" dirty="0" smtClean="0"/>
          </a:p>
          <a:p>
            <a:endParaRPr lang="en-US" dirty="0" smtClean="0"/>
          </a:p>
          <a:p>
            <a:endParaRPr lang="en-US" dirty="0" smtClean="0"/>
          </a:p>
          <a:p>
            <a:r>
              <a:rPr lang="en-US" dirty="0" smtClean="0"/>
              <a:t>Nickname: The Sunshine State</a:t>
            </a:r>
          </a:p>
          <a:p>
            <a:r>
              <a:rPr lang="en-US" dirty="0" smtClean="0"/>
              <a:t>Motto: In God We Trust</a:t>
            </a:r>
          </a:p>
          <a:p>
            <a:r>
              <a:rPr lang="en-US" dirty="0" smtClean="0"/>
              <a:t>Capital: Tallahassee</a:t>
            </a:r>
          </a:p>
          <a:p>
            <a:r>
              <a:rPr lang="en-US" dirty="0" smtClean="0"/>
              <a:t>Largest city: Jacksonville</a:t>
            </a:r>
          </a:p>
          <a:p>
            <a:pPr>
              <a:buNone/>
            </a:pPr>
            <a:endParaRPr lang="ru-RU" dirty="0"/>
          </a:p>
        </p:txBody>
      </p:sp>
      <p:pic>
        <p:nvPicPr>
          <p:cNvPr id="17410" name="Picture 2" descr="C:\Users\12\Desktop\750px-Flag_of_Florida.svg.png"/>
          <p:cNvPicPr>
            <a:picLocks noChangeAspect="1" noChangeArrowheads="1"/>
          </p:cNvPicPr>
          <p:nvPr/>
        </p:nvPicPr>
        <p:blipFill>
          <a:blip r:embed="rId2" cstate="email"/>
          <a:srcRect/>
          <a:stretch>
            <a:fillRect/>
          </a:stretch>
        </p:blipFill>
        <p:spPr bwMode="auto">
          <a:xfrm>
            <a:off x="571472" y="2285991"/>
            <a:ext cx="3286148" cy="2190765"/>
          </a:xfrm>
          <a:prstGeom prst="rect">
            <a:avLst/>
          </a:prstGeom>
          <a:noFill/>
        </p:spPr>
      </p:pic>
      <p:pic>
        <p:nvPicPr>
          <p:cNvPr id="17411" name="Picture 3" descr="C:\Users\12\Desktop\500px-Seal_of_Florida.svg.png"/>
          <p:cNvPicPr>
            <a:picLocks noChangeAspect="1" noChangeArrowheads="1"/>
          </p:cNvPicPr>
          <p:nvPr/>
        </p:nvPicPr>
        <p:blipFill>
          <a:blip r:embed="rId3" cstate="email"/>
          <a:srcRect/>
          <a:stretch>
            <a:fillRect/>
          </a:stretch>
        </p:blipFill>
        <p:spPr bwMode="auto">
          <a:xfrm>
            <a:off x="4429124" y="1500174"/>
            <a:ext cx="2987678" cy="2987678"/>
          </a:xfrm>
          <a:prstGeom prst="rect">
            <a:avLst/>
          </a:prstGeo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20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20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20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ÐÐ°ÑÑÐ¸Ð½ÐºÐ¸ Ð¿Ð¾ Ð·Ð°Ð¿ÑÐ¾ÑÑ florida geography"/>
          <p:cNvPicPr>
            <a:picLocks noChangeAspect="1" noChangeArrowheads="1"/>
          </p:cNvPicPr>
          <p:nvPr/>
        </p:nvPicPr>
        <p:blipFill>
          <a:blip r:embed="rId2"/>
          <a:srcRect/>
          <a:stretch>
            <a:fillRect/>
          </a:stretch>
        </p:blipFill>
        <p:spPr bwMode="auto">
          <a:xfrm>
            <a:off x="3786182" y="1714488"/>
            <a:ext cx="4362475" cy="4391046"/>
          </a:xfrm>
          <a:prstGeom prst="rect">
            <a:avLst/>
          </a:prstGeom>
          <a:noFill/>
        </p:spPr>
      </p:pic>
      <p:sp>
        <p:nvSpPr>
          <p:cNvPr id="2" name="Заголовок 1"/>
          <p:cNvSpPr>
            <a:spLocks noGrp="1"/>
          </p:cNvSpPr>
          <p:nvPr>
            <p:ph type="title"/>
          </p:nvPr>
        </p:nvSpPr>
        <p:spPr/>
        <p:txBody>
          <a:bodyPr/>
          <a:lstStyle/>
          <a:p>
            <a:r>
              <a:rPr lang="en-US" dirty="0" smtClean="0"/>
              <a:t>geography</a:t>
            </a:r>
            <a:endParaRPr lang="ru-RU" dirty="0"/>
          </a:p>
        </p:txBody>
      </p:sp>
      <p:sp>
        <p:nvSpPr>
          <p:cNvPr id="3" name="Содержимое 2"/>
          <p:cNvSpPr>
            <a:spLocks noGrp="1"/>
          </p:cNvSpPr>
          <p:nvPr>
            <p:ph idx="1"/>
          </p:nvPr>
        </p:nvSpPr>
        <p:spPr>
          <a:xfrm>
            <a:off x="457200" y="1609416"/>
            <a:ext cx="3328982" cy="4677104"/>
          </a:xfrm>
        </p:spPr>
        <p:txBody>
          <a:bodyPr>
            <a:normAutofit fontScale="70000" lnSpcReduction="20000"/>
          </a:bodyPr>
          <a:lstStyle/>
          <a:p>
            <a:r>
              <a:rPr lang="en-US" dirty="0" smtClean="0">
                <a:solidFill>
                  <a:schemeClr val="tx1">
                    <a:lumMod val="95000"/>
                    <a:lumOff val="5000"/>
                  </a:schemeClr>
                </a:solidFill>
              </a:rPr>
              <a:t>Florida is bordered to the west by the Gulf of Mexico, to the northwest by Alabama, to the north by Georgia, to the east by the Atlantic Ocean, and to the south by the Straits of Florida. Florida is the 22nd-most extensive (65,755 sq mi—170,304 km</a:t>
            </a:r>
            <a:r>
              <a:rPr lang="en-US" baseline="30000" dirty="0" smtClean="0">
                <a:solidFill>
                  <a:schemeClr val="tx1">
                    <a:lumMod val="95000"/>
                    <a:lumOff val="5000"/>
                  </a:schemeClr>
                </a:solidFill>
              </a:rPr>
              <a:t>2</a:t>
            </a:r>
            <a:r>
              <a:rPr lang="en-US" dirty="0" smtClean="0">
                <a:solidFill>
                  <a:schemeClr val="tx1">
                    <a:lumMod val="95000"/>
                    <a:lumOff val="5000"/>
                  </a:schemeClr>
                </a:solidFill>
              </a:rPr>
              <a:t>), the 3rd-most populous(20,984,400 inhabitants), and the 8th-most densely populated (384.3/sq mi—121.0/km</a:t>
            </a:r>
            <a:r>
              <a:rPr lang="en-US" baseline="30000" dirty="0" smtClean="0">
                <a:solidFill>
                  <a:schemeClr val="tx1">
                    <a:lumMod val="95000"/>
                    <a:lumOff val="5000"/>
                  </a:schemeClr>
                </a:solidFill>
              </a:rPr>
              <a:t>2</a:t>
            </a:r>
            <a:r>
              <a:rPr lang="en-US" dirty="0" smtClean="0">
                <a:solidFill>
                  <a:schemeClr val="tx1">
                    <a:lumMod val="95000"/>
                    <a:lumOff val="5000"/>
                  </a:schemeClr>
                </a:solidFill>
              </a:rPr>
              <a:t>) of the U.S. states.</a:t>
            </a:r>
          </a:p>
          <a:p>
            <a:r>
              <a:rPr lang="en-US" dirty="0" smtClean="0">
                <a:solidFill>
                  <a:schemeClr val="tx1">
                    <a:lumMod val="95000"/>
                    <a:lumOff val="5000"/>
                  </a:schemeClr>
                </a:solidFill>
              </a:rPr>
              <a:t>Total Area 170.000 square </a:t>
            </a:r>
            <a:r>
              <a:rPr lang="en-US" dirty="0" err="1" smtClean="0">
                <a:solidFill>
                  <a:schemeClr val="tx1">
                    <a:lumMod val="95000"/>
                    <a:lumOff val="5000"/>
                  </a:schemeClr>
                </a:solidFill>
              </a:rPr>
              <a:t>kilometrs</a:t>
            </a:r>
            <a:r>
              <a:rPr lang="en-US" dirty="0" smtClean="0">
                <a:solidFill>
                  <a:schemeClr val="tx1">
                    <a:lumMod val="95000"/>
                    <a:lumOff val="5000"/>
                  </a:schemeClr>
                </a:solidFill>
              </a:rPr>
              <a:t>.</a:t>
            </a:r>
          </a:p>
          <a:p>
            <a:r>
              <a:rPr lang="en-US" dirty="0" smtClean="0">
                <a:solidFill>
                  <a:schemeClr val="tx1">
                    <a:lumMod val="95000"/>
                    <a:lumOff val="5000"/>
                  </a:schemeClr>
                </a:solidFill>
              </a:rPr>
              <a:t>Width: 582 km, length: 721 km.</a:t>
            </a:r>
            <a:endParaRPr lang="ru-RU" dirty="0">
              <a:solidFill>
                <a:schemeClr val="tx1">
                  <a:lumMod val="95000"/>
                  <a:lumOff val="5000"/>
                </a:schemeClr>
              </a:solidFill>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Climate</a:t>
            </a:r>
            <a:endParaRPr lang="ru-RU" dirty="0"/>
          </a:p>
        </p:txBody>
      </p:sp>
      <p:sp>
        <p:nvSpPr>
          <p:cNvPr id="3" name="Содержимое 2"/>
          <p:cNvSpPr>
            <a:spLocks noGrp="1"/>
          </p:cNvSpPr>
          <p:nvPr>
            <p:ph idx="1"/>
          </p:nvPr>
        </p:nvSpPr>
        <p:spPr>
          <a:xfrm>
            <a:off x="457200" y="1609416"/>
            <a:ext cx="3471858" cy="4846320"/>
          </a:xfrm>
        </p:spPr>
        <p:txBody>
          <a:bodyPr>
            <a:normAutofit fontScale="62500" lnSpcReduction="20000"/>
          </a:bodyPr>
          <a:lstStyle/>
          <a:p>
            <a:r>
              <a:rPr lang="en-US" dirty="0" smtClean="0"/>
              <a:t>The climate of Florida is tempered somewhat by the fact that no part of the state is distant from the ocean. North of Lake Okeechobee, the prevalent climate is humid subtropical while areas south of the lake (including the Florida Keys) have a true tropical climate. Mean high temperatures for late July are primarily in the low 90s Fahrenheit (32–34 °C). Mean low temperatures for early to mid January range from the low 40s Fahrenheit (4–7 °C) in north Florida to above 60 °F (16 °C) from Miami on southward. With an average daily temperature of 70.7 °F (21.5 °C), it is the warmest state in the U.S.</a:t>
            </a:r>
            <a:endParaRPr lang="ru-RU" dirty="0"/>
          </a:p>
        </p:txBody>
      </p:sp>
      <p:pic>
        <p:nvPicPr>
          <p:cNvPr id="18434" name="Picture 2" descr="C:\Users\12\Desktop\PALM-BEACH-FLORIDA-AERIAL-2011.jpg"/>
          <p:cNvPicPr>
            <a:picLocks noChangeAspect="1" noChangeArrowheads="1"/>
          </p:cNvPicPr>
          <p:nvPr/>
        </p:nvPicPr>
        <p:blipFill>
          <a:blip r:embed="rId2" cstate="email"/>
          <a:srcRect/>
          <a:stretch>
            <a:fillRect/>
          </a:stretch>
        </p:blipFill>
        <p:spPr bwMode="auto">
          <a:xfrm>
            <a:off x="3786182" y="1571612"/>
            <a:ext cx="4357718" cy="4143404"/>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434"/>
                                        </p:tgtEl>
                                        <p:attrNameLst>
                                          <p:attrName>style.visibility</p:attrName>
                                        </p:attrNameLst>
                                      </p:cBhvr>
                                      <p:to>
                                        <p:strVal val="visible"/>
                                      </p:to>
                                    </p:set>
                                    <p:anim calcmode="lin" valueType="num">
                                      <p:cBhvr additive="base">
                                        <p:cTn id="12" dur="500" fill="hold"/>
                                        <p:tgtEl>
                                          <p:spTgt spid="18434"/>
                                        </p:tgtEl>
                                        <p:attrNameLst>
                                          <p:attrName>ppt_x</p:attrName>
                                        </p:attrNameLst>
                                      </p:cBhvr>
                                      <p:tavLst>
                                        <p:tav tm="0">
                                          <p:val>
                                            <p:strVal val="#ppt_x"/>
                                          </p:val>
                                        </p:tav>
                                        <p:tav tm="100000">
                                          <p:val>
                                            <p:strVal val="#ppt_x"/>
                                          </p:val>
                                        </p:tav>
                                      </p:tavLst>
                                    </p:anim>
                                    <p:anim calcmode="lin" valueType="num">
                                      <p:cBhvr additive="base">
                                        <p:cTn id="13"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12\Desktop\20-million-floridians.jpg"/>
          <p:cNvPicPr>
            <a:picLocks noChangeAspect="1" noChangeArrowheads="1"/>
          </p:cNvPicPr>
          <p:nvPr/>
        </p:nvPicPr>
        <p:blipFill>
          <a:blip r:embed="rId2"/>
          <a:srcRect/>
          <a:stretch>
            <a:fillRect/>
          </a:stretch>
        </p:blipFill>
        <p:spPr bwMode="auto">
          <a:xfrm>
            <a:off x="2500298" y="1571612"/>
            <a:ext cx="5641746" cy="3929090"/>
          </a:xfrm>
          <a:prstGeom prst="rect">
            <a:avLst/>
          </a:prstGeom>
          <a:noFill/>
        </p:spPr>
      </p:pic>
      <p:sp>
        <p:nvSpPr>
          <p:cNvPr id="2" name="Заголовок 1"/>
          <p:cNvSpPr>
            <a:spLocks noGrp="1"/>
          </p:cNvSpPr>
          <p:nvPr>
            <p:ph type="title"/>
          </p:nvPr>
        </p:nvSpPr>
        <p:spPr/>
        <p:txBody>
          <a:bodyPr>
            <a:normAutofit/>
          </a:bodyPr>
          <a:lstStyle/>
          <a:p>
            <a:r>
              <a:rPr lang="en-US" dirty="0" smtClean="0"/>
              <a:t>Population</a:t>
            </a:r>
            <a:endParaRPr lang="ru-RU" dirty="0"/>
          </a:p>
        </p:txBody>
      </p:sp>
      <p:sp>
        <p:nvSpPr>
          <p:cNvPr id="3" name="Содержимое 2"/>
          <p:cNvSpPr>
            <a:spLocks noGrp="1"/>
          </p:cNvSpPr>
          <p:nvPr>
            <p:ph idx="1"/>
          </p:nvPr>
        </p:nvSpPr>
        <p:spPr>
          <a:xfrm>
            <a:off x="457200" y="1609416"/>
            <a:ext cx="2686040" cy="4846320"/>
          </a:xfrm>
        </p:spPr>
        <p:txBody>
          <a:bodyPr>
            <a:normAutofit fontScale="55000" lnSpcReduction="20000"/>
          </a:bodyPr>
          <a:lstStyle/>
          <a:p>
            <a:r>
              <a:rPr lang="en-US" dirty="0" smtClean="0"/>
              <a:t>The United States Census Bureau estimates that the population of Florida was 20,271,272 on July 1, 2015, a 7.82% increase since the 2010 United States Census. The population of Florida in the 2010 census was 18,801,310. Florida was the seventh fastest-growing state in the U.S.</a:t>
            </a:r>
          </a:p>
          <a:p>
            <a:r>
              <a:rPr lang="en-US" dirty="0" smtClean="0"/>
              <a:t>Florida contains the highest percentage of people over 65 (17%). There were 186,102 military retirees living in the state in 2008. About two-thirds of the population was born in another state, the second highest in the U.S.</a:t>
            </a:r>
            <a:endParaRPr lang="ru-RU" dirty="0"/>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9459"/>
                                        </p:tgtEl>
                                        <p:attrNameLst>
                                          <p:attrName>style.visibility</p:attrName>
                                        </p:attrNameLst>
                                      </p:cBhvr>
                                      <p:to>
                                        <p:strVal val="visible"/>
                                      </p:to>
                                    </p:set>
                                    <p:animEffect transition="in" filter="wipe(down)">
                                      <p:cBhvr>
                                        <p:cTn id="19"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12\Desktop\1491593842345.jpeg"/>
          <p:cNvPicPr>
            <a:picLocks noChangeAspect="1" noChangeArrowheads="1"/>
          </p:cNvPicPr>
          <p:nvPr/>
        </p:nvPicPr>
        <p:blipFill>
          <a:blip r:embed="rId2" cstate="email"/>
          <a:srcRect/>
          <a:stretch>
            <a:fillRect/>
          </a:stretch>
        </p:blipFill>
        <p:spPr bwMode="auto">
          <a:xfrm>
            <a:off x="4643438" y="1500174"/>
            <a:ext cx="3521843" cy="2643206"/>
          </a:xfrm>
          <a:prstGeom prst="rect">
            <a:avLst/>
          </a:prstGeom>
          <a:noFill/>
        </p:spPr>
      </p:pic>
      <p:sp>
        <p:nvSpPr>
          <p:cNvPr id="2" name="Заголовок 1"/>
          <p:cNvSpPr>
            <a:spLocks noGrp="1"/>
          </p:cNvSpPr>
          <p:nvPr>
            <p:ph type="title"/>
          </p:nvPr>
        </p:nvSpPr>
        <p:spPr/>
        <p:txBody>
          <a:bodyPr>
            <a:normAutofit/>
          </a:bodyPr>
          <a:lstStyle/>
          <a:p>
            <a:r>
              <a:rPr lang="en-US" dirty="0" smtClean="0"/>
              <a:t>Attractions</a:t>
            </a:r>
            <a:endParaRPr lang="ru-RU" dirty="0"/>
          </a:p>
        </p:txBody>
      </p:sp>
      <p:sp>
        <p:nvSpPr>
          <p:cNvPr id="3" name="Содержимое 2"/>
          <p:cNvSpPr>
            <a:spLocks noGrp="1"/>
          </p:cNvSpPr>
          <p:nvPr>
            <p:ph idx="1"/>
          </p:nvPr>
        </p:nvSpPr>
        <p:spPr>
          <a:xfrm>
            <a:off x="457200" y="1609416"/>
            <a:ext cx="4186238" cy="4846320"/>
          </a:xfrm>
        </p:spPr>
        <p:txBody>
          <a:bodyPr>
            <a:normAutofit fontScale="77500" lnSpcReduction="20000"/>
          </a:bodyPr>
          <a:lstStyle/>
          <a:p>
            <a:r>
              <a:rPr lang="en-US" dirty="0" smtClean="0"/>
              <a:t>The Everglades (National park U.S.)</a:t>
            </a:r>
          </a:p>
          <a:p>
            <a:r>
              <a:rPr lang="en-US" dirty="0" smtClean="0"/>
              <a:t>St. Augustine (is a city in the Southeastern United States, on the Atlantic coast of northeastern Florida. Founded in 1565 by Spanish explorers, it is the oldest continuously occupied European-established settlement within the borders of the continental United States.)</a:t>
            </a:r>
          </a:p>
          <a:p>
            <a:r>
              <a:rPr lang="en-US" dirty="0" smtClean="0"/>
              <a:t>Disney World</a:t>
            </a:r>
          </a:p>
          <a:p>
            <a:r>
              <a:rPr lang="en-US" dirty="0" smtClean="0"/>
              <a:t>Palm Beach</a:t>
            </a:r>
          </a:p>
          <a:p>
            <a:r>
              <a:rPr lang="en-US" dirty="0" smtClean="0"/>
              <a:t>Daytona Beach</a:t>
            </a:r>
            <a:endParaRPr lang="ru-RU" dirty="0"/>
          </a:p>
        </p:txBody>
      </p:sp>
      <p:pic>
        <p:nvPicPr>
          <p:cNvPr id="20484" name="Picture 4" descr="ÐÐ°ÑÑÐ¸Ð½ÐºÐ¸ Ð¿Ð¾ Ð·Ð°Ð¿ÑÐ¾ÑÑ the everglades national park"/>
          <p:cNvPicPr>
            <a:picLocks noChangeAspect="1" noChangeArrowheads="1"/>
          </p:cNvPicPr>
          <p:nvPr/>
        </p:nvPicPr>
        <p:blipFill>
          <a:blip r:embed="rId3" cstate="email"/>
          <a:srcRect/>
          <a:stretch>
            <a:fillRect/>
          </a:stretch>
        </p:blipFill>
        <p:spPr bwMode="auto">
          <a:xfrm>
            <a:off x="4643438" y="4143380"/>
            <a:ext cx="3571900" cy="2714620"/>
          </a:xfrm>
          <a:prstGeom prst="rect">
            <a:avLst/>
          </a:prstGeo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0482"/>
                                        </p:tgtEl>
                                        <p:attrNameLst>
                                          <p:attrName>style.visibility</p:attrName>
                                        </p:attrNameLst>
                                      </p:cBhvr>
                                      <p:to>
                                        <p:strVal val="visible"/>
                                      </p:to>
                                    </p:set>
                                    <p:anim calcmode="lin" valueType="num">
                                      <p:cBhvr additive="base">
                                        <p:cTn id="32" dur="500" fill="hold"/>
                                        <p:tgtEl>
                                          <p:spTgt spid="20482"/>
                                        </p:tgtEl>
                                        <p:attrNameLst>
                                          <p:attrName>ppt_x</p:attrName>
                                        </p:attrNameLst>
                                      </p:cBhvr>
                                      <p:tavLst>
                                        <p:tav tm="0">
                                          <p:val>
                                            <p:strVal val="#ppt_x"/>
                                          </p:val>
                                        </p:tav>
                                        <p:tav tm="100000">
                                          <p:val>
                                            <p:strVal val="#ppt_x"/>
                                          </p:val>
                                        </p:tav>
                                      </p:tavLst>
                                    </p:anim>
                                    <p:anim calcmode="lin" valueType="num">
                                      <p:cBhvr additive="base">
                                        <p:cTn id="33"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0484"/>
                                        </p:tgtEl>
                                        <p:attrNameLst>
                                          <p:attrName>style.visibility</p:attrName>
                                        </p:attrNameLst>
                                      </p:cBhvr>
                                      <p:to>
                                        <p:strVal val="visible"/>
                                      </p:to>
                                    </p:set>
                                    <p:anim calcmode="lin" valueType="num">
                                      <p:cBhvr additive="base">
                                        <p:cTn id="38" dur="500" fill="hold"/>
                                        <p:tgtEl>
                                          <p:spTgt spid="20484"/>
                                        </p:tgtEl>
                                        <p:attrNameLst>
                                          <p:attrName>ppt_x</p:attrName>
                                        </p:attrNameLst>
                                      </p:cBhvr>
                                      <p:tavLst>
                                        <p:tav tm="0">
                                          <p:val>
                                            <p:strVal val="#ppt_x"/>
                                          </p:val>
                                        </p:tav>
                                        <p:tav tm="100000">
                                          <p:val>
                                            <p:strVal val="#ppt_x"/>
                                          </p:val>
                                        </p:tav>
                                      </p:tavLst>
                                    </p:anim>
                                    <p:anim calcmode="lin" valueType="num">
                                      <p:cBhvr additive="base">
                                        <p:cTn id="39"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Palm beach &amp; Daytona beach</a:t>
            </a:r>
            <a:endParaRPr lang="ru-RU" dirty="0"/>
          </a:p>
        </p:txBody>
      </p:sp>
      <p:sp>
        <p:nvSpPr>
          <p:cNvPr id="3" name="Содержимое 2"/>
          <p:cNvSpPr>
            <a:spLocks noGrp="1"/>
          </p:cNvSpPr>
          <p:nvPr>
            <p:ph idx="1"/>
          </p:nvPr>
        </p:nvSpPr>
        <p:spPr>
          <a:xfrm>
            <a:off x="457200" y="1609416"/>
            <a:ext cx="3757610" cy="4846320"/>
          </a:xfrm>
        </p:spPr>
        <p:txBody>
          <a:bodyPr>
            <a:normAutofit fontScale="55000" lnSpcReduction="20000"/>
          </a:bodyPr>
          <a:lstStyle/>
          <a:p>
            <a:r>
              <a:rPr lang="en-US" dirty="0" smtClean="0"/>
              <a:t>The </a:t>
            </a:r>
            <a:r>
              <a:rPr lang="en-US" b="1" dirty="0" smtClean="0"/>
              <a:t>Town of Palm Beach</a:t>
            </a:r>
            <a:r>
              <a:rPr lang="en-US" dirty="0" smtClean="0"/>
              <a:t> is an incorporated town in Palm Beach County, Florida, United States. The Intracoastal Waterway separates it from the neighboring cities of West Palm Beach and Lake Worth. In 2000, Palm Beach had a year-round population of 10,468, with an estimated seasonal population of 30,000.</a:t>
            </a:r>
          </a:p>
          <a:p>
            <a:r>
              <a:rPr lang="en-US" b="1" dirty="0" smtClean="0"/>
              <a:t>Daytona Beach</a:t>
            </a:r>
            <a:r>
              <a:rPr lang="en-US" dirty="0" smtClean="0"/>
              <a:t> is a city in Volusia County, Florida, United States. It lies about 51 miles (82.1 km) northeast of Orlando, 86 miles (138.4 km) southeast of Jacksonville, and 242 miles (389.5 km) northwest of Miami. In the 2010 U.S. Census, it had a population of 61,005. It is a principal city of the Deltona–Daytona Beach–Ormond Beach, FL metropolitan statistical area, which was home to 590,289 people in 2010. Daytona Beach is also a principal city of the Fun Coast region of Florida.</a:t>
            </a:r>
            <a:endParaRPr lang="ru-RU" dirty="0"/>
          </a:p>
        </p:txBody>
      </p:sp>
      <p:pic>
        <p:nvPicPr>
          <p:cNvPr id="21506" name="Picture 2" descr="From top, left to right: Welcome sign when entering Daytona Beach; Daytona Beach Bandshell; Ocean Walk Shoppes; Daytona Beach Pier; Daytona International Speedway"/>
          <p:cNvPicPr>
            <a:picLocks noChangeAspect="1" noChangeArrowheads="1"/>
          </p:cNvPicPr>
          <p:nvPr/>
        </p:nvPicPr>
        <p:blipFill>
          <a:blip r:embed="rId2" cstate="email"/>
          <a:srcRect/>
          <a:stretch>
            <a:fillRect/>
          </a:stretch>
        </p:blipFill>
        <p:spPr bwMode="auto">
          <a:xfrm>
            <a:off x="4071934" y="1428736"/>
            <a:ext cx="4026466" cy="5286388"/>
          </a:xfrm>
          <a:prstGeom prst="rect">
            <a:avLst/>
          </a:prstGeom>
          <a:noFill/>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506"/>
                                        </p:tgtEl>
                                        <p:attrNameLst>
                                          <p:attrName>style.visibility</p:attrName>
                                        </p:attrNameLst>
                                      </p:cBhvr>
                                      <p:to>
                                        <p:strVal val="visible"/>
                                      </p:to>
                                    </p:set>
                                    <p:animEffect transition="in" filter="wipe(down)">
                                      <p:cBhvr>
                                        <p:cTn id="1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571744"/>
            <a:ext cx="7239000" cy="1143000"/>
          </a:xfrm>
        </p:spPr>
        <p:txBody>
          <a:bodyPr>
            <a:normAutofit fontScale="90000"/>
          </a:bodyPr>
          <a:lstStyle/>
          <a:p>
            <a:pPr algn="ctr"/>
            <a:r>
              <a:rPr lang="en-US" dirty="0" smtClean="0"/>
              <a:t>Thanks for watching,</a:t>
            </a:r>
            <a:br>
              <a:rPr lang="en-US" dirty="0" smtClean="0"/>
            </a:br>
            <a:r>
              <a:rPr lang="en-US" dirty="0" err="1" smtClean="0"/>
              <a:t>florida</a:t>
            </a:r>
            <a:r>
              <a:rPr lang="en-US" dirty="0" smtClean="0"/>
              <a:t> is waiting for you!</a:t>
            </a:r>
            <a:endParaRPr lang="ru-RU" dirty="0"/>
          </a:p>
        </p:txBody>
      </p:sp>
      <p:sp>
        <p:nvSpPr>
          <p:cNvPr id="3" name="Содержимое 2"/>
          <p:cNvSpPr>
            <a:spLocks noGrp="1"/>
          </p:cNvSpPr>
          <p:nvPr>
            <p:ph idx="1"/>
          </p:nvPr>
        </p:nvSpPr>
        <p:spPr/>
        <p:txBody>
          <a:bodyPr/>
          <a:lstStyle/>
          <a:p>
            <a:endParaRPr lang="ru-RU" dirty="0"/>
          </a:p>
        </p:txBody>
      </p:sp>
    </p:spTree>
  </p:cSld>
  <p:clrMapOvr>
    <a:masterClrMapping/>
  </p:clrMapOvr>
  <p:transition spd="slow">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253</TotalTime>
  <Words>103</Words>
  <Application>Microsoft Office PowerPoint</Application>
  <PresentationFormat>Экран (4:3)</PresentationFormat>
  <Paragraphs>34</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Изящная</vt:lpstr>
      <vt:lpstr>State of Florida</vt:lpstr>
      <vt:lpstr>State of florida</vt:lpstr>
      <vt:lpstr>geography</vt:lpstr>
      <vt:lpstr>Climate</vt:lpstr>
      <vt:lpstr>Population</vt:lpstr>
      <vt:lpstr>Attractions</vt:lpstr>
      <vt:lpstr>Palm beach &amp; Daytona beach</vt:lpstr>
      <vt:lpstr>Thanks for watching, florida is waiting for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Florida</dc:title>
  <dc:creator>12</dc:creator>
  <cp:lastModifiedBy>wks-v515-09</cp:lastModifiedBy>
  <cp:revision>13</cp:revision>
  <dcterms:created xsi:type="dcterms:W3CDTF">2018-05-13T17:07:12Z</dcterms:created>
  <dcterms:modified xsi:type="dcterms:W3CDTF">2018-05-14T08:39:32Z</dcterms:modified>
</cp:coreProperties>
</file>