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6" r:id="rId5"/>
    <p:sldId id="261" r:id="rId6"/>
    <p:sldId id="262" r:id="rId7"/>
    <p:sldId id="265" r:id="rId8"/>
    <p:sldId id="263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D44A4AF6-2A44-4581-A859-689622AA689F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EEC6DA-248E-4A96-9314-0FFCF323CA15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A4AF6-2A44-4581-A859-689622AA689F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C6DA-248E-4A96-9314-0FFCF323CA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A4AF6-2A44-4581-A859-689622AA689F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C6DA-248E-4A96-9314-0FFCF323CA1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44A4AF6-2A44-4581-A859-689622AA689F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9EEC6DA-248E-4A96-9314-0FFCF323CA15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A4AF6-2A44-4581-A859-689622AA689F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EEC6DA-248E-4A96-9314-0FFCF323CA15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44A4AF6-2A44-4581-A859-689622AA689F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9EEC6DA-248E-4A96-9314-0FFCF323CA15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44A4AF6-2A44-4581-A859-689622AA689F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9EEC6DA-248E-4A96-9314-0FFCF323CA15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A4AF6-2A44-4581-A859-689622AA689F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EEC6DA-248E-4A96-9314-0FFCF323CA1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A4AF6-2A44-4581-A859-689622AA689F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EEC6DA-248E-4A96-9314-0FFCF323CA1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44A4AF6-2A44-4581-A859-689622AA689F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9EEC6DA-248E-4A96-9314-0FFCF323CA15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D44A4AF6-2A44-4581-A859-689622AA689F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79EEC6DA-248E-4A96-9314-0FFCF323CA15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D44A4AF6-2A44-4581-A859-689622AA689F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79EEC6DA-248E-4A96-9314-0FFCF323CA15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Лекция №</a:t>
            </a:r>
            <a:r>
              <a:rPr lang="ru-RU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863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ru-RU" sz="2800" u="sng" dirty="0">
                <a:latin typeface="Georgia" pitchFamily="18" charset="0"/>
              </a:rPr>
              <a:t>Принцип наложения (суперпозиции) электрических полей</a:t>
            </a:r>
          </a:p>
          <a:p>
            <a:pPr algn="l"/>
            <a:r>
              <a:rPr lang="ru-RU" sz="2800" u="sng" dirty="0"/>
              <a:t>Зависимость напряженности электростатического поля от расстояния</a:t>
            </a:r>
            <a:endParaRPr lang="ru-RU" sz="2800" u="sng" dirty="0">
              <a:latin typeface="Georgia" pitchFamily="18" charset="0"/>
            </a:endParaRPr>
          </a:p>
          <a:p>
            <a:pPr algn="l"/>
            <a:r>
              <a:rPr lang="ru-RU" sz="2800" u="sng" dirty="0">
                <a:latin typeface="Georgia" pitchFamily="18" charset="0"/>
              </a:rPr>
              <a:t>Поверхностная плотность заряда</a:t>
            </a:r>
            <a:endParaRPr lang="ru-RU" sz="2800" dirty="0">
              <a:latin typeface="Georgia" pitchFamily="18" charset="0"/>
            </a:endParaRPr>
          </a:p>
          <a:p>
            <a:pPr algn="l"/>
            <a:r>
              <a:rPr lang="ru-RU" sz="2800" u="sng" dirty="0">
                <a:latin typeface="Georgia" pitchFamily="18" charset="0"/>
              </a:rPr>
              <a:t>Линейная плотность заряда</a:t>
            </a:r>
            <a:endParaRPr lang="ru-RU" sz="2800" dirty="0">
              <a:latin typeface="Georgia" pitchFamily="18" charset="0"/>
            </a:endParaRPr>
          </a:p>
          <a:p>
            <a:pPr algn="l"/>
            <a:r>
              <a:rPr lang="ru-RU" sz="2800" u="sng" dirty="0">
                <a:latin typeface="Georgia" pitchFamily="18" charset="0"/>
              </a:rPr>
              <a:t>Вектор электростатической индукции</a:t>
            </a:r>
          </a:p>
          <a:p>
            <a:pPr algn="l"/>
            <a:r>
              <a:rPr lang="ru-RU" sz="2800" u="sng" dirty="0">
                <a:latin typeface="Georgia" pitchFamily="18" charset="0"/>
              </a:rPr>
              <a:t>Поток вектора электростатической индукции</a:t>
            </a:r>
            <a:endParaRPr lang="ru-RU" sz="2800" dirty="0">
              <a:latin typeface="Georgia" pitchFamily="18" charset="0"/>
            </a:endParaRPr>
          </a:p>
          <a:p>
            <a:pPr algn="l"/>
            <a:r>
              <a:rPr lang="ru-RU" sz="2800" u="sng" dirty="0">
                <a:latin typeface="Georgia" pitchFamily="18" charset="0"/>
              </a:rPr>
              <a:t>Теорема Остроградского-Гаусса и ее применение</a:t>
            </a:r>
            <a:endParaRPr lang="ru-RU" sz="2800" dirty="0">
              <a:latin typeface="Georgia" pitchFamily="18" charset="0"/>
            </a:endParaRPr>
          </a:p>
          <a:p>
            <a:pPr algn="l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 Лекции</a:t>
            </a:r>
          </a:p>
        </p:txBody>
      </p:sp>
    </p:spTree>
    <p:extLst>
      <p:ext uri="{BB962C8B-B14F-4D97-AF65-F5344CB8AC3E}">
        <p14:creationId xmlns:p14="http://schemas.microsoft.com/office/powerpoint/2010/main" val="22397395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08912" cy="983704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u="sng" dirty="0">
                <a:latin typeface="Georgia" pitchFamily="18" charset="0"/>
              </a:rPr>
              <a:t>Принцип наложения (суперпозиции) электрических полей</a:t>
            </a:r>
            <a:br>
              <a:rPr lang="ru-RU" dirty="0">
                <a:latin typeface="Georgia" pitchFamily="18" charset="0"/>
              </a:rPr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92066"/>
            <a:ext cx="31051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998" y="3292053"/>
            <a:ext cx="222885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835" y="2677691"/>
            <a:ext cx="25431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858" y="2719406"/>
            <a:ext cx="3190875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579" y="1715634"/>
            <a:ext cx="5734050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27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6588224" y="1844824"/>
                <a:ext cx="2304256" cy="2736304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ru-RU" i="1" smtClean="0">
                          <a:latin typeface="Cambria Math"/>
                          <a:ea typeface="Cambria Math"/>
                        </a:rPr>
                        <m:t>&gt;</m:t>
                      </m:r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ru-RU" i="1" smtClean="0">
                          <a:latin typeface="Cambria Math"/>
                          <a:ea typeface="Cambria Math"/>
                        </a:rPr>
                        <m:t>&gt;</m:t>
                      </m:r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ru-RU" i="1" smtClean="0">
                          <a:latin typeface="Cambria Math"/>
                          <a:ea typeface="Cambria Math"/>
                        </a:rPr>
                        <m:t>&gt;</m:t>
                      </m:r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ru-RU" i="1" smtClean="0">
                          <a:latin typeface="Cambria Math"/>
                          <a:ea typeface="Cambria Math"/>
                        </a:rPr>
                        <m:t>&gt;</m:t>
                      </m:r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6588224" y="1844824"/>
                <a:ext cx="2304256" cy="2736304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Зависимость напряженности электростатического поля от расстояния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402" y="1844823"/>
            <a:ext cx="6067425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08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1276 0.0018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203848" y="2020824"/>
                <a:ext cx="5482952" cy="4075176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𝜎</m:t>
                      </m:r>
                      <m:d>
                        <m:dPr>
                          <m:ctrlPr>
                            <a:rPr lang="ru-RU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ru-RU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𝑑𝑞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𝑑𝑆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𝑞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𝑑𝑆</m:t>
                      </m:r>
                    </m:oMath>
                  </m:oMathPara>
                </a14:m>
                <a:endParaRPr lang="en-US" dirty="0"/>
              </a:p>
              <a:p>
                <a:pPr algn="l"/>
                <a:endParaRPr lang="en-US" i="1" dirty="0">
                  <a:latin typeface="Cambria Math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Кл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м</m:t>
                              </m:r>
                            </m:e>
                            <m:sup>
                              <m:r>
                                <a:rPr lang="ru-RU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203848" y="2020824"/>
                <a:ext cx="5482952" cy="4075176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u="sng" dirty="0">
                <a:latin typeface="Georgia" pitchFamily="18" charset="0"/>
              </a:rPr>
              <a:t>Поверхностная плотность заряда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310" y="2708920"/>
            <a:ext cx="182880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0069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-0.34653 -4.07407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267744" y="2020824"/>
                <a:ext cx="6419056" cy="4075176"/>
              </a:xfrm>
            </p:spPr>
            <p:txBody>
              <a:bodyPr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>
                          <a:latin typeface="Symbol" pitchFamily="18" charset="2"/>
                        </a:rPr>
                        <m:t>l</m:t>
                      </m:r>
                      <m:r>
                        <a:rPr lang="en-US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𝑑𝑞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𝑑𝑙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𝑞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</m:sub>
                        <m:sup/>
                        <m:e>
                          <m:r>
                            <m:rPr>
                              <m:nor/>
                            </m:rPr>
                            <a:rPr lang="en-US" dirty="0">
                              <a:latin typeface="Symbol" pitchFamily="18" charset="2"/>
                            </a:rPr>
                            <m:t>l</m:t>
                          </m:r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𝑙</m:t>
                                  </m:r>
                                </m:e>
                              </m:acc>
                            </m:e>
                          </m:d>
                          <m:r>
                            <a:rPr lang="en-US" b="0" i="1" dirty="0" smtClean="0">
                              <a:latin typeface="Cambria Math"/>
                            </a:rPr>
                            <m:t>𝑑𝑙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algn="l"/>
                <a:endParaRPr lang="ru-RU" i="1" dirty="0">
                  <a:latin typeface="Cambria Math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>
                              <a:latin typeface="Symbol" pitchFamily="18" charset="2"/>
                            </a:rPr>
                            <m:t>l</m:t>
                          </m:r>
                        </m:e>
                      </m:d>
                      <m:r>
                        <a:rPr lang="en-US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1" dirty="0" smtClean="0">
                              <a:latin typeface="Cambria Math"/>
                            </a:rPr>
                            <m:t>Кл</m:t>
                          </m:r>
                        </m:num>
                        <m:den>
                          <m:r>
                            <a:rPr lang="ru-RU" b="0" i="1" dirty="0" smtClean="0">
                              <a:latin typeface="Cambria Math"/>
                            </a:rPr>
                            <m:t>м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267744" y="2020824"/>
                <a:ext cx="6419056" cy="4075176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u="sng" dirty="0">
                <a:latin typeface="Georgia" pitchFamily="18" charset="0"/>
              </a:rPr>
              <a:t>Линейная плотность заряда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92896"/>
            <a:ext cx="752475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87082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85185E-6 L -0.40347 -0.0057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74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457200" y="1988840"/>
                <a:ext cx="8229600" cy="4075176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𝑑</m:t>
                      </m:r>
                      <m:r>
                        <a:rPr lang="ru-RU" b="0" i="1" smtClean="0">
                          <a:latin typeface="Cambria Math"/>
                        </a:rPr>
                        <m:t>Ф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𝑑𝑆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𝑬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1" i="1" smtClean="0">
                          <a:latin typeface="Cambria Math"/>
                        </a:rPr>
                        <m:t>𝑺</m:t>
                      </m:r>
                    </m:oMath>
                  </m:oMathPara>
                </a14:m>
                <a:endParaRPr lang="en-US" b="1" dirty="0"/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</a:rPr>
                        <m:t>Ф=</m:t>
                      </m:r>
                      <m:nary>
                        <m:naryPr>
                          <m:chr m:val="∮"/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sub>
                        <m:sup/>
                        <m:e>
                          <m:r>
                            <a:rPr lang="en-US" b="1" i="1" smtClean="0">
                              <a:latin typeface="Cambria Math"/>
                            </a:rPr>
                            <m:t>𝑬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</m:nary>
                    </m:oMath>
                  </m:oMathPara>
                </a14:m>
                <a:endParaRPr lang="en-US" b="1" dirty="0"/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𝑷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i="1" dirty="0">
                          <a:latin typeface="Symbol" pitchFamily="18" charset="2"/>
                        </a:rPr>
                        <m:t>c</m:t>
                      </m:r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𝑬</m:t>
                      </m:r>
                    </m:oMath>
                  </m:oMathPara>
                </a14:m>
                <a:endParaRPr lang="en-US" b="1" dirty="0"/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𝑫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𝑬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𝑷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𝑬</m:t>
                      </m:r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m:rPr>
                          <m:nor/>
                        </m:rPr>
                        <a:rPr lang="en-US" i="1" dirty="0">
                          <a:latin typeface="Symbol" pitchFamily="18" charset="2"/>
                        </a:rPr>
                        <m:t>c</m:t>
                      </m:r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𝑬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latin typeface="Symbol" pitchFamily="18" charset="2"/>
                            </a:rPr>
                            <m:t>c</m:t>
                          </m:r>
                        </m:e>
                      </m:d>
                      <m:r>
                        <a:rPr lang="en-US" b="1" i="1">
                          <a:latin typeface="Cambria Math"/>
                        </a:rPr>
                        <m:t>𝑬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l-GR" i="1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en-US" b="1" i="1">
                          <a:latin typeface="Cambria Math"/>
                        </a:rPr>
                        <m:t>𝑬</m:t>
                      </m:r>
                    </m:oMath>
                  </m:oMathPara>
                </a14:m>
                <a:endParaRPr lang="en-US" b="1" dirty="0"/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i="1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1+</m:t>
                      </m:r>
                      <m:r>
                        <m:rPr>
                          <m:nor/>
                        </m:rPr>
                        <a:rPr lang="en-US" i="1" dirty="0">
                          <a:latin typeface="Symbol" pitchFamily="18" charset="2"/>
                        </a:rPr>
                        <m:t>c</m:t>
                      </m:r>
                    </m:oMath>
                  </m:oMathPara>
                </a14:m>
                <a:endParaRPr lang="en-US" b="1" dirty="0"/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b="1" i="1">
                          <a:latin typeface="Cambria Math"/>
                        </a:rPr>
                        <m:t>Ф=</m:t>
                      </m:r>
                      <m:nary>
                        <m:naryPr>
                          <m:chr m:val="∮"/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1" i="1">
                              <a:latin typeface="Cambria Math"/>
                            </a:rPr>
                            <m:t>𝑺</m:t>
                          </m:r>
                        </m:sub>
                        <m:sup/>
                        <m:e>
                          <m:r>
                            <a:rPr lang="en-US" b="1" i="1">
                              <a:latin typeface="Cambria Math"/>
                            </a:rPr>
                            <m:t>𝑬</m:t>
                          </m:r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r>
                            <a:rPr lang="en-US" b="1" i="1">
                              <a:latin typeface="Cambria Math"/>
                            </a:rPr>
                            <m:t>𝑺</m:t>
                          </m:r>
                        </m:e>
                      </m:nary>
                      <m:r>
                        <a:rPr lang="ru-RU" b="1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∮"/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1" i="1">
                              <a:latin typeface="Cambria Math"/>
                            </a:rPr>
                            <m:t>𝑺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/>
                                </a:rPr>
                                <m:t>𝑫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l-GR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r>
                            <a:rPr lang="en-US" b="1" i="1">
                              <a:latin typeface="Cambria Math"/>
                            </a:rPr>
                            <m:t>𝑺</m:t>
                          </m:r>
                        </m:e>
                      </m:nary>
                    </m:oMath>
                  </m:oMathPara>
                </a14:m>
                <a:endParaRPr lang="en-US" b="1" i="1" dirty="0"/>
              </a:p>
              <a:p>
                <a:pPr algn="l"/>
                <a:endParaRPr lang="en-US" b="1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457200" y="1988840"/>
                <a:ext cx="8229600" cy="4075176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95736" y="548680"/>
            <a:ext cx="4680520" cy="1127720"/>
          </a:xfrm>
        </p:spPr>
        <p:txBody>
          <a:bodyPr>
            <a:noAutofit/>
          </a:bodyPr>
          <a:lstStyle/>
          <a:p>
            <a:r>
              <a:rPr lang="ru-RU" sz="2400" u="sng" dirty="0">
                <a:latin typeface="Georgia" pitchFamily="18" charset="0"/>
              </a:rPr>
              <a:t>Поток вектора электростатической индукции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84496"/>
            <a:ext cx="3000375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323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0.25 L 0.50521 -0.3432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0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707903" y="1844824"/>
                <a:ext cx="3024337" cy="4075176"/>
              </a:xfrm>
            </p:spPr>
            <p:txBody>
              <a:bodyPr>
                <a:normAutofit fontScale="92500"/>
              </a:bodyPr>
              <a:lstStyle/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0" i="1" smtClean="0">
                              <a:latin typeface="Cambria Math"/>
                            </a:rPr>
                            <m:t>Ф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Е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∮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sub>
                        <m:sup/>
                        <m:e>
                          <m:r>
                            <a:rPr lang="en-US" b="1" i="1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𝑬</m:t>
                          </m:r>
                          <m:r>
                            <a:rPr lang="en-US" i="1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b="1" i="1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</m:nary>
                      <m:r>
                        <a:rPr lang="ru-RU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num>
                        <m:den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0" i="1" smtClean="0">
                              <a:latin typeface="Cambria Math"/>
                            </a:rPr>
                            <m:t>Ф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∮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sub>
                        <m:sup/>
                        <m:e>
                          <m:r>
                            <a:rPr lang="en-US" b="1" i="1" smtClean="0">
                              <a:latin typeface="Cambria Math"/>
                            </a:rPr>
                            <m:t>𝑫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𝑑𝑞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𝑞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sub>
                        <m:sup/>
                        <m:e>
                          <m:r>
                            <a:rPr lang="en-US" i="1" dirty="0">
                              <a:latin typeface="Cambria Math"/>
                              <a:ea typeface="Cambria Math"/>
                            </a:rPr>
                            <m:t>𝜌</m:t>
                          </m:r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𝑑𝑉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Ф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Е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∮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𝑆</m:t>
                          </m:r>
                        </m:sub>
                        <m:sup/>
                        <m:e>
                          <m:r>
                            <a:rPr lang="en-US" b="1" i="1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𝑬</m:t>
                          </m:r>
                          <m:r>
                            <a:rPr lang="en-US" i="1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b="1" i="1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</m:nary>
                      <m:r>
                        <a:rPr lang="ru-RU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  <a:ea typeface="Cambria Math"/>
                            </a:rPr>
                            <m:t>𝑉</m:t>
                          </m:r>
                        </m:sub>
                        <m:sup/>
                        <m:e>
                          <m:r>
                            <a:rPr lang="en-US" i="1" dirty="0">
                              <a:latin typeface="Cambria Math"/>
                              <a:ea typeface="Cambria Math"/>
                            </a:rPr>
                            <m:t>𝜌</m:t>
                          </m:r>
                          <m:r>
                            <a:rPr lang="en-US" i="1" dirty="0">
                              <a:latin typeface="Cambria Math"/>
                              <a:ea typeface="Cambria Math"/>
                            </a:rPr>
                            <m:t>𝑑𝑉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algn="l"/>
                <a:endParaRPr lang="en-US" dirty="0"/>
              </a:p>
              <a:p>
                <a:pPr algn="l"/>
                <a:endParaRPr lang="ru-RU" b="1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707903" y="1844824"/>
                <a:ext cx="3024337" cy="4075176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39752" y="692696"/>
            <a:ext cx="4608512" cy="983704"/>
          </a:xfrm>
        </p:spPr>
        <p:txBody>
          <a:bodyPr>
            <a:noAutofit/>
          </a:bodyPr>
          <a:lstStyle/>
          <a:p>
            <a:r>
              <a:rPr lang="ru-RU" sz="2400" u="sng" dirty="0">
                <a:latin typeface="Georgia" pitchFamily="18" charset="0"/>
              </a:rPr>
              <a:t>Теорема Остроградского-Гаусса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535" y="1916832"/>
            <a:ext cx="5960897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792" y="2369476"/>
            <a:ext cx="167612" cy="14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79827" y="2885105"/>
            <a:ext cx="2405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Интегральная форма</a:t>
            </a:r>
          </a:p>
        </p:txBody>
      </p:sp>
    </p:spTree>
    <p:extLst>
      <p:ext uri="{BB962C8B-B14F-4D97-AF65-F5344CB8AC3E}">
        <p14:creationId xmlns:p14="http://schemas.microsoft.com/office/powerpoint/2010/main" val="85116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7.40741E-7 L -0.30226 -0.1259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22" y="-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457200" y="2020824"/>
                <a:ext cx="2962672" cy="4075176"/>
              </a:xfrm>
            </p:spPr>
            <p:txBody>
              <a:bodyPr/>
              <a:lstStyle/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div</m:t>
                      </m:r>
                      <m:r>
                        <a:rPr lang="en-US" b="1">
                          <a:latin typeface="Cambria Math"/>
                        </a:rPr>
                        <m:t> </m:t>
                      </m:r>
                      <m:r>
                        <a:rPr lang="en-US" b="1">
                          <a:latin typeface="Cambria Math"/>
                        </a:rPr>
                        <m:t>𝐄</m:t>
                      </m:r>
                      <m:r>
                        <a:rPr lang="en-US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den>
                          </m:f>
                          <m:nary>
                            <m:naryPr>
                              <m:chr m:val="∮"/>
                              <m:limLoc m:val="undOvr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b="1" i="1">
                                  <a:solidFill>
                                    <a:srgbClr val="FFFFFF"/>
                                  </a:solidFill>
                                  <a:latin typeface="Cambria Math"/>
                                </a:rPr>
                                <m:t>𝑬</m:t>
                              </m:r>
                              <m:r>
                                <a:rPr lang="en-US" i="1">
                                  <a:solidFill>
                                    <a:srgbClr val="FFFFFF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b="1" i="1">
                                  <a:solidFill>
                                    <a:srgbClr val="FFFFFF"/>
                                  </a:solidFill>
                                  <a:latin typeface="Cambria Math"/>
                                </a:rPr>
                                <m:t>𝑺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𝑑𝑖𝑣</m:t>
                      </m:r>
                      <m:r>
                        <a:rPr lang="en-US" b="1" i="1">
                          <a:latin typeface="Cambria Math"/>
                        </a:rPr>
                        <m:t>𝑬</m:t>
                      </m:r>
                      <m:r>
                        <a:rPr lang="en-US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𝝆</m:t>
                          </m:r>
                        </m:num>
                        <m:den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1" dirty="0"/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𝑑𝑖𝑣</m:t>
                      </m:r>
                      <m:r>
                        <a:rPr lang="en-US" b="1" i="1">
                          <a:latin typeface="Cambria Math"/>
                        </a:rPr>
                        <m:t>𝑫</m:t>
                      </m:r>
                      <m:r>
                        <a:rPr lang="en-US" b="1" i="1">
                          <a:latin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𝝆</m:t>
                      </m:r>
                    </m:oMath>
                  </m:oMathPara>
                </a14:m>
                <a:endParaRPr lang="en-US" b="1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457200" y="2020824"/>
                <a:ext cx="2962672" cy="4075176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23728" y="764704"/>
            <a:ext cx="5256584" cy="911696"/>
          </a:xfrm>
        </p:spPr>
        <p:txBody>
          <a:bodyPr>
            <a:normAutofit/>
          </a:bodyPr>
          <a:lstStyle/>
          <a:p>
            <a:r>
              <a:rPr lang="ru-RU" u="sng" dirty="0">
                <a:latin typeface="Georgia" pitchFamily="18" charset="0"/>
              </a:rPr>
              <a:t>Теорема Остроградского-Гаусса</a:t>
            </a:r>
            <a:r>
              <a:rPr lang="en-US" u="sng" dirty="0">
                <a:latin typeface="Georgia" pitchFamily="18" charset="0"/>
              </a:rPr>
              <a:t> (</a:t>
            </a:r>
            <a:r>
              <a:rPr lang="ru-RU" u="sng" dirty="0">
                <a:latin typeface="Georgia" pitchFamily="18" charset="0"/>
              </a:rPr>
              <a:t>Дифференциальная форма</a:t>
            </a:r>
            <a:r>
              <a:rPr lang="en-US" u="sng" dirty="0">
                <a:latin typeface="Georgia" pitchFamily="18" charset="0"/>
              </a:rPr>
              <a:t>)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467" y="3696425"/>
            <a:ext cx="101261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23728" y="3933056"/>
            <a:ext cx="3011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Дифференциальная форма</a:t>
            </a:r>
          </a:p>
        </p:txBody>
      </p:sp>
    </p:spTree>
    <p:extLst>
      <p:ext uri="{BB962C8B-B14F-4D97-AF65-F5344CB8AC3E}">
        <p14:creationId xmlns:p14="http://schemas.microsoft.com/office/powerpoint/2010/main" val="367101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560</TotalTime>
  <Words>184</Words>
  <Application>Microsoft Office PowerPoint</Application>
  <PresentationFormat>Экран (4:3)</PresentationFormat>
  <Paragraphs>42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Cambria Math</vt:lpstr>
      <vt:lpstr>Constantia</vt:lpstr>
      <vt:lpstr>Garamond</vt:lpstr>
      <vt:lpstr>Georgia</vt:lpstr>
      <vt:lpstr>Symbol</vt:lpstr>
      <vt:lpstr>BlackTie</vt:lpstr>
      <vt:lpstr>Лекция №4</vt:lpstr>
      <vt:lpstr>План Лекции</vt:lpstr>
      <vt:lpstr>Принцип наложения (суперпозиции) электрических полей </vt:lpstr>
      <vt:lpstr>Зависимость напряженности электростатического поля от расстояния</vt:lpstr>
      <vt:lpstr>Поверхностная плотность заряда</vt:lpstr>
      <vt:lpstr>Линейная плотность заряда</vt:lpstr>
      <vt:lpstr>Поток вектора электростатической индукции</vt:lpstr>
      <vt:lpstr>Теорема Остроградского-Гаусса</vt:lpstr>
      <vt:lpstr>Теорема Остроградского-Гаусса (Дифференциальная форма)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№2</dc:title>
  <dc:creator>Илья</dc:creator>
  <cp:lastModifiedBy>Ilya</cp:lastModifiedBy>
  <cp:revision>40</cp:revision>
  <dcterms:created xsi:type="dcterms:W3CDTF">2012-02-11T08:17:31Z</dcterms:created>
  <dcterms:modified xsi:type="dcterms:W3CDTF">2023-06-27T05:54:43Z</dcterms:modified>
</cp:coreProperties>
</file>