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5" r:id="rId6"/>
    <p:sldId id="264" r:id="rId7"/>
    <p:sldId id="266" r:id="rId8"/>
    <p:sldId id="267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80C19-3AAF-40E5-A2BB-1E7AE31DCA56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4F8C-07FC-44A5-8557-1A2E2864AF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Программное </a:t>
            </a:r>
            <a:r>
              <a:rPr lang="ru-RU" dirty="0"/>
              <a:t>обеспечение принято </a:t>
            </a:r>
            <a:r>
              <a:rPr lang="ru-RU" i="1" dirty="0"/>
              <a:t>классифицировать по назначению</a:t>
            </a:r>
            <a:r>
              <a:rPr lang="ru-RU" dirty="0"/>
              <a:t> на три группы: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– </a:t>
            </a:r>
            <a:r>
              <a:rPr lang="ru-RU" dirty="0" smtClean="0"/>
              <a:t>системное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прикладное (ППО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инструментальное (системы </a:t>
            </a:r>
            <a:r>
              <a:rPr lang="ru-RU" dirty="0" smtClean="0"/>
              <a:t> программирования</a:t>
            </a:r>
            <a:r>
              <a:rPr lang="ru-RU" dirty="0"/>
              <a:t>)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Языки программирования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60848"/>
            <a:ext cx="5020766" cy="352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/>
              <a:t>Уровни языков </a:t>
            </a:r>
            <a:r>
              <a:rPr lang="ru-RU" dirty="0" smtClean="0"/>
              <a:t>программирования:</a:t>
            </a:r>
            <a:endParaRPr lang="ru-RU" dirty="0"/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dirty="0"/>
              <a:t>Язык </a:t>
            </a:r>
            <a:r>
              <a:rPr lang="ru-RU" dirty="0" smtClean="0"/>
              <a:t>программирования</a:t>
            </a:r>
            <a:r>
              <a:rPr lang="ru-RU" dirty="0"/>
              <a:t>, ориентированный на конкретный тип </a:t>
            </a:r>
            <a:r>
              <a:rPr lang="ru-RU" dirty="0" smtClean="0"/>
              <a:t>процессора - язык </a:t>
            </a:r>
            <a:r>
              <a:rPr lang="ru-RU" dirty="0"/>
              <a:t>программирования низкого </a:t>
            </a:r>
            <a:r>
              <a:rPr lang="ru-RU" dirty="0" smtClean="0"/>
              <a:t>уровня.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/>
            <a:r>
              <a:rPr lang="ru-RU" dirty="0"/>
              <a:t>Языки программирования высокого </a:t>
            </a:r>
            <a:r>
              <a:rPr lang="ru-RU" dirty="0" smtClean="0"/>
              <a:t>уровня -  </a:t>
            </a:r>
            <a:r>
              <a:rPr lang="ru-RU" dirty="0"/>
              <a:t>значительно понятнее человеку.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Поколения языков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just"/>
            <a:r>
              <a:rPr lang="ru-RU" i="1" dirty="0"/>
              <a:t>Первое поколение</a:t>
            </a:r>
            <a:r>
              <a:rPr lang="ru-RU" dirty="0"/>
              <a:t> языков программирования датируется началом 1950-х гг. Это низкоуровневые языки – язык машинных команд и язык ассемблера. 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i="1" dirty="0"/>
              <a:t>Второе поколение</a:t>
            </a:r>
            <a:r>
              <a:rPr lang="ru-RU" dirty="0"/>
              <a:t> – конец 1950-х–начало 1960-х гг. Разработан символьный ассемблер, в котором появилось понятие переменной. 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i="1" dirty="0"/>
              <a:t>Третье поколение</a:t>
            </a:r>
            <a:r>
              <a:rPr lang="ru-RU" dirty="0"/>
              <a:t> – 1960-е гг. по настоящее время. Универсальные языки программирования высокого уровня. </a:t>
            </a: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/>
            <a:r>
              <a:rPr lang="ru-RU" i="1" dirty="0"/>
              <a:t>Четвертое поколение</a:t>
            </a:r>
            <a:r>
              <a:rPr lang="ru-RU" dirty="0"/>
              <a:t> – с начала 1970-х г.г. до сегодняшнего времени. Это проблемно-ориентированные языки, оперирующие конкретными понятиями узкой области.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Компиляторы и интерпретаторы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i="1" dirty="0" smtClean="0"/>
              <a:t>		</a:t>
            </a:r>
            <a:r>
              <a:rPr lang="ru-RU" sz="3000" i="1" dirty="0" smtClean="0"/>
              <a:t>Транслятор</a:t>
            </a:r>
            <a:r>
              <a:rPr lang="ru-RU" sz="3000" dirty="0" smtClean="0"/>
              <a:t> </a:t>
            </a:r>
            <a:r>
              <a:rPr lang="ru-RU" sz="3000" dirty="0"/>
              <a:t>(англ. </a:t>
            </a:r>
            <a:r>
              <a:rPr lang="en-US" sz="3000" dirty="0"/>
              <a:t>translator</a:t>
            </a:r>
            <a:r>
              <a:rPr lang="ru-RU" sz="3000" dirty="0"/>
              <a:t> – переводчик) – это программа-переводчик. Она преобразует программу, написанную на одном из языков высокого уровня, в программу, состоящую из машинных команд</a:t>
            </a:r>
            <a:r>
              <a:rPr lang="ru-RU" sz="3000" dirty="0" smtClean="0"/>
              <a:t>.</a:t>
            </a:r>
          </a:p>
          <a:p>
            <a:pPr algn="just">
              <a:buNone/>
            </a:pPr>
            <a:endParaRPr lang="ru-RU" sz="3000" dirty="0"/>
          </a:p>
          <a:p>
            <a:pPr algn="just">
              <a:buNone/>
            </a:pPr>
            <a:r>
              <a:rPr lang="ru-RU" sz="3000" dirty="0" smtClean="0"/>
              <a:t>		Трансляторы </a:t>
            </a:r>
            <a:r>
              <a:rPr lang="ru-RU" sz="3000" dirty="0"/>
              <a:t>реализуются в виде </a:t>
            </a:r>
            <a:r>
              <a:rPr lang="ru-RU" sz="3000" i="1" dirty="0"/>
              <a:t>компиляторов или интерпретаторов.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интерпретатора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2780928"/>
            <a:ext cx="187220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b="1" dirty="0" smtClean="0"/>
              <a:t>ИНТЕРПРЕТАТОР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04864"/>
            <a:ext cx="1656184" cy="244827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Команда 1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Команда 2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…….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04248" y="2204864"/>
            <a:ext cx="1584176" cy="57606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 выполнение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3212976"/>
            <a:ext cx="1584176" cy="57606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 выполнение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4149080"/>
            <a:ext cx="1584176" cy="57606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……………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63688" y="2780928"/>
            <a:ext cx="180020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691680" y="3284984"/>
            <a:ext cx="1872208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580112" y="2564904"/>
            <a:ext cx="115212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580112" y="3429000"/>
            <a:ext cx="11521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410029" y="2442028"/>
            <a:ext cx="8311242" cy="1476829"/>
          </a:xfrm>
          <a:custGeom>
            <a:avLst/>
            <a:gdLst>
              <a:gd name="connsiteX0" fmla="*/ 8026400 w 8311242"/>
              <a:gd name="connsiteY0" fmla="*/ 7258 h 1476829"/>
              <a:gd name="connsiteX1" fmla="*/ 8157028 w 8311242"/>
              <a:gd name="connsiteY1" fmla="*/ 18143 h 1476829"/>
              <a:gd name="connsiteX2" fmla="*/ 8255000 w 8311242"/>
              <a:gd name="connsiteY2" fmla="*/ 18143 h 1476829"/>
              <a:gd name="connsiteX3" fmla="*/ 8287657 w 8311242"/>
              <a:gd name="connsiteY3" fmla="*/ 127001 h 1476829"/>
              <a:gd name="connsiteX4" fmla="*/ 8287657 w 8311242"/>
              <a:gd name="connsiteY4" fmla="*/ 355601 h 1476829"/>
              <a:gd name="connsiteX5" fmla="*/ 8298542 w 8311242"/>
              <a:gd name="connsiteY5" fmla="*/ 508001 h 1476829"/>
              <a:gd name="connsiteX6" fmla="*/ 8298542 w 8311242"/>
              <a:gd name="connsiteY6" fmla="*/ 638629 h 1476829"/>
              <a:gd name="connsiteX7" fmla="*/ 8298542 w 8311242"/>
              <a:gd name="connsiteY7" fmla="*/ 801915 h 1476829"/>
              <a:gd name="connsiteX8" fmla="*/ 8309428 w 8311242"/>
              <a:gd name="connsiteY8" fmla="*/ 976086 h 1476829"/>
              <a:gd name="connsiteX9" fmla="*/ 8309428 w 8311242"/>
              <a:gd name="connsiteY9" fmla="*/ 1117601 h 1476829"/>
              <a:gd name="connsiteX10" fmla="*/ 8298542 w 8311242"/>
              <a:gd name="connsiteY10" fmla="*/ 1259115 h 1476829"/>
              <a:gd name="connsiteX11" fmla="*/ 8298542 w 8311242"/>
              <a:gd name="connsiteY11" fmla="*/ 1357086 h 1476829"/>
              <a:gd name="connsiteX12" fmla="*/ 8287657 w 8311242"/>
              <a:gd name="connsiteY12" fmla="*/ 1444172 h 1476829"/>
              <a:gd name="connsiteX13" fmla="*/ 8244114 w 8311242"/>
              <a:gd name="connsiteY13" fmla="*/ 1465943 h 1476829"/>
              <a:gd name="connsiteX14" fmla="*/ 8080828 w 8311242"/>
              <a:gd name="connsiteY14" fmla="*/ 1476829 h 1476829"/>
              <a:gd name="connsiteX15" fmla="*/ 7863114 w 8311242"/>
              <a:gd name="connsiteY15" fmla="*/ 1465943 h 1476829"/>
              <a:gd name="connsiteX16" fmla="*/ 7590971 w 8311242"/>
              <a:gd name="connsiteY16" fmla="*/ 1465943 h 1476829"/>
              <a:gd name="connsiteX17" fmla="*/ 6643914 w 8311242"/>
              <a:gd name="connsiteY17" fmla="*/ 1465943 h 1476829"/>
              <a:gd name="connsiteX18" fmla="*/ 5163457 w 8311242"/>
              <a:gd name="connsiteY18" fmla="*/ 1433286 h 1476829"/>
              <a:gd name="connsiteX19" fmla="*/ 3138714 w 8311242"/>
              <a:gd name="connsiteY19" fmla="*/ 1444172 h 1476829"/>
              <a:gd name="connsiteX20" fmla="*/ 2267857 w 8311242"/>
              <a:gd name="connsiteY20" fmla="*/ 1444172 h 1476829"/>
              <a:gd name="connsiteX21" fmla="*/ 2006600 w 8311242"/>
              <a:gd name="connsiteY21" fmla="*/ 1444172 h 1476829"/>
              <a:gd name="connsiteX22" fmla="*/ 1429657 w 8311242"/>
              <a:gd name="connsiteY22" fmla="*/ 1433286 h 1476829"/>
              <a:gd name="connsiteX23" fmla="*/ 1113971 w 8311242"/>
              <a:gd name="connsiteY23" fmla="*/ 1433286 h 1476829"/>
              <a:gd name="connsiteX24" fmla="*/ 754742 w 8311242"/>
              <a:gd name="connsiteY24" fmla="*/ 1422401 h 1476829"/>
              <a:gd name="connsiteX25" fmla="*/ 515257 w 8311242"/>
              <a:gd name="connsiteY25" fmla="*/ 1422401 h 1476829"/>
              <a:gd name="connsiteX26" fmla="*/ 362857 w 8311242"/>
              <a:gd name="connsiteY26" fmla="*/ 1422401 h 1476829"/>
              <a:gd name="connsiteX27" fmla="*/ 243114 w 8311242"/>
              <a:gd name="connsiteY27" fmla="*/ 1422401 h 1476829"/>
              <a:gd name="connsiteX28" fmla="*/ 58057 w 8311242"/>
              <a:gd name="connsiteY28" fmla="*/ 1422401 h 1476829"/>
              <a:gd name="connsiteX29" fmla="*/ 14514 w 8311242"/>
              <a:gd name="connsiteY29" fmla="*/ 1422401 h 1476829"/>
              <a:gd name="connsiteX30" fmla="*/ 3628 w 8311242"/>
              <a:gd name="connsiteY30" fmla="*/ 1357086 h 1476829"/>
              <a:gd name="connsiteX31" fmla="*/ 14514 w 8311242"/>
              <a:gd name="connsiteY31" fmla="*/ 1237343 h 1476829"/>
              <a:gd name="connsiteX32" fmla="*/ 25400 w 8311242"/>
              <a:gd name="connsiteY32" fmla="*/ 1019629 h 1476829"/>
              <a:gd name="connsiteX33" fmla="*/ 25400 w 8311242"/>
              <a:gd name="connsiteY33" fmla="*/ 867229 h 1476829"/>
              <a:gd name="connsiteX34" fmla="*/ 177800 w 8311242"/>
              <a:gd name="connsiteY34" fmla="*/ 845458 h 147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311242" h="1476829">
                <a:moveTo>
                  <a:pt x="8026400" y="7258"/>
                </a:moveTo>
                <a:cubicBezTo>
                  <a:pt x="8072664" y="11793"/>
                  <a:pt x="8118928" y="16329"/>
                  <a:pt x="8157028" y="18143"/>
                </a:cubicBezTo>
                <a:cubicBezTo>
                  <a:pt x="8195128" y="19957"/>
                  <a:pt x="8233229" y="0"/>
                  <a:pt x="8255000" y="18143"/>
                </a:cubicBezTo>
                <a:cubicBezTo>
                  <a:pt x="8276772" y="36286"/>
                  <a:pt x="8282214" y="70758"/>
                  <a:pt x="8287657" y="127001"/>
                </a:cubicBezTo>
                <a:cubicBezTo>
                  <a:pt x="8293100" y="183244"/>
                  <a:pt x="8285843" y="292101"/>
                  <a:pt x="8287657" y="355601"/>
                </a:cubicBezTo>
                <a:cubicBezTo>
                  <a:pt x="8289471" y="419101"/>
                  <a:pt x="8296728" y="460830"/>
                  <a:pt x="8298542" y="508001"/>
                </a:cubicBezTo>
                <a:cubicBezTo>
                  <a:pt x="8300356" y="555172"/>
                  <a:pt x="8298542" y="638629"/>
                  <a:pt x="8298542" y="638629"/>
                </a:cubicBezTo>
                <a:cubicBezTo>
                  <a:pt x="8298542" y="687615"/>
                  <a:pt x="8296728" y="745672"/>
                  <a:pt x="8298542" y="801915"/>
                </a:cubicBezTo>
                <a:cubicBezTo>
                  <a:pt x="8300356" y="858158"/>
                  <a:pt x="8307614" y="923472"/>
                  <a:pt x="8309428" y="976086"/>
                </a:cubicBezTo>
                <a:cubicBezTo>
                  <a:pt x="8311242" y="1028700"/>
                  <a:pt x="8311242" y="1070430"/>
                  <a:pt x="8309428" y="1117601"/>
                </a:cubicBezTo>
                <a:cubicBezTo>
                  <a:pt x="8307614" y="1164772"/>
                  <a:pt x="8300356" y="1219201"/>
                  <a:pt x="8298542" y="1259115"/>
                </a:cubicBezTo>
                <a:cubicBezTo>
                  <a:pt x="8296728" y="1299029"/>
                  <a:pt x="8300356" y="1326243"/>
                  <a:pt x="8298542" y="1357086"/>
                </a:cubicBezTo>
                <a:cubicBezTo>
                  <a:pt x="8296728" y="1387929"/>
                  <a:pt x="8296728" y="1426029"/>
                  <a:pt x="8287657" y="1444172"/>
                </a:cubicBezTo>
                <a:cubicBezTo>
                  <a:pt x="8278586" y="1462315"/>
                  <a:pt x="8278586" y="1460500"/>
                  <a:pt x="8244114" y="1465943"/>
                </a:cubicBezTo>
                <a:cubicBezTo>
                  <a:pt x="8209643" y="1471386"/>
                  <a:pt x="8144328" y="1476829"/>
                  <a:pt x="8080828" y="1476829"/>
                </a:cubicBezTo>
                <a:cubicBezTo>
                  <a:pt x="8017328" y="1476829"/>
                  <a:pt x="7944757" y="1467757"/>
                  <a:pt x="7863114" y="1465943"/>
                </a:cubicBezTo>
                <a:cubicBezTo>
                  <a:pt x="7781471" y="1464129"/>
                  <a:pt x="7590971" y="1465943"/>
                  <a:pt x="7590971" y="1465943"/>
                </a:cubicBezTo>
                <a:lnTo>
                  <a:pt x="6643914" y="1465943"/>
                </a:lnTo>
                <a:lnTo>
                  <a:pt x="5163457" y="1433286"/>
                </a:lnTo>
                <a:lnTo>
                  <a:pt x="3138714" y="1444172"/>
                </a:lnTo>
                <a:lnTo>
                  <a:pt x="2267857" y="1444172"/>
                </a:lnTo>
                <a:lnTo>
                  <a:pt x="2006600" y="1444172"/>
                </a:lnTo>
                <a:lnTo>
                  <a:pt x="1429657" y="1433286"/>
                </a:lnTo>
                <a:cubicBezTo>
                  <a:pt x="1280886" y="1431472"/>
                  <a:pt x="1226457" y="1435100"/>
                  <a:pt x="1113971" y="1433286"/>
                </a:cubicBezTo>
                <a:cubicBezTo>
                  <a:pt x="1001485" y="1431472"/>
                  <a:pt x="854528" y="1424215"/>
                  <a:pt x="754742" y="1422401"/>
                </a:cubicBezTo>
                <a:cubicBezTo>
                  <a:pt x="654956" y="1420587"/>
                  <a:pt x="515257" y="1422401"/>
                  <a:pt x="515257" y="1422401"/>
                </a:cubicBezTo>
                <a:lnTo>
                  <a:pt x="362857" y="1422401"/>
                </a:lnTo>
                <a:lnTo>
                  <a:pt x="243114" y="1422401"/>
                </a:lnTo>
                <a:lnTo>
                  <a:pt x="58057" y="1422401"/>
                </a:lnTo>
                <a:cubicBezTo>
                  <a:pt x="19957" y="1422401"/>
                  <a:pt x="23586" y="1433287"/>
                  <a:pt x="14514" y="1422401"/>
                </a:cubicBezTo>
                <a:cubicBezTo>
                  <a:pt x="5442" y="1411515"/>
                  <a:pt x="3628" y="1387929"/>
                  <a:pt x="3628" y="1357086"/>
                </a:cubicBezTo>
                <a:cubicBezTo>
                  <a:pt x="3628" y="1326243"/>
                  <a:pt x="10885" y="1293586"/>
                  <a:pt x="14514" y="1237343"/>
                </a:cubicBezTo>
                <a:cubicBezTo>
                  <a:pt x="18143" y="1181100"/>
                  <a:pt x="23586" y="1081315"/>
                  <a:pt x="25400" y="1019629"/>
                </a:cubicBezTo>
                <a:cubicBezTo>
                  <a:pt x="27214" y="957943"/>
                  <a:pt x="0" y="896257"/>
                  <a:pt x="25400" y="867229"/>
                </a:cubicBezTo>
                <a:cubicBezTo>
                  <a:pt x="50800" y="838201"/>
                  <a:pt x="87086" y="885372"/>
                  <a:pt x="177800" y="84545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57200" y="3233057"/>
            <a:ext cx="119743" cy="65314"/>
          </a:xfrm>
          <a:custGeom>
            <a:avLst/>
            <a:gdLst>
              <a:gd name="connsiteX0" fmla="*/ 0 w 119743"/>
              <a:gd name="connsiteY0" fmla="*/ 0 h 65314"/>
              <a:gd name="connsiteX1" fmla="*/ 21771 w 119743"/>
              <a:gd name="connsiteY1" fmla="*/ 32657 h 65314"/>
              <a:gd name="connsiteX2" fmla="*/ 65314 w 119743"/>
              <a:gd name="connsiteY2" fmla="*/ 43543 h 65314"/>
              <a:gd name="connsiteX3" fmla="*/ 119743 w 119743"/>
              <a:gd name="connsiteY3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43" h="65314">
                <a:moveTo>
                  <a:pt x="0" y="0"/>
                </a:moveTo>
                <a:cubicBezTo>
                  <a:pt x="7257" y="10886"/>
                  <a:pt x="10885" y="25400"/>
                  <a:pt x="21771" y="32657"/>
                </a:cubicBezTo>
                <a:cubicBezTo>
                  <a:pt x="34219" y="40956"/>
                  <a:pt x="50929" y="39433"/>
                  <a:pt x="65314" y="43543"/>
                </a:cubicBezTo>
                <a:cubicBezTo>
                  <a:pt x="96698" y="52510"/>
                  <a:pt x="94051" y="52469"/>
                  <a:pt x="119743" y="6531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457015" y="3287486"/>
            <a:ext cx="119928" cy="109044"/>
          </a:xfrm>
          <a:custGeom>
            <a:avLst/>
            <a:gdLst>
              <a:gd name="connsiteX0" fmla="*/ 119928 w 119928"/>
              <a:gd name="connsiteY0" fmla="*/ 0 h 109044"/>
              <a:gd name="connsiteX1" fmla="*/ 98156 w 119928"/>
              <a:gd name="connsiteY1" fmla="*/ 32657 h 109044"/>
              <a:gd name="connsiteX2" fmla="*/ 65499 w 119928"/>
              <a:gd name="connsiteY2" fmla="*/ 43543 h 109044"/>
              <a:gd name="connsiteX3" fmla="*/ 32842 w 119928"/>
              <a:gd name="connsiteY3" fmla="*/ 97971 h 109044"/>
              <a:gd name="connsiteX4" fmla="*/ 21956 w 119928"/>
              <a:gd name="connsiteY4" fmla="*/ 97971 h 10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28" h="109044">
                <a:moveTo>
                  <a:pt x="119928" y="0"/>
                </a:moveTo>
                <a:cubicBezTo>
                  <a:pt x="112671" y="10886"/>
                  <a:pt x="108372" y="24484"/>
                  <a:pt x="98156" y="32657"/>
                </a:cubicBezTo>
                <a:cubicBezTo>
                  <a:pt x="89196" y="39825"/>
                  <a:pt x="73613" y="35429"/>
                  <a:pt x="65499" y="43543"/>
                </a:cubicBezTo>
                <a:cubicBezTo>
                  <a:pt x="0" y="109044"/>
                  <a:pt x="108674" y="47418"/>
                  <a:pt x="32842" y="97971"/>
                </a:cubicBezTo>
                <a:cubicBezTo>
                  <a:pt x="29823" y="99984"/>
                  <a:pt x="25585" y="97971"/>
                  <a:pt x="21956" y="9797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95536" y="3320323"/>
            <a:ext cx="8424936" cy="1476829"/>
          </a:xfrm>
          <a:custGeom>
            <a:avLst/>
            <a:gdLst>
              <a:gd name="connsiteX0" fmla="*/ 8026400 w 8311242"/>
              <a:gd name="connsiteY0" fmla="*/ 7258 h 1476829"/>
              <a:gd name="connsiteX1" fmla="*/ 8157028 w 8311242"/>
              <a:gd name="connsiteY1" fmla="*/ 18143 h 1476829"/>
              <a:gd name="connsiteX2" fmla="*/ 8255000 w 8311242"/>
              <a:gd name="connsiteY2" fmla="*/ 18143 h 1476829"/>
              <a:gd name="connsiteX3" fmla="*/ 8287657 w 8311242"/>
              <a:gd name="connsiteY3" fmla="*/ 127001 h 1476829"/>
              <a:gd name="connsiteX4" fmla="*/ 8287657 w 8311242"/>
              <a:gd name="connsiteY4" fmla="*/ 355601 h 1476829"/>
              <a:gd name="connsiteX5" fmla="*/ 8298542 w 8311242"/>
              <a:gd name="connsiteY5" fmla="*/ 508001 h 1476829"/>
              <a:gd name="connsiteX6" fmla="*/ 8298542 w 8311242"/>
              <a:gd name="connsiteY6" fmla="*/ 638629 h 1476829"/>
              <a:gd name="connsiteX7" fmla="*/ 8298542 w 8311242"/>
              <a:gd name="connsiteY7" fmla="*/ 801915 h 1476829"/>
              <a:gd name="connsiteX8" fmla="*/ 8309428 w 8311242"/>
              <a:gd name="connsiteY8" fmla="*/ 976086 h 1476829"/>
              <a:gd name="connsiteX9" fmla="*/ 8309428 w 8311242"/>
              <a:gd name="connsiteY9" fmla="*/ 1117601 h 1476829"/>
              <a:gd name="connsiteX10" fmla="*/ 8298542 w 8311242"/>
              <a:gd name="connsiteY10" fmla="*/ 1259115 h 1476829"/>
              <a:gd name="connsiteX11" fmla="*/ 8298542 w 8311242"/>
              <a:gd name="connsiteY11" fmla="*/ 1357086 h 1476829"/>
              <a:gd name="connsiteX12" fmla="*/ 8287657 w 8311242"/>
              <a:gd name="connsiteY12" fmla="*/ 1444172 h 1476829"/>
              <a:gd name="connsiteX13" fmla="*/ 8244114 w 8311242"/>
              <a:gd name="connsiteY13" fmla="*/ 1465943 h 1476829"/>
              <a:gd name="connsiteX14" fmla="*/ 8080828 w 8311242"/>
              <a:gd name="connsiteY14" fmla="*/ 1476829 h 1476829"/>
              <a:gd name="connsiteX15" fmla="*/ 7863114 w 8311242"/>
              <a:gd name="connsiteY15" fmla="*/ 1465943 h 1476829"/>
              <a:gd name="connsiteX16" fmla="*/ 7590971 w 8311242"/>
              <a:gd name="connsiteY16" fmla="*/ 1465943 h 1476829"/>
              <a:gd name="connsiteX17" fmla="*/ 6643914 w 8311242"/>
              <a:gd name="connsiteY17" fmla="*/ 1465943 h 1476829"/>
              <a:gd name="connsiteX18" fmla="*/ 5163457 w 8311242"/>
              <a:gd name="connsiteY18" fmla="*/ 1433286 h 1476829"/>
              <a:gd name="connsiteX19" fmla="*/ 3138714 w 8311242"/>
              <a:gd name="connsiteY19" fmla="*/ 1444172 h 1476829"/>
              <a:gd name="connsiteX20" fmla="*/ 2267857 w 8311242"/>
              <a:gd name="connsiteY20" fmla="*/ 1444172 h 1476829"/>
              <a:gd name="connsiteX21" fmla="*/ 2006600 w 8311242"/>
              <a:gd name="connsiteY21" fmla="*/ 1444172 h 1476829"/>
              <a:gd name="connsiteX22" fmla="*/ 1429657 w 8311242"/>
              <a:gd name="connsiteY22" fmla="*/ 1433286 h 1476829"/>
              <a:gd name="connsiteX23" fmla="*/ 1113971 w 8311242"/>
              <a:gd name="connsiteY23" fmla="*/ 1433286 h 1476829"/>
              <a:gd name="connsiteX24" fmla="*/ 754742 w 8311242"/>
              <a:gd name="connsiteY24" fmla="*/ 1422401 h 1476829"/>
              <a:gd name="connsiteX25" fmla="*/ 515257 w 8311242"/>
              <a:gd name="connsiteY25" fmla="*/ 1422401 h 1476829"/>
              <a:gd name="connsiteX26" fmla="*/ 362857 w 8311242"/>
              <a:gd name="connsiteY26" fmla="*/ 1422401 h 1476829"/>
              <a:gd name="connsiteX27" fmla="*/ 243114 w 8311242"/>
              <a:gd name="connsiteY27" fmla="*/ 1422401 h 1476829"/>
              <a:gd name="connsiteX28" fmla="*/ 58057 w 8311242"/>
              <a:gd name="connsiteY28" fmla="*/ 1422401 h 1476829"/>
              <a:gd name="connsiteX29" fmla="*/ 14514 w 8311242"/>
              <a:gd name="connsiteY29" fmla="*/ 1422401 h 1476829"/>
              <a:gd name="connsiteX30" fmla="*/ 3628 w 8311242"/>
              <a:gd name="connsiteY30" fmla="*/ 1357086 h 1476829"/>
              <a:gd name="connsiteX31" fmla="*/ 14514 w 8311242"/>
              <a:gd name="connsiteY31" fmla="*/ 1237343 h 1476829"/>
              <a:gd name="connsiteX32" fmla="*/ 25400 w 8311242"/>
              <a:gd name="connsiteY32" fmla="*/ 1019629 h 1476829"/>
              <a:gd name="connsiteX33" fmla="*/ 25400 w 8311242"/>
              <a:gd name="connsiteY33" fmla="*/ 867229 h 1476829"/>
              <a:gd name="connsiteX34" fmla="*/ 177800 w 8311242"/>
              <a:gd name="connsiteY34" fmla="*/ 845458 h 1476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311242" h="1476829">
                <a:moveTo>
                  <a:pt x="8026400" y="7258"/>
                </a:moveTo>
                <a:cubicBezTo>
                  <a:pt x="8072664" y="11793"/>
                  <a:pt x="8118928" y="16329"/>
                  <a:pt x="8157028" y="18143"/>
                </a:cubicBezTo>
                <a:cubicBezTo>
                  <a:pt x="8195128" y="19957"/>
                  <a:pt x="8233229" y="0"/>
                  <a:pt x="8255000" y="18143"/>
                </a:cubicBezTo>
                <a:cubicBezTo>
                  <a:pt x="8276772" y="36286"/>
                  <a:pt x="8282214" y="70758"/>
                  <a:pt x="8287657" y="127001"/>
                </a:cubicBezTo>
                <a:cubicBezTo>
                  <a:pt x="8293100" y="183244"/>
                  <a:pt x="8285843" y="292101"/>
                  <a:pt x="8287657" y="355601"/>
                </a:cubicBezTo>
                <a:cubicBezTo>
                  <a:pt x="8289471" y="419101"/>
                  <a:pt x="8296728" y="460830"/>
                  <a:pt x="8298542" y="508001"/>
                </a:cubicBezTo>
                <a:cubicBezTo>
                  <a:pt x="8300356" y="555172"/>
                  <a:pt x="8298542" y="638629"/>
                  <a:pt x="8298542" y="638629"/>
                </a:cubicBezTo>
                <a:cubicBezTo>
                  <a:pt x="8298542" y="687615"/>
                  <a:pt x="8296728" y="745672"/>
                  <a:pt x="8298542" y="801915"/>
                </a:cubicBezTo>
                <a:cubicBezTo>
                  <a:pt x="8300356" y="858158"/>
                  <a:pt x="8307614" y="923472"/>
                  <a:pt x="8309428" y="976086"/>
                </a:cubicBezTo>
                <a:cubicBezTo>
                  <a:pt x="8311242" y="1028700"/>
                  <a:pt x="8311242" y="1070430"/>
                  <a:pt x="8309428" y="1117601"/>
                </a:cubicBezTo>
                <a:cubicBezTo>
                  <a:pt x="8307614" y="1164772"/>
                  <a:pt x="8300356" y="1219201"/>
                  <a:pt x="8298542" y="1259115"/>
                </a:cubicBezTo>
                <a:cubicBezTo>
                  <a:pt x="8296728" y="1299029"/>
                  <a:pt x="8300356" y="1326243"/>
                  <a:pt x="8298542" y="1357086"/>
                </a:cubicBezTo>
                <a:cubicBezTo>
                  <a:pt x="8296728" y="1387929"/>
                  <a:pt x="8296728" y="1426029"/>
                  <a:pt x="8287657" y="1444172"/>
                </a:cubicBezTo>
                <a:cubicBezTo>
                  <a:pt x="8278586" y="1462315"/>
                  <a:pt x="8278586" y="1460500"/>
                  <a:pt x="8244114" y="1465943"/>
                </a:cubicBezTo>
                <a:cubicBezTo>
                  <a:pt x="8209643" y="1471386"/>
                  <a:pt x="8144328" y="1476829"/>
                  <a:pt x="8080828" y="1476829"/>
                </a:cubicBezTo>
                <a:cubicBezTo>
                  <a:pt x="8017328" y="1476829"/>
                  <a:pt x="7944757" y="1467757"/>
                  <a:pt x="7863114" y="1465943"/>
                </a:cubicBezTo>
                <a:cubicBezTo>
                  <a:pt x="7781471" y="1464129"/>
                  <a:pt x="7590971" y="1465943"/>
                  <a:pt x="7590971" y="1465943"/>
                </a:cubicBezTo>
                <a:lnTo>
                  <a:pt x="6643914" y="1465943"/>
                </a:lnTo>
                <a:lnTo>
                  <a:pt x="5163457" y="1433286"/>
                </a:lnTo>
                <a:lnTo>
                  <a:pt x="3138714" y="1444172"/>
                </a:lnTo>
                <a:lnTo>
                  <a:pt x="2267857" y="1444172"/>
                </a:lnTo>
                <a:lnTo>
                  <a:pt x="2006600" y="1444172"/>
                </a:lnTo>
                <a:lnTo>
                  <a:pt x="1429657" y="1433286"/>
                </a:lnTo>
                <a:cubicBezTo>
                  <a:pt x="1280886" y="1431472"/>
                  <a:pt x="1226457" y="1435100"/>
                  <a:pt x="1113971" y="1433286"/>
                </a:cubicBezTo>
                <a:cubicBezTo>
                  <a:pt x="1001485" y="1431472"/>
                  <a:pt x="854528" y="1424215"/>
                  <a:pt x="754742" y="1422401"/>
                </a:cubicBezTo>
                <a:cubicBezTo>
                  <a:pt x="654956" y="1420587"/>
                  <a:pt x="515257" y="1422401"/>
                  <a:pt x="515257" y="1422401"/>
                </a:cubicBezTo>
                <a:lnTo>
                  <a:pt x="362857" y="1422401"/>
                </a:lnTo>
                <a:lnTo>
                  <a:pt x="243114" y="1422401"/>
                </a:lnTo>
                <a:lnTo>
                  <a:pt x="58057" y="1422401"/>
                </a:lnTo>
                <a:cubicBezTo>
                  <a:pt x="19957" y="1422401"/>
                  <a:pt x="23586" y="1433287"/>
                  <a:pt x="14514" y="1422401"/>
                </a:cubicBezTo>
                <a:cubicBezTo>
                  <a:pt x="5442" y="1411515"/>
                  <a:pt x="3628" y="1387929"/>
                  <a:pt x="3628" y="1357086"/>
                </a:cubicBezTo>
                <a:cubicBezTo>
                  <a:pt x="3628" y="1326243"/>
                  <a:pt x="10885" y="1293586"/>
                  <a:pt x="14514" y="1237343"/>
                </a:cubicBezTo>
                <a:cubicBezTo>
                  <a:pt x="18143" y="1181100"/>
                  <a:pt x="23586" y="1081315"/>
                  <a:pt x="25400" y="1019629"/>
                </a:cubicBezTo>
                <a:cubicBezTo>
                  <a:pt x="27214" y="957943"/>
                  <a:pt x="0" y="896257"/>
                  <a:pt x="25400" y="867229"/>
                </a:cubicBezTo>
                <a:cubicBezTo>
                  <a:pt x="50800" y="838201"/>
                  <a:pt x="87086" y="885372"/>
                  <a:pt x="177800" y="84545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67544" y="4077072"/>
            <a:ext cx="119743" cy="65314"/>
          </a:xfrm>
          <a:custGeom>
            <a:avLst/>
            <a:gdLst>
              <a:gd name="connsiteX0" fmla="*/ 0 w 119743"/>
              <a:gd name="connsiteY0" fmla="*/ 0 h 65314"/>
              <a:gd name="connsiteX1" fmla="*/ 21771 w 119743"/>
              <a:gd name="connsiteY1" fmla="*/ 32657 h 65314"/>
              <a:gd name="connsiteX2" fmla="*/ 65314 w 119743"/>
              <a:gd name="connsiteY2" fmla="*/ 43543 h 65314"/>
              <a:gd name="connsiteX3" fmla="*/ 119743 w 119743"/>
              <a:gd name="connsiteY3" fmla="*/ 65314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43" h="65314">
                <a:moveTo>
                  <a:pt x="0" y="0"/>
                </a:moveTo>
                <a:cubicBezTo>
                  <a:pt x="7257" y="10886"/>
                  <a:pt x="10885" y="25400"/>
                  <a:pt x="21771" y="32657"/>
                </a:cubicBezTo>
                <a:cubicBezTo>
                  <a:pt x="34219" y="40956"/>
                  <a:pt x="50929" y="39433"/>
                  <a:pt x="65314" y="43543"/>
                </a:cubicBezTo>
                <a:cubicBezTo>
                  <a:pt x="96698" y="52510"/>
                  <a:pt x="94051" y="52469"/>
                  <a:pt x="119743" y="6531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67544" y="4149080"/>
            <a:ext cx="119928" cy="109044"/>
          </a:xfrm>
          <a:custGeom>
            <a:avLst/>
            <a:gdLst>
              <a:gd name="connsiteX0" fmla="*/ 119928 w 119928"/>
              <a:gd name="connsiteY0" fmla="*/ 0 h 109044"/>
              <a:gd name="connsiteX1" fmla="*/ 98156 w 119928"/>
              <a:gd name="connsiteY1" fmla="*/ 32657 h 109044"/>
              <a:gd name="connsiteX2" fmla="*/ 65499 w 119928"/>
              <a:gd name="connsiteY2" fmla="*/ 43543 h 109044"/>
              <a:gd name="connsiteX3" fmla="*/ 32842 w 119928"/>
              <a:gd name="connsiteY3" fmla="*/ 97971 h 109044"/>
              <a:gd name="connsiteX4" fmla="*/ 21956 w 119928"/>
              <a:gd name="connsiteY4" fmla="*/ 97971 h 10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28" h="109044">
                <a:moveTo>
                  <a:pt x="119928" y="0"/>
                </a:moveTo>
                <a:cubicBezTo>
                  <a:pt x="112671" y="10886"/>
                  <a:pt x="108372" y="24484"/>
                  <a:pt x="98156" y="32657"/>
                </a:cubicBezTo>
                <a:cubicBezTo>
                  <a:pt x="89196" y="39825"/>
                  <a:pt x="73613" y="35429"/>
                  <a:pt x="65499" y="43543"/>
                </a:cubicBezTo>
                <a:cubicBezTo>
                  <a:pt x="0" y="109044"/>
                  <a:pt x="108674" y="47418"/>
                  <a:pt x="32842" y="97971"/>
                </a:cubicBezTo>
                <a:cubicBezTo>
                  <a:pt x="29823" y="99984"/>
                  <a:pt x="25585" y="97971"/>
                  <a:pt x="21956" y="9797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39552" y="1556792"/>
            <a:ext cx="1773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Исходный текст </a:t>
            </a:r>
          </a:p>
          <a:p>
            <a:r>
              <a:rPr lang="ru-RU" dirty="0" smtClean="0"/>
              <a:t>программы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компилятора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72816"/>
            <a:ext cx="74529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Языки программирования низкого уровня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algn="just">
              <a:buNone/>
            </a:pPr>
            <a:r>
              <a:rPr lang="ru-RU" dirty="0" smtClean="0"/>
              <a:t>		Язык </a:t>
            </a:r>
            <a:r>
              <a:rPr lang="ru-RU" dirty="0"/>
              <a:t>ассемблера – система обозначений, используемая для представления программ, записанных в </a:t>
            </a:r>
            <a:r>
              <a:rPr lang="ru-RU" i="1" dirty="0"/>
              <a:t>машинном коде</a:t>
            </a:r>
            <a:r>
              <a:rPr lang="ru-RU" dirty="0"/>
              <a:t>, в удобочитаемой форме. 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Языки программирования высокого уровня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Высокоуровневый </a:t>
            </a:r>
            <a:r>
              <a:rPr lang="ru-RU" dirty="0"/>
              <a:t>язык программирования – язык программирования, разработанный с расчетом на быстроту и удобство использования </a:t>
            </a:r>
            <a:r>
              <a:rPr lang="ru-RU" dirty="0" smtClean="0"/>
              <a:t>программистом (универсальные </a:t>
            </a:r>
            <a:r>
              <a:rPr lang="ru-RU" dirty="0"/>
              <a:t>алгоритмические языки третьего </a:t>
            </a:r>
            <a:r>
              <a:rPr lang="ru-RU" dirty="0" smtClean="0"/>
              <a:t>поколения).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Языки программирования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4000" dirty="0" smtClean="0"/>
              <a:t>Наиболее популярные языки программирования:</a:t>
            </a:r>
          </a:p>
          <a:p>
            <a:pPr lvl="0"/>
            <a:r>
              <a:rPr lang="ru-RU" sz="4000" i="1" dirty="0" smtClean="0"/>
              <a:t>С.  </a:t>
            </a:r>
          </a:p>
          <a:p>
            <a:pPr lvl="0"/>
            <a:r>
              <a:rPr lang="ru-RU" sz="4000" dirty="0" err="1" smtClean="0"/>
              <a:t>Java</a:t>
            </a:r>
            <a:endParaRPr lang="ru-RU" sz="4000" dirty="0" smtClean="0"/>
          </a:p>
          <a:p>
            <a:pPr lvl="0"/>
            <a:r>
              <a:rPr lang="ru-RU" sz="4000" dirty="0" err="1" smtClean="0"/>
              <a:t>Objective</a:t>
            </a:r>
            <a:r>
              <a:rPr lang="ru-RU" sz="4000" dirty="0" smtClean="0"/>
              <a:t> C</a:t>
            </a:r>
          </a:p>
          <a:p>
            <a:pPr lvl="0"/>
            <a:r>
              <a:rPr lang="ru-RU" sz="4000" i="1" dirty="0" smtClean="0"/>
              <a:t>C++</a:t>
            </a:r>
          </a:p>
          <a:p>
            <a:pPr lvl="0"/>
            <a:r>
              <a:rPr lang="ru-RU" sz="4000" dirty="0" smtClean="0"/>
              <a:t>PHP</a:t>
            </a:r>
          </a:p>
          <a:p>
            <a:pPr lvl="0"/>
            <a:r>
              <a:rPr lang="ru-RU" sz="4000" i="1" dirty="0" smtClean="0"/>
              <a:t>C#</a:t>
            </a:r>
          </a:p>
          <a:p>
            <a:pPr lvl="0"/>
            <a:r>
              <a:rPr lang="ru-RU" sz="4000" dirty="0" smtClean="0"/>
              <a:t>BASIC</a:t>
            </a:r>
          </a:p>
          <a:p>
            <a:pPr lvl="0"/>
            <a:r>
              <a:rPr lang="ru-RU" sz="4000" i="1" dirty="0" err="1" smtClean="0"/>
              <a:t>Python</a:t>
            </a:r>
            <a:endParaRPr lang="ru-RU" sz="4000" i="1" dirty="0" smtClean="0"/>
          </a:p>
          <a:p>
            <a:pPr lvl="0"/>
            <a:r>
              <a:rPr lang="ru-RU" sz="4000" dirty="0" err="1" smtClean="0"/>
              <a:t>Perl</a:t>
            </a:r>
            <a:endParaRPr lang="ru-RU" sz="4000" dirty="0" smtClean="0"/>
          </a:p>
          <a:p>
            <a:pPr lvl="0"/>
            <a:r>
              <a:rPr lang="ru-RU" sz="4000" i="1" dirty="0" err="1" smtClean="0"/>
              <a:t>Ruby</a:t>
            </a:r>
            <a:endParaRPr lang="ru-RU" sz="4000" i="1" dirty="0" smtClean="0"/>
          </a:p>
          <a:p>
            <a:pPr lvl="0"/>
            <a:r>
              <a:rPr lang="ru-RU" sz="4000" i="1" dirty="0" err="1" smtClean="0"/>
              <a:t>JavaScript</a:t>
            </a:r>
            <a:endParaRPr lang="ru-RU" sz="4000" i="1" dirty="0" smtClean="0"/>
          </a:p>
          <a:p>
            <a:pPr lvl="0"/>
            <a:r>
              <a:rPr lang="ru-RU" sz="4000" i="1" dirty="0" err="1" smtClean="0"/>
              <a:t>Delphi</a:t>
            </a:r>
            <a:endParaRPr lang="ru-RU" sz="4000" i="1" dirty="0" smtClean="0"/>
          </a:p>
          <a:p>
            <a:pPr lvl="0"/>
            <a:r>
              <a:rPr lang="ru-RU" sz="4000" i="1" dirty="0" err="1" smtClean="0"/>
              <a:t>Pascal</a:t>
            </a:r>
            <a:endParaRPr lang="ru-RU" sz="4000" i="1" dirty="0" smtClean="0"/>
          </a:p>
          <a:p>
            <a:pPr lvl="0"/>
            <a:r>
              <a:rPr lang="ru-RU" sz="4000" i="1" dirty="0" err="1" smtClean="0"/>
              <a:t>Lisp</a:t>
            </a:r>
            <a:endParaRPr lang="ru-RU" sz="4000" i="1" dirty="0" smtClean="0"/>
          </a:p>
          <a:p>
            <a:pPr lvl="0"/>
            <a:r>
              <a:rPr lang="ru-RU" sz="4000" i="1" dirty="0" err="1" smtClean="0"/>
              <a:t>Ada</a:t>
            </a:r>
            <a:endParaRPr lang="ru-RU" sz="4000" i="1" dirty="0" smtClean="0"/>
          </a:p>
          <a:p>
            <a:pPr lvl="0"/>
            <a:r>
              <a:rPr lang="ru-RU" sz="4000" i="1" dirty="0" smtClean="0"/>
              <a:t>PL/SQL</a:t>
            </a:r>
          </a:p>
          <a:p>
            <a:pPr lvl="0"/>
            <a:r>
              <a:rPr lang="ru-RU" sz="4000" i="1" dirty="0" err="1" smtClean="0"/>
              <a:t>MatLab</a:t>
            </a:r>
            <a:endParaRPr lang="ru-RU" sz="4000" i="1" dirty="0" smtClean="0"/>
          </a:p>
          <a:p>
            <a:pPr>
              <a:buNone/>
            </a:pPr>
            <a:r>
              <a:rPr lang="ru-RU" sz="4000" dirty="0" smtClean="0"/>
              <a:t> </a:t>
            </a:r>
          </a:p>
          <a:p>
            <a:pPr>
              <a:buNone/>
            </a:pPr>
            <a:r>
              <a:rPr lang="ru-RU" sz="4000" dirty="0" smtClean="0"/>
              <a:t>Кроме этих языков, важную роль сыграли такие языки, как </a:t>
            </a:r>
            <a:r>
              <a:rPr lang="en-US" sz="4000" dirty="0" err="1" smtClean="0"/>
              <a:t>Algol</a:t>
            </a:r>
            <a:r>
              <a:rPr lang="ru-RU" sz="4000" dirty="0" smtClean="0"/>
              <a:t>, </a:t>
            </a:r>
            <a:r>
              <a:rPr lang="en-US" sz="4000" dirty="0" smtClean="0"/>
              <a:t>Cobol</a:t>
            </a:r>
            <a:r>
              <a:rPr lang="ru-RU" sz="4000" dirty="0" smtClean="0"/>
              <a:t> и </a:t>
            </a:r>
            <a:r>
              <a:rPr lang="en-US" sz="4000" dirty="0" smtClean="0"/>
              <a:t>Smalltalk</a:t>
            </a:r>
            <a:r>
              <a:rPr lang="ru-RU" sz="40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Классификация ПО</vt:lpstr>
      <vt:lpstr>Системы программирования</vt:lpstr>
      <vt:lpstr>Поколения языков программирования</vt:lpstr>
      <vt:lpstr>Компиляторы и интерпретаторы</vt:lpstr>
      <vt:lpstr>Работа интерпретатора</vt:lpstr>
      <vt:lpstr>Работа компилятора</vt:lpstr>
      <vt:lpstr> Языки программирования низкого уровня </vt:lpstr>
      <vt:lpstr>  Языки программирования высокого уровня   </vt:lpstr>
      <vt:lpstr>Языки программирования</vt:lpstr>
      <vt:lpstr>Языки программирования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ПО</dc:title>
  <dc:creator>Елена</dc:creator>
  <cp:lastModifiedBy>Елена</cp:lastModifiedBy>
  <cp:revision>7</cp:revision>
  <dcterms:created xsi:type="dcterms:W3CDTF">2013-07-07T06:06:09Z</dcterms:created>
  <dcterms:modified xsi:type="dcterms:W3CDTF">2013-07-07T07:00:55Z</dcterms:modified>
</cp:coreProperties>
</file>