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70C632-AE33-4ACF-BB80-896BAE2951F5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01D2B2-70D2-40CD-A1C5-A68DA970F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Рыбы как источники и </a:t>
            </a:r>
            <a:r>
              <a:rPr lang="ru-RU" dirty="0" err="1" smtClean="0"/>
              <a:t>преносчики</a:t>
            </a:r>
            <a:r>
              <a:rPr lang="ru-RU" dirty="0" smtClean="0"/>
              <a:t> болезней человека и животных.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ok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86058"/>
            <a:ext cx="5000660" cy="34888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Псевдамфистомоз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Заболевания плотоядных рыб. Половозрелые гельминты поселяются в </a:t>
            </a:r>
            <a:r>
              <a:rPr lang="ru-RU" sz="2400" i="1" dirty="0" err="1" smtClean="0">
                <a:solidFill>
                  <a:schemeClr val="bg1"/>
                </a:solidFill>
              </a:rPr>
              <a:t>желочных</a:t>
            </a:r>
            <a:r>
              <a:rPr lang="ru-RU" sz="2400" i="1" dirty="0" smtClean="0">
                <a:solidFill>
                  <a:schemeClr val="bg1"/>
                </a:solidFill>
              </a:rPr>
              <a:t> ходах печени. Личиночные стадии(</a:t>
            </a:r>
            <a:r>
              <a:rPr lang="ru-RU" sz="2400" i="1" dirty="0" err="1" smtClean="0">
                <a:solidFill>
                  <a:schemeClr val="bg1"/>
                </a:solidFill>
              </a:rPr>
              <a:t>метацеркарии</a:t>
            </a:r>
            <a:r>
              <a:rPr lang="ru-RU" sz="2400" i="1" dirty="0" smtClean="0">
                <a:solidFill>
                  <a:schemeClr val="bg1"/>
                </a:solidFill>
              </a:rPr>
              <a:t>)-в мускулатурах рыб.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Возбудитель- небольшая трематода, суженная по направлению к головному концу: 1.65-3.5мм длины, и 0.8-1.0 мм в ширину. Развитие возбудителей протекает с участием промежуточных хозяев;  так же как и у </a:t>
            </a:r>
            <a:r>
              <a:rPr lang="ru-RU" sz="2400" i="1" dirty="0" err="1" smtClean="0">
                <a:solidFill>
                  <a:schemeClr val="bg1"/>
                </a:solidFill>
              </a:rPr>
              <a:t>описторхизов</a:t>
            </a:r>
            <a:r>
              <a:rPr lang="ru-RU" sz="2400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Симптомы и патогенез</a:t>
            </a:r>
            <a:r>
              <a:rPr lang="ru-RU" sz="2400" i="1" dirty="0" smtClean="0">
                <a:solidFill>
                  <a:schemeClr val="bg1"/>
                </a:solidFill>
              </a:rPr>
              <a:t>: отмечают расстройство деятельности пищеварительного тракта, желтушность слизистых оболочек, животные истощены.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Заболевания человека и животных, переносчиками которых являются рыбы. Установлено, что рыбы могут служить источником заражения людей и животных различными болезнями, так как являются переносчиками опасных бактерий и вирусов, а также промежуточными хозяевами гельминтов. Они способны сохраняться в рыбе длительное время в вирулентном состоянии. Рыбы при этом не болеют, но являются </a:t>
            </a:r>
            <a:r>
              <a:rPr lang="ru-RU" i="1" dirty="0" err="1" smtClean="0">
                <a:solidFill>
                  <a:schemeClr val="bg1"/>
                </a:solidFill>
              </a:rPr>
              <a:t>микробоносителями</a:t>
            </a:r>
            <a:r>
              <a:rPr lang="ru-RU" i="1" dirty="0" smtClean="0">
                <a:solidFill>
                  <a:schemeClr val="bg1"/>
                </a:solidFill>
              </a:rPr>
              <a:t>. В обычных условиях угроза заражения человека незначительна в связи с тем, что при кулинарной обработке кишечник и внутренние органы рыбы удаляются, а мясо прожаривается или проваривается. Однако в отдельных случаях кулинарной обработки может оказаться недостаточно. Так, при употреблении в пищу блюд, приготовленных из сырой рыбы, не исключена возможность возникновения тяжелых токсикозов и гельминтозов у людей и животных. Рассмотрим причины возникновения наиболее вероятных заболеваний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ДИФИЛЛОБОТРИОЗ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Autofit/>
          </a:bodyPr>
          <a:lstStyle/>
          <a:p>
            <a:pPr lvl="0" indent="411480">
              <a:lnSpc>
                <a:spcPct val="80000"/>
              </a:lnSpc>
            </a:pPr>
            <a:r>
              <a:rPr lang="ru-RU" sz="2400" i="1" dirty="0" smtClean="0">
                <a:solidFill>
                  <a:schemeClr val="bg1"/>
                </a:solidFill>
              </a:rPr>
              <a:t>Дифиллоботриоз представляет собой гельминтозное заболевание человека и плотоядных животных. Возбудители этого заболевания - плоские паразитические черви (цестоды). 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411480">
              <a:lnSpc>
                <a:spcPct val="300000"/>
              </a:lnSpc>
            </a:pP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лентец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571744"/>
            <a:ext cx="2786082" cy="3906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ДИФИЛЛОБОТРИОЗ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Как и у </a:t>
            </a:r>
            <a:r>
              <a:rPr lang="ru-RU" sz="2400" i="1" dirty="0" err="1" smtClean="0">
                <a:solidFill>
                  <a:schemeClr val="bg1"/>
                </a:solidFill>
              </a:rPr>
              <a:t>описторхизов</a:t>
            </a:r>
            <a:r>
              <a:rPr lang="ru-RU" sz="2400" i="1" dirty="0" smtClean="0">
                <a:solidFill>
                  <a:schemeClr val="bg1"/>
                </a:solidFill>
              </a:rPr>
              <a:t>, цикл развития этих гельминтов сложный, с участием двух промежуточных хозяев. Зрелые гельминты паразитируют в кишечнике человека, при этом они могут достигать исключительно большой длины (до 10 м).</a:t>
            </a:r>
          </a:p>
          <a:p>
            <a:r>
              <a:rPr lang="ru-RU" sz="2600" i="1" dirty="0" smtClean="0">
                <a:solidFill>
                  <a:schemeClr val="bg1"/>
                </a:solidFill>
              </a:rPr>
              <a:t>Половозрелый гельминт выделяет яйца, которые с фекалиями попадают во внешнюю среду. Если яйца оказываются в воде, происходит их развитие, и через несколько дней из яиц выходят личинки. Циклопы и </a:t>
            </a:r>
            <a:r>
              <a:rPr lang="ru-RU" sz="2600" i="1" dirty="0" err="1" smtClean="0">
                <a:solidFill>
                  <a:schemeClr val="bg1"/>
                </a:solidFill>
              </a:rPr>
              <a:t>диаптомусы</a:t>
            </a:r>
            <a:r>
              <a:rPr lang="ru-RU" sz="2600" i="1" dirty="0" smtClean="0">
                <a:solidFill>
                  <a:schemeClr val="bg1"/>
                </a:solidFill>
              </a:rPr>
              <a:t> (мелкие рачки, которыми питаются рыбы) заглатывают личинок, и те через 3-4 недели превращаются в </a:t>
            </a:r>
            <a:r>
              <a:rPr lang="ru-RU" sz="2600" i="1" dirty="0" err="1" smtClean="0">
                <a:solidFill>
                  <a:schemeClr val="bg1"/>
                </a:solidFill>
              </a:rPr>
              <a:t>процеркоидов</a:t>
            </a:r>
            <a:r>
              <a:rPr lang="ru-RU" sz="2600" i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,,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Если циклопов или </a:t>
            </a:r>
            <a:r>
              <a:rPr lang="ru-RU" sz="2400" i="1" dirty="0" err="1" smtClean="0">
                <a:solidFill>
                  <a:schemeClr val="bg1"/>
                </a:solidFill>
              </a:rPr>
              <a:t>диаптомусов</a:t>
            </a:r>
            <a:r>
              <a:rPr lang="ru-RU" sz="2400" i="1" dirty="0" smtClean="0">
                <a:solidFill>
                  <a:schemeClr val="bg1"/>
                </a:solidFill>
              </a:rPr>
              <a:t> поедает рыба, развитие паразита продолжается. Из ее кишечника </a:t>
            </a:r>
            <a:r>
              <a:rPr lang="ru-RU" sz="2400" i="1" dirty="0" err="1" smtClean="0">
                <a:solidFill>
                  <a:schemeClr val="bg1"/>
                </a:solidFill>
              </a:rPr>
              <a:t>процеркоиды</a:t>
            </a:r>
            <a:r>
              <a:rPr lang="ru-RU" sz="2400" i="1" dirty="0" smtClean="0">
                <a:solidFill>
                  <a:schemeClr val="bg1"/>
                </a:solidFill>
              </a:rPr>
              <a:t> попадают в печень, мышцы, гонады и другие внутренние органы и ткани рыбы и превращаются в </a:t>
            </a:r>
            <a:r>
              <a:rPr lang="ru-RU" sz="2400" i="1" dirty="0" err="1" smtClean="0">
                <a:solidFill>
                  <a:schemeClr val="bg1"/>
                </a:solidFill>
              </a:rPr>
              <a:t>плероцеркоиды</a:t>
            </a:r>
            <a:r>
              <a:rPr lang="ru-RU" sz="2400" i="1" dirty="0" smtClean="0">
                <a:solidFill>
                  <a:schemeClr val="bg1"/>
                </a:solidFill>
              </a:rPr>
              <a:t>. Зараженная рыба с </a:t>
            </a:r>
            <a:r>
              <a:rPr lang="ru-RU" sz="2400" i="1" dirty="0" err="1" smtClean="0">
                <a:solidFill>
                  <a:schemeClr val="bg1"/>
                </a:solidFill>
              </a:rPr>
              <a:t>плероцеркоидами</a:t>
            </a:r>
            <a:r>
              <a:rPr lang="ru-RU" sz="2400" i="1" dirty="0" smtClean="0">
                <a:solidFill>
                  <a:schemeClr val="bg1"/>
                </a:solidFill>
              </a:rPr>
              <a:t> может стать источником заболевания человека или животных. В основном заражение происходит при употреблении в сыром виде таких рыб, как щука, налим, окунь, ерш. 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Лентецы вызывают закупорку кишечника, отравляют человека продуктами своей жизнедеятельности, в большом количестве накапливают витамины, при этом у больных развиваются тяжелые авитаминозы. Известны смертельные случаи при заболевании дифиллоботриозами. Лечение человека проводится только под наблюдением врача.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 </a:t>
            </a:r>
          </a:p>
          <a:p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Гельминтозооносы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Большинство гельминтов рыб не опасны для человека и животных и не вызывают у них заболеваний. Однако </a:t>
            </a:r>
            <a:r>
              <a:rPr lang="ru-RU" i="1" dirty="0" err="1" smtClean="0">
                <a:solidFill>
                  <a:schemeClr val="bg1"/>
                </a:solidFill>
              </a:rPr>
              <a:t>срединих</a:t>
            </a:r>
            <a:r>
              <a:rPr lang="ru-RU" i="1" dirty="0" smtClean="0">
                <a:solidFill>
                  <a:schemeClr val="bg1"/>
                </a:solidFill>
              </a:rPr>
              <a:t> имеются гельминты, паразитирующие у рыб в личиночной стадии, которые затем, попав в организм человека или животного, вызывают тяжелые заболевания. Такие болезни называются </a:t>
            </a:r>
            <a:r>
              <a:rPr lang="ru-RU" i="1" dirty="0" err="1" smtClean="0">
                <a:solidFill>
                  <a:schemeClr val="bg1"/>
                </a:solidFill>
              </a:rPr>
              <a:t>гельминтозоонозами</a:t>
            </a:r>
            <a:r>
              <a:rPr lang="ru-RU" i="1" dirty="0" smtClean="0">
                <a:solidFill>
                  <a:schemeClr val="bg1"/>
                </a:solidFill>
              </a:rPr>
              <a:t>. Регистрируют их в бассейнах крупных рек: Волги, Иртыша, Лены, Енисея, Амура, Десны, Днепра, в местах расположения крупных озер и водохранилищ.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Широко они распространены в ряде зарубежных стран. Люди, занимающиеся промыслом рыбы и ее переработкой, нередко подвергаются заражению. Носителями личинок гельминтов, опасных для человека и животных, являются многими виды промысловых рыб. В эпидемиологии заболевания  людей они играют главную </a:t>
            </a:r>
            <a:r>
              <a:rPr lang="ru-RU" i="1" dirty="0" smtClean="0">
                <a:solidFill>
                  <a:schemeClr val="bg1"/>
                </a:solidFill>
              </a:rPr>
              <a:t>роль. Рыбы , разводимые в прудовых хозяйствах(</a:t>
            </a:r>
            <a:r>
              <a:rPr lang="ru-RU" i="1" dirty="0" err="1" smtClean="0">
                <a:solidFill>
                  <a:schemeClr val="bg1"/>
                </a:solidFill>
              </a:rPr>
              <a:t>карп,сазан</a:t>
            </a:r>
            <a:r>
              <a:rPr lang="ru-RU" i="1" dirty="0" smtClean="0">
                <a:solidFill>
                  <a:schemeClr val="bg1"/>
                </a:solidFill>
              </a:rPr>
              <a:t>, карась, белый амур, толстолобик, </a:t>
            </a:r>
            <a:r>
              <a:rPr lang="ru-RU" i="1" dirty="0" err="1" smtClean="0">
                <a:solidFill>
                  <a:schemeClr val="bg1"/>
                </a:solidFill>
              </a:rPr>
              <a:t>буффало</a:t>
            </a:r>
            <a:r>
              <a:rPr lang="ru-RU" i="1" dirty="0" smtClean="0">
                <a:solidFill>
                  <a:schemeClr val="bg1"/>
                </a:solidFill>
              </a:rPr>
              <a:t>), в большинстве своем свободны от личинок, </a:t>
            </a:r>
            <a:r>
              <a:rPr lang="ru-RU" i="1" dirty="0" err="1" smtClean="0">
                <a:solidFill>
                  <a:schemeClr val="bg1"/>
                </a:solidFill>
              </a:rPr>
              <a:t>потогенных</a:t>
            </a:r>
            <a:r>
              <a:rPr lang="ru-RU" i="1" dirty="0" smtClean="0">
                <a:solidFill>
                  <a:schemeClr val="bg1"/>
                </a:solidFill>
              </a:rPr>
              <a:t> для человека и животных.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Диоктовимоз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Одно из наиболее опасных заболеваний, передающихся с рыбой. Болеют человек, домашние животные - собаки, лошади, коровы.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i="1" dirty="0" smtClean="0">
                <a:solidFill>
                  <a:srgbClr val="FF0000"/>
                </a:solidFill>
              </a:rPr>
              <a:t>Возбудитель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- крупная нематода (свайник-великан), паразитирующая в почечной лоханке, в мочеточниках, в мочевом пузыре основного хозяина. Яйца нематоды вместе с мочой больных животных или человека при попадании в воду заглатываются олигохетами, в теле которых происходит их дальнейшее развитие.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При поедании олигохет рыбами (чехонью, окунем, усачом, шемаей, шипом, щукой, сомом и др.) происходит заражение последних. Сырая зараженная рыба является источником заболевания человека и животных.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i="1" dirty="0" smtClean="0">
                <a:solidFill>
                  <a:schemeClr val="bg1"/>
                </a:solidFill>
              </a:rPr>
              <a:t>Важно </a:t>
            </a:r>
            <a:r>
              <a:rPr lang="ru-RU" i="1" dirty="0" smtClean="0">
                <a:solidFill>
                  <a:schemeClr val="bg1"/>
                </a:solidFill>
              </a:rPr>
              <a:t>отметить, что </a:t>
            </a:r>
            <a:r>
              <a:rPr lang="ru-RU" i="1" dirty="0" err="1" smtClean="0">
                <a:solidFill>
                  <a:srgbClr val="FF0000"/>
                </a:solidFill>
              </a:rPr>
              <a:t>диоктофимоз</a:t>
            </a:r>
            <a:r>
              <a:rPr lang="ru-RU" i="1" dirty="0" smtClean="0">
                <a:solidFill>
                  <a:schemeClr val="bg1"/>
                </a:solidFill>
              </a:rPr>
              <a:t> может возникнуть и при попадании в организм человека зараженных олигохет (мелких свободноживущих малощетинковых червей, обитающих в воде) вместе с водой при питье. Таким путем могут заражаться лошади, коровы.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i="1" dirty="0" smtClean="0">
                <a:solidFill>
                  <a:schemeClr val="bg1"/>
                </a:solidFill>
              </a:rPr>
              <a:t>Для </a:t>
            </a:r>
            <a:r>
              <a:rPr lang="ru-RU" i="1" dirty="0" smtClean="0">
                <a:solidFill>
                  <a:schemeClr val="bg1"/>
                </a:solidFill>
              </a:rPr>
              <a:t>удаления взрослых нематод из почки требуется хирургическое вмешательство. Заболевание встречается в Средней Азии, описан случай его возникновения в Карелии.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9bfe_e9edaf10_XL.jpeg"/>
          <p:cNvPicPr>
            <a:picLocks noChangeAspect="1"/>
          </p:cNvPicPr>
          <p:nvPr/>
        </p:nvPicPr>
        <p:blipFill>
          <a:blip r:embed="rId2" cstate="print">
            <a:lum bright="36000"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опистархоз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Возбудитель.</a:t>
            </a:r>
            <a:r>
              <a:rPr lang="ru-RU" i="1" dirty="0" smtClean="0">
                <a:solidFill>
                  <a:schemeClr val="bg1"/>
                </a:solidFill>
              </a:rPr>
              <a:t> Трематода –достигает 8-12 мм в длину, 1-2 мм в ширину. Личиночные стадии- </a:t>
            </a:r>
            <a:r>
              <a:rPr lang="ru-RU" i="1" dirty="0" err="1" smtClean="0">
                <a:solidFill>
                  <a:schemeClr val="bg1"/>
                </a:solidFill>
              </a:rPr>
              <a:t>метацеркарии</a:t>
            </a:r>
            <a:r>
              <a:rPr lang="ru-RU" i="1" dirty="0" smtClean="0">
                <a:solidFill>
                  <a:schemeClr val="bg1"/>
                </a:solidFill>
              </a:rPr>
              <a:t> поселяются в мускулатуре карповых рыб. В организме хозяина </a:t>
            </a:r>
            <a:r>
              <a:rPr lang="ru-RU" i="1" dirty="0" err="1" smtClean="0">
                <a:solidFill>
                  <a:schemeClr val="bg1"/>
                </a:solidFill>
              </a:rPr>
              <a:t>описторхиз</a:t>
            </a:r>
            <a:r>
              <a:rPr lang="ru-RU" i="1" dirty="0" smtClean="0">
                <a:solidFill>
                  <a:schemeClr val="bg1"/>
                </a:solidFill>
              </a:rPr>
              <a:t> выделяют яйца, которые вместе с </a:t>
            </a:r>
            <a:r>
              <a:rPr lang="ru-RU" i="1" dirty="0" err="1" smtClean="0">
                <a:solidFill>
                  <a:schemeClr val="bg1"/>
                </a:solidFill>
              </a:rPr>
              <a:t>желочью</a:t>
            </a:r>
            <a:r>
              <a:rPr lang="ru-RU" i="1" dirty="0" smtClean="0">
                <a:solidFill>
                  <a:schemeClr val="bg1"/>
                </a:solidFill>
              </a:rPr>
              <a:t> поступают в кишечник, а из него с фекалиями попадают наружу. </a:t>
            </a:r>
            <a:r>
              <a:rPr lang="ru-RU" i="1" dirty="0" smtClean="0">
                <a:solidFill>
                  <a:schemeClr val="bg1"/>
                </a:solidFill>
              </a:rPr>
              <a:t>П</a:t>
            </a:r>
            <a:r>
              <a:rPr lang="ru-RU" i="1" dirty="0" smtClean="0">
                <a:solidFill>
                  <a:schemeClr val="bg1"/>
                </a:solidFill>
              </a:rPr>
              <a:t>осле внедрения </a:t>
            </a:r>
            <a:r>
              <a:rPr lang="ru-RU" i="1" dirty="0" err="1" smtClean="0">
                <a:solidFill>
                  <a:schemeClr val="bg1"/>
                </a:solidFill>
              </a:rPr>
              <a:t>церкариев</a:t>
            </a:r>
            <a:r>
              <a:rPr lang="ru-RU" i="1" dirty="0" smtClean="0">
                <a:solidFill>
                  <a:schemeClr val="bg1"/>
                </a:solidFill>
              </a:rPr>
              <a:t> мышечную ткань рыбы через 2-3 недели они </a:t>
            </a:r>
            <a:r>
              <a:rPr lang="ru-RU" i="1" dirty="0" err="1" smtClean="0">
                <a:solidFill>
                  <a:schemeClr val="bg1"/>
                </a:solidFill>
              </a:rPr>
              <a:t>инцистируются</a:t>
            </a:r>
            <a:r>
              <a:rPr lang="ru-RU" i="1" dirty="0" smtClean="0">
                <a:solidFill>
                  <a:schemeClr val="bg1"/>
                </a:solidFill>
              </a:rPr>
              <a:t>, а через 6 недель превращаются в </a:t>
            </a:r>
            <a:r>
              <a:rPr lang="ru-RU" i="1" dirty="0" err="1" smtClean="0">
                <a:solidFill>
                  <a:schemeClr val="bg1"/>
                </a:solidFill>
              </a:rPr>
              <a:t>метацеркариев</a:t>
            </a:r>
            <a:r>
              <a:rPr lang="ru-RU" i="1" dirty="0" smtClean="0">
                <a:solidFill>
                  <a:schemeClr val="bg1"/>
                </a:solidFill>
              </a:rPr>
              <a:t>, способных заражать </a:t>
            </a:r>
            <a:r>
              <a:rPr lang="ru-RU" i="1" dirty="0" err="1" smtClean="0">
                <a:solidFill>
                  <a:schemeClr val="bg1"/>
                </a:solidFill>
              </a:rPr>
              <a:t>девиницивного</a:t>
            </a:r>
            <a:r>
              <a:rPr lang="ru-RU" i="1" dirty="0" smtClean="0">
                <a:solidFill>
                  <a:schemeClr val="bg1"/>
                </a:solidFill>
              </a:rPr>
              <a:t> хозяина. В рыбе цисты сохраняются несколько лет.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706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Рыбы как источники и преносчики болезней человека и животных. </vt:lpstr>
      <vt:lpstr>Введение </vt:lpstr>
      <vt:lpstr>ДИФИЛЛОБОТРИОЗ  </vt:lpstr>
      <vt:lpstr>ДИФИЛЛОБОТРИОЗ  </vt:lpstr>
      <vt:lpstr>,,</vt:lpstr>
      <vt:lpstr>Гельминтозооносы</vt:lpstr>
      <vt:lpstr>Диоктовимоз</vt:lpstr>
      <vt:lpstr>Слайд 8</vt:lpstr>
      <vt:lpstr>опистархоз</vt:lpstr>
      <vt:lpstr>Псевдамфистомоз.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Рыбы как источники и преносчики болезней человека и животных.</dc:title>
  <dc:creator>User</dc:creator>
  <cp:lastModifiedBy>test</cp:lastModifiedBy>
  <cp:revision>13</cp:revision>
  <dcterms:created xsi:type="dcterms:W3CDTF">2003-01-01T01:38:20Z</dcterms:created>
  <dcterms:modified xsi:type="dcterms:W3CDTF">2009-12-24T11:44:54Z</dcterms:modified>
</cp:coreProperties>
</file>