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5" r:id="rId4"/>
    <p:sldId id="264" r:id="rId5"/>
    <p:sldId id="263" r:id="rId6"/>
    <p:sldId id="262" r:id="rId7"/>
    <p:sldId id="261" r:id="rId8"/>
    <p:sldId id="260" r:id="rId9"/>
    <p:sldId id="259" r:id="rId10"/>
    <p:sldId id="258" r:id="rId11"/>
    <p:sldId id="267" r:id="rId12"/>
    <p:sldId id="268"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50" autoAdjust="0"/>
  </p:normalViewPr>
  <p:slideViewPr>
    <p:cSldViewPr snapToGrid="0">
      <p:cViewPr varScale="1">
        <p:scale>
          <a:sx n="96" d="100"/>
          <a:sy n="96" d="100"/>
        </p:scale>
        <p:origin x="1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E27A1-689F-4C42-9DFC-E1A3D4144AEF}" type="datetimeFigureOut">
              <a:rPr lang="ru-RU" smtClean="0"/>
              <a:t>06.05.2020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921CD-5961-4A44-9411-02D871AB0509}" type="slidenum">
              <a:rPr lang="ru-RU" smtClean="0"/>
              <a:t>‹#›</a:t>
            </a:fld>
            <a:endParaRPr lang="ru-RU"/>
          </a:p>
        </p:txBody>
      </p:sp>
    </p:spTree>
    <p:extLst>
      <p:ext uri="{BB962C8B-B14F-4D97-AF65-F5344CB8AC3E}">
        <p14:creationId xmlns:p14="http://schemas.microsoft.com/office/powerpoint/2010/main" val="391904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7B8291-0FD3-4EF8-87D2-DD6F3D3D4E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360D97E-7B12-4C6E-A966-21F3D96F52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E5B63BF-58DC-40DB-830A-C00D4EA364B5}"/>
              </a:ext>
            </a:extLst>
          </p:cNvPr>
          <p:cNvSpPr>
            <a:spLocks noGrp="1"/>
          </p:cNvSpPr>
          <p:nvPr>
            <p:ph type="dt" sz="half" idx="10"/>
          </p:nvPr>
        </p:nvSpPr>
        <p:spPr/>
        <p:txBody>
          <a:bodyPr/>
          <a:lstStyle/>
          <a:p>
            <a:fld id="{135294ED-1011-4376-AB21-B2F79A2AF7F3}" type="datetimeFigureOut">
              <a:rPr lang="ru-RU" smtClean="0"/>
              <a:t>06.05.2020</a:t>
            </a:fld>
            <a:endParaRPr lang="ru-RU"/>
          </a:p>
        </p:txBody>
      </p:sp>
      <p:sp>
        <p:nvSpPr>
          <p:cNvPr id="5" name="Нижний колонтитул 4">
            <a:extLst>
              <a:ext uri="{FF2B5EF4-FFF2-40B4-BE49-F238E27FC236}">
                <a16:creationId xmlns:a16="http://schemas.microsoft.com/office/drawing/2014/main" id="{92196E55-0DE1-4483-8927-2A121A7E3D5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B39BC6-DECA-4C1A-8FE2-E2DADD5D15D8}"/>
              </a:ext>
            </a:extLst>
          </p:cNvPr>
          <p:cNvSpPr>
            <a:spLocks noGrp="1"/>
          </p:cNvSpPr>
          <p:nvPr>
            <p:ph type="sldNum" sz="quarter" idx="12"/>
          </p:nvPr>
        </p:nvSpPr>
        <p:spPr/>
        <p:txBody>
          <a:bodyPr/>
          <a:lstStyle/>
          <a:p>
            <a:fld id="{57491D27-0506-4905-8EAD-2C94D0F05BBA}" type="slidenum">
              <a:rPr lang="ru-RU" smtClean="0"/>
              <a:t>‹#›</a:t>
            </a:fld>
            <a:endParaRPr lang="ru-RU"/>
          </a:p>
        </p:txBody>
      </p:sp>
    </p:spTree>
    <p:extLst>
      <p:ext uri="{BB962C8B-B14F-4D97-AF65-F5344CB8AC3E}">
        <p14:creationId xmlns:p14="http://schemas.microsoft.com/office/powerpoint/2010/main" val="32935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44E655-B848-44CB-8D8D-12139732F7E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F2E7F06-39A3-4B32-9D16-3F9B23872CB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476F8EE-EFEC-4B85-B8AD-C6D8D60BCAB3}"/>
              </a:ext>
            </a:extLst>
          </p:cNvPr>
          <p:cNvSpPr>
            <a:spLocks noGrp="1"/>
          </p:cNvSpPr>
          <p:nvPr>
            <p:ph type="dt" sz="half" idx="10"/>
          </p:nvPr>
        </p:nvSpPr>
        <p:spPr/>
        <p:txBody>
          <a:bodyPr/>
          <a:lstStyle/>
          <a:p>
            <a:fld id="{135294ED-1011-4376-AB21-B2F79A2AF7F3}" type="datetimeFigureOut">
              <a:rPr lang="ru-RU" smtClean="0"/>
              <a:t>06.05.2020</a:t>
            </a:fld>
            <a:endParaRPr lang="ru-RU"/>
          </a:p>
        </p:txBody>
      </p:sp>
      <p:sp>
        <p:nvSpPr>
          <p:cNvPr id="5" name="Нижний колонтитул 4">
            <a:extLst>
              <a:ext uri="{FF2B5EF4-FFF2-40B4-BE49-F238E27FC236}">
                <a16:creationId xmlns:a16="http://schemas.microsoft.com/office/drawing/2014/main" id="{49E782CC-2674-408C-9745-877B92FA014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393D79B-D0B3-4F03-9E7F-3815A0EC8491}"/>
              </a:ext>
            </a:extLst>
          </p:cNvPr>
          <p:cNvSpPr>
            <a:spLocks noGrp="1"/>
          </p:cNvSpPr>
          <p:nvPr>
            <p:ph type="sldNum" sz="quarter" idx="12"/>
          </p:nvPr>
        </p:nvSpPr>
        <p:spPr/>
        <p:txBody>
          <a:bodyPr/>
          <a:lstStyle/>
          <a:p>
            <a:fld id="{57491D27-0506-4905-8EAD-2C94D0F05BBA}" type="slidenum">
              <a:rPr lang="ru-RU" smtClean="0"/>
              <a:t>‹#›</a:t>
            </a:fld>
            <a:endParaRPr lang="ru-RU"/>
          </a:p>
        </p:txBody>
      </p:sp>
    </p:spTree>
    <p:extLst>
      <p:ext uri="{BB962C8B-B14F-4D97-AF65-F5344CB8AC3E}">
        <p14:creationId xmlns:p14="http://schemas.microsoft.com/office/powerpoint/2010/main" val="237432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EB87CE1-A135-4083-8D42-E326FC284CA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D5E4A32-6B07-48EA-94A7-33B91357503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0C7AD3D-9254-44ED-82B0-B0B51A469FF2}"/>
              </a:ext>
            </a:extLst>
          </p:cNvPr>
          <p:cNvSpPr>
            <a:spLocks noGrp="1"/>
          </p:cNvSpPr>
          <p:nvPr>
            <p:ph type="dt" sz="half" idx="10"/>
          </p:nvPr>
        </p:nvSpPr>
        <p:spPr/>
        <p:txBody>
          <a:bodyPr/>
          <a:lstStyle/>
          <a:p>
            <a:fld id="{135294ED-1011-4376-AB21-B2F79A2AF7F3}" type="datetimeFigureOut">
              <a:rPr lang="ru-RU" smtClean="0"/>
              <a:t>06.05.2020</a:t>
            </a:fld>
            <a:endParaRPr lang="ru-RU"/>
          </a:p>
        </p:txBody>
      </p:sp>
      <p:sp>
        <p:nvSpPr>
          <p:cNvPr id="5" name="Нижний колонтитул 4">
            <a:extLst>
              <a:ext uri="{FF2B5EF4-FFF2-40B4-BE49-F238E27FC236}">
                <a16:creationId xmlns:a16="http://schemas.microsoft.com/office/drawing/2014/main" id="{3248B46E-AFE7-4BE8-B58A-B655420376D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8CF43B1-A679-4162-BD23-FCDC9F131162}"/>
              </a:ext>
            </a:extLst>
          </p:cNvPr>
          <p:cNvSpPr>
            <a:spLocks noGrp="1"/>
          </p:cNvSpPr>
          <p:nvPr>
            <p:ph type="sldNum" sz="quarter" idx="12"/>
          </p:nvPr>
        </p:nvSpPr>
        <p:spPr/>
        <p:txBody>
          <a:bodyPr/>
          <a:lstStyle/>
          <a:p>
            <a:fld id="{57491D27-0506-4905-8EAD-2C94D0F05BBA}" type="slidenum">
              <a:rPr lang="ru-RU" smtClean="0"/>
              <a:t>‹#›</a:t>
            </a:fld>
            <a:endParaRPr lang="ru-RU"/>
          </a:p>
        </p:txBody>
      </p:sp>
    </p:spTree>
    <p:extLst>
      <p:ext uri="{BB962C8B-B14F-4D97-AF65-F5344CB8AC3E}">
        <p14:creationId xmlns:p14="http://schemas.microsoft.com/office/powerpoint/2010/main" val="3171506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AFDFC8-09FB-4987-8AE0-CD0AAB34DDA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89CE626-0157-44C4-8211-8D28BE481A6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CE13339-403C-4F9D-9AAC-02ADFA910A36}"/>
              </a:ext>
            </a:extLst>
          </p:cNvPr>
          <p:cNvSpPr>
            <a:spLocks noGrp="1"/>
          </p:cNvSpPr>
          <p:nvPr>
            <p:ph type="dt" sz="half" idx="10"/>
          </p:nvPr>
        </p:nvSpPr>
        <p:spPr/>
        <p:txBody>
          <a:bodyPr/>
          <a:lstStyle/>
          <a:p>
            <a:fld id="{135294ED-1011-4376-AB21-B2F79A2AF7F3}" type="datetimeFigureOut">
              <a:rPr lang="ru-RU" smtClean="0"/>
              <a:t>06.05.2020</a:t>
            </a:fld>
            <a:endParaRPr lang="ru-RU"/>
          </a:p>
        </p:txBody>
      </p:sp>
      <p:sp>
        <p:nvSpPr>
          <p:cNvPr id="5" name="Нижний колонтитул 4">
            <a:extLst>
              <a:ext uri="{FF2B5EF4-FFF2-40B4-BE49-F238E27FC236}">
                <a16:creationId xmlns:a16="http://schemas.microsoft.com/office/drawing/2014/main" id="{D11AD93E-1535-4224-B6ED-2FFA08CC2F7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EA45675-56FF-46E6-9615-E0E3259EA80E}"/>
              </a:ext>
            </a:extLst>
          </p:cNvPr>
          <p:cNvSpPr>
            <a:spLocks noGrp="1"/>
          </p:cNvSpPr>
          <p:nvPr>
            <p:ph type="sldNum" sz="quarter" idx="12"/>
          </p:nvPr>
        </p:nvSpPr>
        <p:spPr/>
        <p:txBody>
          <a:bodyPr/>
          <a:lstStyle/>
          <a:p>
            <a:fld id="{57491D27-0506-4905-8EAD-2C94D0F05BBA}" type="slidenum">
              <a:rPr lang="ru-RU" smtClean="0"/>
              <a:t>‹#›</a:t>
            </a:fld>
            <a:endParaRPr lang="ru-RU"/>
          </a:p>
        </p:txBody>
      </p:sp>
    </p:spTree>
    <p:extLst>
      <p:ext uri="{BB962C8B-B14F-4D97-AF65-F5344CB8AC3E}">
        <p14:creationId xmlns:p14="http://schemas.microsoft.com/office/powerpoint/2010/main" val="710102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38AAAD-26A3-4425-B2C3-440EDC90568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8758C5E-6FF6-408D-A2D4-988E55B775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2EC1A3E-AD95-4068-9759-6977EF934340}"/>
              </a:ext>
            </a:extLst>
          </p:cNvPr>
          <p:cNvSpPr>
            <a:spLocks noGrp="1"/>
          </p:cNvSpPr>
          <p:nvPr>
            <p:ph type="dt" sz="half" idx="10"/>
          </p:nvPr>
        </p:nvSpPr>
        <p:spPr/>
        <p:txBody>
          <a:bodyPr/>
          <a:lstStyle/>
          <a:p>
            <a:fld id="{135294ED-1011-4376-AB21-B2F79A2AF7F3}" type="datetimeFigureOut">
              <a:rPr lang="ru-RU" smtClean="0"/>
              <a:t>06.05.2020</a:t>
            </a:fld>
            <a:endParaRPr lang="ru-RU"/>
          </a:p>
        </p:txBody>
      </p:sp>
      <p:sp>
        <p:nvSpPr>
          <p:cNvPr id="5" name="Нижний колонтитул 4">
            <a:extLst>
              <a:ext uri="{FF2B5EF4-FFF2-40B4-BE49-F238E27FC236}">
                <a16:creationId xmlns:a16="http://schemas.microsoft.com/office/drawing/2014/main" id="{6B690AEE-17F3-4187-BA5E-1332A392A23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614ED16-06CF-4A3B-82C9-FF471A0A9B50}"/>
              </a:ext>
            </a:extLst>
          </p:cNvPr>
          <p:cNvSpPr>
            <a:spLocks noGrp="1"/>
          </p:cNvSpPr>
          <p:nvPr>
            <p:ph type="sldNum" sz="quarter" idx="12"/>
          </p:nvPr>
        </p:nvSpPr>
        <p:spPr/>
        <p:txBody>
          <a:bodyPr/>
          <a:lstStyle/>
          <a:p>
            <a:fld id="{57491D27-0506-4905-8EAD-2C94D0F05BBA}" type="slidenum">
              <a:rPr lang="ru-RU" smtClean="0"/>
              <a:t>‹#›</a:t>
            </a:fld>
            <a:endParaRPr lang="ru-RU"/>
          </a:p>
        </p:txBody>
      </p:sp>
    </p:spTree>
    <p:extLst>
      <p:ext uri="{BB962C8B-B14F-4D97-AF65-F5344CB8AC3E}">
        <p14:creationId xmlns:p14="http://schemas.microsoft.com/office/powerpoint/2010/main" val="16627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8A5A9D-5C5E-4CD5-84E9-9F798203667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733898E-FAD2-4E55-8BB5-F943E8EEB47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56DCF37-8ACF-4A06-B2AB-95616BB9E6C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83E300F-6E80-49D2-A53B-DB3711E5425B}"/>
              </a:ext>
            </a:extLst>
          </p:cNvPr>
          <p:cNvSpPr>
            <a:spLocks noGrp="1"/>
          </p:cNvSpPr>
          <p:nvPr>
            <p:ph type="dt" sz="half" idx="10"/>
          </p:nvPr>
        </p:nvSpPr>
        <p:spPr/>
        <p:txBody>
          <a:bodyPr/>
          <a:lstStyle/>
          <a:p>
            <a:fld id="{135294ED-1011-4376-AB21-B2F79A2AF7F3}" type="datetimeFigureOut">
              <a:rPr lang="ru-RU" smtClean="0"/>
              <a:t>06.05.2020</a:t>
            </a:fld>
            <a:endParaRPr lang="ru-RU"/>
          </a:p>
        </p:txBody>
      </p:sp>
      <p:sp>
        <p:nvSpPr>
          <p:cNvPr id="6" name="Нижний колонтитул 5">
            <a:extLst>
              <a:ext uri="{FF2B5EF4-FFF2-40B4-BE49-F238E27FC236}">
                <a16:creationId xmlns:a16="http://schemas.microsoft.com/office/drawing/2014/main" id="{4921B08F-4C98-4BEF-A44F-F28B6921F16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B249DA7-BE25-4875-97CA-A13E62501E71}"/>
              </a:ext>
            </a:extLst>
          </p:cNvPr>
          <p:cNvSpPr>
            <a:spLocks noGrp="1"/>
          </p:cNvSpPr>
          <p:nvPr>
            <p:ph type="sldNum" sz="quarter" idx="12"/>
          </p:nvPr>
        </p:nvSpPr>
        <p:spPr/>
        <p:txBody>
          <a:bodyPr/>
          <a:lstStyle/>
          <a:p>
            <a:fld id="{57491D27-0506-4905-8EAD-2C94D0F05BBA}" type="slidenum">
              <a:rPr lang="ru-RU" smtClean="0"/>
              <a:t>‹#›</a:t>
            </a:fld>
            <a:endParaRPr lang="ru-RU"/>
          </a:p>
        </p:txBody>
      </p:sp>
    </p:spTree>
    <p:extLst>
      <p:ext uri="{BB962C8B-B14F-4D97-AF65-F5344CB8AC3E}">
        <p14:creationId xmlns:p14="http://schemas.microsoft.com/office/powerpoint/2010/main" val="2496649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52CE62-B687-42B9-BD1B-D8B5F0C53E5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71E78ED-05D2-411F-B611-20D6A1BAB1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F80ECB9-7E8B-439E-BB0C-D4C7D98D24C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7390ACA-7F2F-44EF-BA1C-43C4D06BC6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96B9BA1-EBF5-41D5-B678-DEDBCC148BB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A633891-6ACD-416A-9E1D-B9E9EF3D11A3}"/>
              </a:ext>
            </a:extLst>
          </p:cNvPr>
          <p:cNvSpPr>
            <a:spLocks noGrp="1"/>
          </p:cNvSpPr>
          <p:nvPr>
            <p:ph type="dt" sz="half" idx="10"/>
          </p:nvPr>
        </p:nvSpPr>
        <p:spPr/>
        <p:txBody>
          <a:bodyPr/>
          <a:lstStyle/>
          <a:p>
            <a:fld id="{135294ED-1011-4376-AB21-B2F79A2AF7F3}" type="datetimeFigureOut">
              <a:rPr lang="ru-RU" smtClean="0"/>
              <a:t>06.05.2020</a:t>
            </a:fld>
            <a:endParaRPr lang="ru-RU"/>
          </a:p>
        </p:txBody>
      </p:sp>
      <p:sp>
        <p:nvSpPr>
          <p:cNvPr id="8" name="Нижний колонтитул 7">
            <a:extLst>
              <a:ext uri="{FF2B5EF4-FFF2-40B4-BE49-F238E27FC236}">
                <a16:creationId xmlns:a16="http://schemas.microsoft.com/office/drawing/2014/main" id="{9989A1A7-6613-4A9C-92D1-E28595A95E3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D59A143-4169-41B0-AA14-DAA936D71385}"/>
              </a:ext>
            </a:extLst>
          </p:cNvPr>
          <p:cNvSpPr>
            <a:spLocks noGrp="1"/>
          </p:cNvSpPr>
          <p:nvPr>
            <p:ph type="sldNum" sz="quarter" idx="12"/>
          </p:nvPr>
        </p:nvSpPr>
        <p:spPr/>
        <p:txBody>
          <a:bodyPr/>
          <a:lstStyle/>
          <a:p>
            <a:fld id="{57491D27-0506-4905-8EAD-2C94D0F05BBA}" type="slidenum">
              <a:rPr lang="ru-RU" smtClean="0"/>
              <a:t>‹#›</a:t>
            </a:fld>
            <a:endParaRPr lang="ru-RU"/>
          </a:p>
        </p:txBody>
      </p:sp>
    </p:spTree>
    <p:extLst>
      <p:ext uri="{BB962C8B-B14F-4D97-AF65-F5344CB8AC3E}">
        <p14:creationId xmlns:p14="http://schemas.microsoft.com/office/powerpoint/2010/main" val="3897343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4813D1-6763-43A1-A329-7172612DB1C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42BEB10-712D-4DD6-BC73-A1A96B219B72}"/>
              </a:ext>
            </a:extLst>
          </p:cNvPr>
          <p:cNvSpPr>
            <a:spLocks noGrp="1"/>
          </p:cNvSpPr>
          <p:nvPr>
            <p:ph type="dt" sz="half" idx="10"/>
          </p:nvPr>
        </p:nvSpPr>
        <p:spPr/>
        <p:txBody>
          <a:bodyPr/>
          <a:lstStyle/>
          <a:p>
            <a:fld id="{135294ED-1011-4376-AB21-B2F79A2AF7F3}" type="datetimeFigureOut">
              <a:rPr lang="ru-RU" smtClean="0"/>
              <a:t>06.05.2020</a:t>
            </a:fld>
            <a:endParaRPr lang="ru-RU"/>
          </a:p>
        </p:txBody>
      </p:sp>
      <p:sp>
        <p:nvSpPr>
          <p:cNvPr id="4" name="Нижний колонтитул 3">
            <a:extLst>
              <a:ext uri="{FF2B5EF4-FFF2-40B4-BE49-F238E27FC236}">
                <a16:creationId xmlns:a16="http://schemas.microsoft.com/office/drawing/2014/main" id="{FB5C0811-2DA9-4ECA-98B8-ACBBFD130F3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67C965E9-DA48-4C5B-8715-8CDB0317AB40}"/>
              </a:ext>
            </a:extLst>
          </p:cNvPr>
          <p:cNvSpPr>
            <a:spLocks noGrp="1"/>
          </p:cNvSpPr>
          <p:nvPr>
            <p:ph type="sldNum" sz="quarter" idx="12"/>
          </p:nvPr>
        </p:nvSpPr>
        <p:spPr/>
        <p:txBody>
          <a:bodyPr/>
          <a:lstStyle/>
          <a:p>
            <a:fld id="{57491D27-0506-4905-8EAD-2C94D0F05BBA}" type="slidenum">
              <a:rPr lang="ru-RU" smtClean="0"/>
              <a:t>‹#›</a:t>
            </a:fld>
            <a:endParaRPr lang="ru-RU"/>
          </a:p>
        </p:txBody>
      </p:sp>
    </p:spTree>
    <p:extLst>
      <p:ext uri="{BB962C8B-B14F-4D97-AF65-F5344CB8AC3E}">
        <p14:creationId xmlns:p14="http://schemas.microsoft.com/office/powerpoint/2010/main" val="654692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D1BA467-9C6F-4192-B5F5-4093F3E97401}"/>
              </a:ext>
            </a:extLst>
          </p:cNvPr>
          <p:cNvSpPr>
            <a:spLocks noGrp="1"/>
          </p:cNvSpPr>
          <p:nvPr>
            <p:ph type="dt" sz="half" idx="10"/>
          </p:nvPr>
        </p:nvSpPr>
        <p:spPr/>
        <p:txBody>
          <a:bodyPr/>
          <a:lstStyle/>
          <a:p>
            <a:fld id="{135294ED-1011-4376-AB21-B2F79A2AF7F3}" type="datetimeFigureOut">
              <a:rPr lang="ru-RU" smtClean="0"/>
              <a:t>06.05.2020</a:t>
            </a:fld>
            <a:endParaRPr lang="ru-RU"/>
          </a:p>
        </p:txBody>
      </p:sp>
      <p:sp>
        <p:nvSpPr>
          <p:cNvPr id="3" name="Нижний колонтитул 2">
            <a:extLst>
              <a:ext uri="{FF2B5EF4-FFF2-40B4-BE49-F238E27FC236}">
                <a16:creationId xmlns:a16="http://schemas.microsoft.com/office/drawing/2014/main" id="{03B43D44-29FA-4849-BAB3-E86D9A05038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75AB52F-D27C-4311-8AC7-7708157DD2BC}"/>
              </a:ext>
            </a:extLst>
          </p:cNvPr>
          <p:cNvSpPr>
            <a:spLocks noGrp="1"/>
          </p:cNvSpPr>
          <p:nvPr>
            <p:ph type="sldNum" sz="quarter" idx="12"/>
          </p:nvPr>
        </p:nvSpPr>
        <p:spPr/>
        <p:txBody>
          <a:bodyPr/>
          <a:lstStyle/>
          <a:p>
            <a:fld id="{57491D27-0506-4905-8EAD-2C94D0F05BBA}" type="slidenum">
              <a:rPr lang="ru-RU" smtClean="0"/>
              <a:t>‹#›</a:t>
            </a:fld>
            <a:endParaRPr lang="ru-RU"/>
          </a:p>
        </p:txBody>
      </p:sp>
    </p:spTree>
    <p:extLst>
      <p:ext uri="{BB962C8B-B14F-4D97-AF65-F5344CB8AC3E}">
        <p14:creationId xmlns:p14="http://schemas.microsoft.com/office/powerpoint/2010/main" val="377609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59C079-0CE0-4AD6-8EAA-DC1DEE914D3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BE3F115-8DBB-44FA-BF6F-A7DEC5A94C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F2E7848-8336-4B0D-9BF1-50EF18A7E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495FC8E-7F33-41A8-B3D1-E2D1645ACDC2}"/>
              </a:ext>
            </a:extLst>
          </p:cNvPr>
          <p:cNvSpPr>
            <a:spLocks noGrp="1"/>
          </p:cNvSpPr>
          <p:nvPr>
            <p:ph type="dt" sz="half" idx="10"/>
          </p:nvPr>
        </p:nvSpPr>
        <p:spPr/>
        <p:txBody>
          <a:bodyPr/>
          <a:lstStyle/>
          <a:p>
            <a:fld id="{135294ED-1011-4376-AB21-B2F79A2AF7F3}" type="datetimeFigureOut">
              <a:rPr lang="ru-RU" smtClean="0"/>
              <a:t>06.05.2020</a:t>
            </a:fld>
            <a:endParaRPr lang="ru-RU"/>
          </a:p>
        </p:txBody>
      </p:sp>
      <p:sp>
        <p:nvSpPr>
          <p:cNvPr id="6" name="Нижний колонтитул 5">
            <a:extLst>
              <a:ext uri="{FF2B5EF4-FFF2-40B4-BE49-F238E27FC236}">
                <a16:creationId xmlns:a16="http://schemas.microsoft.com/office/drawing/2014/main" id="{9080A93A-892E-4084-B57A-133177D39F3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C8040EA-EEB5-49AD-A918-A62EBFB46DE8}"/>
              </a:ext>
            </a:extLst>
          </p:cNvPr>
          <p:cNvSpPr>
            <a:spLocks noGrp="1"/>
          </p:cNvSpPr>
          <p:nvPr>
            <p:ph type="sldNum" sz="quarter" idx="12"/>
          </p:nvPr>
        </p:nvSpPr>
        <p:spPr/>
        <p:txBody>
          <a:bodyPr/>
          <a:lstStyle/>
          <a:p>
            <a:fld id="{57491D27-0506-4905-8EAD-2C94D0F05BBA}" type="slidenum">
              <a:rPr lang="ru-RU" smtClean="0"/>
              <a:t>‹#›</a:t>
            </a:fld>
            <a:endParaRPr lang="ru-RU"/>
          </a:p>
        </p:txBody>
      </p:sp>
    </p:spTree>
    <p:extLst>
      <p:ext uri="{BB962C8B-B14F-4D97-AF65-F5344CB8AC3E}">
        <p14:creationId xmlns:p14="http://schemas.microsoft.com/office/powerpoint/2010/main" val="388089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9EEBC8-D391-485E-9D78-E796A25B47B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8819DB6-881C-4BBC-B531-641AB134D5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a:extLst>
              <a:ext uri="{FF2B5EF4-FFF2-40B4-BE49-F238E27FC236}">
                <a16:creationId xmlns:a16="http://schemas.microsoft.com/office/drawing/2014/main" id="{8A338C05-7567-41B1-898D-3640D87C90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DC0C457-B691-4D99-BFC2-15DF4620F36B}"/>
              </a:ext>
            </a:extLst>
          </p:cNvPr>
          <p:cNvSpPr>
            <a:spLocks noGrp="1"/>
          </p:cNvSpPr>
          <p:nvPr>
            <p:ph type="dt" sz="half" idx="10"/>
          </p:nvPr>
        </p:nvSpPr>
        <p:spPr/>
        <p:txBody>
          <a:bodyPr/>
          <a:lstStyle/>
          <a:p>
            <a:fld id="{135294ED-1011-4376-AB21-B2F79A2AF7F3}" type="datetimeFigureOut">
              <a:rPr lang="ru-RU" smtClean="0"/>
              <a:t>06.05.2020</a:t>
            </a:fld>
            <a:endParaRPr lang="ru-RU"/>
          </a:p>
        </p:txBody>
      </p:sp>
      <p:sp>
        <p:nvSpPr>
          <p:cNvPr id="6" name="Нижний колонтитул 5">
            <a:extLst>
              <a:ext uri="{FF2B5EF4-FFF2-40B4-BE49-F238E27FC236}">
                <a16:creationId xmlns:a16="http://schemas.microsoft.com/office/drawing/2014/main" id="{D1BEDA64-5452-49B5-93C9-224EB776557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E255CCA-32CD-487F-9EC2-8844497169BF}"/>
              </a:ext>
            </a:extLst>
          </p:cNvPr>
          <p:cNvSpPr>
            <a:spLocks noGrp="1"/>
          </p:cNvSpPr>
          <p:nvPr>
            <p:ph type="sldNum" sz="quarter" idx="12"/>
          </p:nvPr>
        </p:nvSpPr>
        <p:spPr/>
        <p:txBody>
          <a:bodyPr/>
          <a:lstStyle/>
          <a:p>
            <a:fld id="{57491D27-0506-4905-8EAD-2C94D0F05BBA}" type="slidenum">
              <a:rPr lang="ru-RU" smtClean="0"/>
              <a:t>‹#›</a:t>
            </a:fld>
            <a:endParaRPr lang="ru-RU"/>
          </a:p>
        </p:txBody>
      </p:sp>
    </p:spTree>
    <p:extLst>
      <p:ext uri="{BB962C8B-B14F-4D97-AF65-F5344CB8AC3E}">
        <p14:creationId xmlns:p14="http://schemas.microsoft.com/office/powerpoint/2010/main" val="33441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4A1688-5691-4839-BF6F-FDC97B27A1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CC38998-8335-4492-905D-DF54B0BE9C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B2C7C82-F52E-464B-A9B8-8706AC826B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294ED-1011-4376-AB21-B2F79A2AF7F3}" type="datetimeFigureOut">
              <a:rPr lang="ru-RU" smtClean="0"/>
              <a:t>06.05.2020</a:t>
            </a:fld>
            <a:endParaRPr lang="ru-RU"/>
          </a:p>
        </p:txBody>
      </p:sp>
      <p:sp>
        <p:nvSpPr>
          <p:cNvPr id="5" name="Нижний колонтитул 4">
            <a:extLst>
              <a:ext uri="{FF2B5EF4-FFF2-40B4-BE49-F238E27FC236}">
                <a16:creationId xmlns:a16="http://schemas.microsoft.com/office/drawing/2014/main" id="{5457D241-1230-4817-86E6-6C6834367D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401C2CD-D8E8-4683-8490-C351D4DBA4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91D27-0506-4905-8EAD-2C94D0F05BBA}" type="slidenum">
              <a:rPr lang="ru-RU" smtClean="0"/>
              <a:t>‹#›</a:t>
            </a:fld>
            <a:endParaRPr lang="ru-RU"/>
          </a:p>
        </p:txBody>
      </p:sp>
    </p:spTree>
    <p:extLst>
      <p:ext uri="{BB962C8B-B14F-4D97-AF65-F5344CB8AC3E}">
        <p14:creationId xmlns:p14="http://schemas.microsoft.com/office/powerpoint/2010/main" val="1439048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45F1E0B3-083F-4ABC-B75A-2316A29B5FED}"/>
              </a:ext>
            </a:extLst>
          </p:cNvPr>
          <p:cNvSpPr/>
          <p:nvPr/>
        </p:nvSpPr>
        <p:spPr>
          <a:xfrm>
            <a:off x="5713523" y="3244334"/>
            <a:ext cx="237566" cy="369332"/>
          </a:xfrm>
          <a:prstGeom prst="rect">
            <a:avLst/>
          </a:prstGeom>
        </p:spPr>
        <p:txBody>
          <a:bodyPr wrap="none">
            <a:spAutoFit/>
          </a:bodyPr>
          <a:lstStyle/>
          <a:p>
            <a:r>
              <a:rPr lang="en-US" dirty="0"/>
              <a:t> </a:t>
            </a:r>
            <a:endParaRPr lang="ru-RU" dirty="0"/>
          </a:p>
        </p:txBody>
      </p:sp>
      <p:pic>
        <p:nvPicPr>
          <p:cNvPr id="4" name="Рисунок 3">
            <a:extLst>
              <a:ext uri="{FF2B5EF4-FFF2-40B4-BE49-F238E27FC236}">
                <a16:creationId xmlns:a16="http://schemas.microsoft.com/office/drawing/2014/main" id="{59433F66-C828-46C3-93EC-6608C7EEB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5" name="Рисунок 4">
            <a:extLst>
              <a:ext uri="{FF2B5EF4-FFF2-40B4-BE49-F238E27FC236}">
                <a16:creationId xmlns:a16="http://schemas.microsoft.com/office/drawing/2014/main" id="{9BD71144-F0E6-4EA0-B4C5-CC1972E32714}"/>
              </a:ext>
            </a:extLst>
          </p:cNvPr>
          <p:cNvPicPr>
            <a:picLocks noChangeAspect="1"/>
          </p:cNvPicPr>
          <p:nvPr/>
        </p:nvPicPr>
        <p:blipFill>
          <a:blip r:embed="rId3"/>
          <a:stretch>
            <a:fillRect/>
          </a:stretch>
        </p:blipFill>
        <p:spPr>
          <a:xfrm>
            <a:off x="543653" y="523732"/>
            <a:ext cx="1444877" cy="1261981"/>
          </a:xfrm>
          <a:prstGeom prst="rect">
            <a:avLst/>
          </a:prstGeom>
        </p:spPr>
      </p:pic>
      <p:sp>
        <p:nvSpPr>
          <p:cNvPr id="7" name="Прямоугольник 6">
            <a:extLst>
              <a:ext uri="{FF2B5EF4-FFF2-40B4-BE49-F238E27FC236}">
                <a16:creationId xmlns:a16="http://schemas.microsoft.com/office/drawing/2014/main" id="{0021B964-57DA-41EA-B9B6-912C5467D899}"/>
              </a:ext>
            </a:extLst>
          </p:cNvPr>
          <p:cNvSpPr/>
          <p:nvPr/>
        </p:nvSpPr>
        <p:spPr>
          <a:xfrm>
            <a:off x="2446215" y="424381"/>
            <a:ext cx="8792307" cy="6247864"/>
          </a:xfrm>
          <a:prstGeom prst="rect">
            <a:avLst/>
          </a:prstGeom>
        </p:spPr>
        <p:txBody>
          <a:bodyPr wrap="square">
            <a:spAutoFit/>
          </a:bodyPr>
          <a:lstStyle/>
          <a:p>
            <a:r>
              <a:rPr lang="ru-RU" sz="2000" dirty="0"/>
              <a:t>МИНИСТЕРСТВО ОБРАЗОВАНИЯ И НАУКИ РОССИЙСКОЙ ФЕДЕРАЦИИ</a:t>
            </a:r>
          </a:p>
          <a:p>
            <a:endParaRPr lang="ru-RU" sz="2000" dirty="0"/>
          </a:p>
          <a:p>
            <a:pPr algn="ctr"/>
            <a:r>
              <a:rPr lang="ru-RU" sz="2000" dirty="0"/>
              <a:t>Федеральное государственное бюджетное </a:t>
            </a:r>
          </a:p>
          <a:p>
            <a:pPr algn="ctr"/>
            <a:r>
              <a:rPr lang="ru-RU" sz="2000" dirty="0"/>
              <a:t>образовательное учреждение</a:t>
            </a:r>
          </a:p>
          <a:p>
            <a:pPr algn="ctr"/>
            <a:r>
              <a:rPr lang="ru-RU" sz="2000" dirty="0"/>
              <a:t>высшего образования</a:t>
            </a:r>
          </a:p>
          <a:p>
            <a:pPr algn="ctr"/>
            <a:r>
              <a:rPr lang="ru-RU" sz="2000" dirty="0"/>
              <a:t>«КАЗАНСКИЙ ГОСУДАРСТВЕННЫЙ</a:t>
            </a:r>
          </a:p>
          <a:p>
            <a:pPr algn="ctr"/>
            <a:r>
              <a:rPr lang="ru-RU" sz="2000" dirty="0"/>
              <a:t>ЭНЕРГЕТИЧЕСКИЙ УНИВЕРСИТЕТ»</a:t>
            </a:r>
          </a:p>
          <a:p>
            <a:endParaRPr lang="ru-RU" sz="2000" dirty="0"/>
          </a:p>
          <a:p>
            <a:pPr algn="ctr"/>
            <a:endParaRPr lang="ru-RU" sz="2000" dirty="0"/>
          </a:p>
          <a:p>
            <a:pPr algn="ctr"/>
            <a:endParaRPr lang="ru-RU" sz="2000" dirty="0"/>
          </a:p>
          <a:p>
            <a:pPr algn="ctr"/>
            <a:endParaRPr lang="ru-RU" sz="2000" dirty="0"/>
          </a:p>
          <a:p>
            <a:pPr algn="ctr"/>
            <a:endParaRPr lang="ru-RU" sz="2000" dirty="0"/>
          </a:p>
          <a:p>
            <a:pPr algn="ctr"/>
            <a:endParaRPr lang="ru-RU" sz="2000" dirty="0"/>
          </a:p>
          <a:p>
            <a:pPr algn="ctr"/>
            <a:r>
              <a:rPr lang="ru-RU" sz="2000" dirty="0"/>
              <a:t>Презентация по дисциплине «Немецкий язык»</a:t>
            </a:r>
          </a:p>
          <a:p>
            <a:pPr algn="ctr"/>
            <a:r>
              <a:rPr lang="de-DE" sz="2000" dirty="0"/>
              <a:t>Probleme mit der Nutzung natürlicher Ressourcen</a:t>
            </a:r>
            <a:r>
              <a:rPr lang="ru-RU" sz="2000" dirty="0"/>
              <a:t>.</a:t>
            </a:r>
          </a:p>
          <a:p>
            <a:r>
              <a:rPr lang="ru-RU" sz="2000" dirty="0"/>
              <a:t> </a:t>
            </a:r>
          </a:p>
          <a:p>
            <a:pPr algn="r"/>
            <a:r>
              <a:rPr lang="ru-RU" sz="2000" dirty="0"/>
              <a:t>                  Выполнил: Кабиров А.А., гр. ЭЭ-9-19</a:t>
            </a:r>
            <a:br>
              <a:rPr lang="ru-RU" sz="2000" dirty="0"/>
            </a:br>
            <a:r>
              <a:rPr lang="ru-RU" sz="2000" dirty="0"/>
              <a:t>Проверила: Максимова А.Б.</a:t>
            </a:r>
            <a:br>
              <a:rPr lang="ru-RU" sz="2000" dirty="0"/>
            </a:br>
            <a:endParaRPr lang="ru-RU" sz="2000" dirty="0"/>
          </a:p>
          <a:p>
            <a:pPr algn="ctr"/>
            <a:r>
              <a:rPr lang="ru-RU" sz="2000" dirty="0"/>
              <a:t>Казань 2020</a:t>
            </a:r>
          </a:p>
        </p:txBody>
      </p:sp>
    </p:spTree>
    <p:extLst>
      <p:ext uri="{BB962C8B-B14F-4D97-AF65-F5344CB8AC3E}">
        <p14:creationId xmlns:p14="http://schemas.microsoft.com/office/powerpoint/2010/main" val="2132149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9B7E2BE-2610-4F17-B744-A64D37F62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47" y="0"/>
            <a:ext cx="12192000" cy="6858000"/>
          </a:xfrm>
          <a:prstGeom prst="rect">
            <a:avLst/>
          </a:prstGeom>
        </p:spPr>
      </p:pic>
      <p:sp>
        <p:nvSpPr>
          <p:cNvPr id="2" name="Прямоугольник 1">
            <a:extLst>
              <a:ext uri="{FF2B5EF4-FFF2-40B4-BE49-F238E27FC236}">
                <a16:creationId xmlns:a16="http://schemas.microsoft.com/office/drawing/2014/main" id="{E6463145-3974-4C7A-8F55-13B3A4A4B0C6}"/>
              </a:ext>
            </a:extLst>
          </p:cNvPr>
          <p:cNvSpPr/>
          <p:nvPr/>
        </p:nvSpPr>
        <p:spPr>
          <a:xfrm>
            <a:off x="125047" y="419519"/>
            <a:ext cx="11871568" cy="646331"/>
          </a:xfrm>
          <a:prstGeom prst="rect">
            <a:avLst/>
          </a:prstGeom>
        </p:spPr>
        <p:txBody>
          <a:bodyPr wrap="square">
            <a:spAutoFit/>
          </a:bodyPr>
          <a:lstStyle/>
          <a:p>
            <a:r>
              <a:rPr lang="de-DE" dirty="0"/>
              <a:t>- Mangel an Nahrung und Wasser. Viele Menschen auf unserem Planeten (vor allem in den Ländern der Dritten Welt) haben dieses Problem bereits gespürt. Und es wird nur schlimmer.</a:t>
            </a:r>
            <a:endParaRPr lang="ru-RU" dirty="0"/>
          </a:p>
        </p:txBody>
      </p:sp>
      <p:pic>
        <p:nvPicPr>
          <p:cNvPr id="5" name="Рисунок 4">
            <a:extLst>
              <a:ext uri="{FF2B5EF4-FFF2-40B4-BE49-F238E27FC236}">
                <a16:creationId xmlns:a16="http://schemas.microsoft.com/office/drawing/2014/main" id="{C2511D2E-6831-4A30-8FCA-4148B3154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49" y="2289588"/>
            <a:ext cx="5494528" cy="3257010"/>
          </a:xfrm>
          <a:prstGeom prst="rect">
            <a:avLst/>
          </a:prstGeom>
        </p:spPr>
      </p:pic>
      <p:pic>
        <p:nvPicPr>
          <p:cNvPr id="7" name="Рисунок 6">
            <a:extLst>
              <a:ext uri="{FF2B5EF4-FFF2-40B4-BE49-F238E27FC236}">
                <a16:creationId xmlns:a16="http://schemas.microsoft.com/office/drawing/2014/main" id="{267B0A15-5707-4A2E-BD5A-EFB395ED01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9477" y="2289588"/>
            <a:ext cx="5608945" cy="3257010"/>
          </a:xfrm>
          <a:prstGeom prst="rect">
            <a:avLst/>
          </a:prstGeom>
        </p:spPr>
      </p:pic>
    </p:spTree>
    <p:extLst>
      <p:ext uri="{BB962C8B-B14F-4D97-AF65-F5344CB8AC3E}">
        <p14:creationId xmlns:p14="http://schemas.microsoft.com/office/powerpoint/2010/main" val="249971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9B7E2BE-2610-4F17-B744-A64D37F62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47" y="0"/>
            <a:ext cx="12192000" cy="6858000"/>
          </a:xfrm>
          <a:prstGeom prst="rect">
            <a:avLst/>
          </a:prstGeom>
        </p:spPr>
      </p:pic>
      <p:sp>
        <p:nvSpPr>
          <p:cNvPr id="2" name="Прямоугольник 1">
            <a:extLst>
              <a:ext uri="{FF2B5EF4-FFF2-40B4-BE49-F238E27FC236}">
                <a16:creationId xmlns:a16="http://schemas.microsoft.com/office/drawing/2014/main" id="{6BCED646-352A-41AE-B2F1-5AAF2850DF7F}"/>
              </a:ext>
            </a:extLst>
          </p:cNvPr>
          <p:cNvSpPr/>
          <p:nvPr/>
        </p:nvSpPr>
        <p:spPr>
          <a:xfrm>
            <a:off x="125047" y="656492"/>
            <a:ext cx="11746522" cy="1200329"/>
          </a:xfrm>
          <a:prstGeom prst="rect">
            <a:avLst/>
          </a:prstGeom>
        </p:spPr>
        <p:txBody>
          <a:bodyPr wrap="square">
            <a:spAutoFit/>
          </a:bodyPr>
          <a:lstStyle/>
          <a:p>
            <a:pPr algn="ctr"/>
            <a:r>
              <a:rPr lang="de-DE" dirty="0" err="1"/>
              <a:t>Schlußfolgerung</a:t>
            </a:r>
            <a:br>
              <a:rPr lang="ru-RU" dirty="0"/>
            </a:br>
            <a:endParaRPr lang="ru-RU" dirty="0"/>
          </a:p>
          <a:p>
            <a:r>
              <a:rPr lang="de-DE" dirty="0"/>
              <a:t>Die Erschöpfung der natürlichen Ressourcen ist ein wichtiges ökologisches Problem. Und um katastrophale Folgen zu vermeiden, ist es notwendig, jetzt etwas zu tun. Dann kann es zu spät sein!</a:t>
            </a:r>
            <a:endParaRPr lang="ru-RU" dirty="0"/>
          </a:p>
        </p:txBody>
      </p:sp>
    </p:spTree>
    <p:extLst>
      <p:ext uri="{BB962C8B-B14F-4D97-AF65-F5344CB8AC3E}">
        <p14:creationId xmlns:p14="http://schemas.microsoft.com/office/powerpoint/2010/main" val="664155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9B7E2BE-2610-4F17-B744-A64D37F62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a:extLst>
              <a:ext uri="{FF2B5EF4-FFF2-40B4-BE49-F238E27FC236}">
                <a16:creationId xmlns:a16="http://schemas.microsoft.com/office/drawing/2014/main" id="{6BCED646-352A-41AE-B2F1-5AAF2850DF7F}"/>
              </a:ext>
            </a:extLst>
          </p:cNvPr>
          <p:cNvSpPr/>
          <p:nvPr/>
        </p:nvSpPr>
        <p:spPr>
          <a:xfrm>
            <a:off x="125047" y="656492"/>
            <a:ext cx="11746522" cy="769441"/>
          </a:xfrm>
          <a:prstGeom prst="rect">
            <a:avLst/>
          </a:prstGeom>
        </p:spPr>
        <p:txBody>
          <a:bodyPr wrap="square">
            <a:spAutoFit/>
          </a:bodyPr>
          <a:lstStyle/>
          <a:p>
            <a:pPr algn="ctr"/>
            <a:r>
              <a:rPr lang="ru-RU" sz="4400" dirty="0"/>
              <a:t>Литература</a:t>
            </a:r>
          </a:p>
        </p:txBody>
      </p:sp>
      <p:sp>
        <p:nvSpPr>
          <p:cNvPr id="3" name="Прямоугольник 2">
            <a:extLst>
              <a:ext uri="{FF2B5EF4-FFF2-40B4-BE49-F238E27FC236}">
                <a16:creationId xmlns:a16="http://schemas.microsoft.com/office/drawing/2014/main" id="{4D185613-A5BB-4768-A6B3-483E9AB948DC}"/>
              </a:ext>
            </a:extLst>
          </p:cNvPr>
          <p:cNvSpPr/>
          <p:nvPr/>
        </p:nvSpPr>
        <p:spPr>
          <a:xfrm>
            <a:off x="296848" y="1642795"/>
            <a:ext cx="6096000" cy="646331"/>
          </a:xfrm>
          <a:prstGeom prst="rect">
            <a:avLst/>
          </a:prstGeom>
        </p:spPr>
        <p:txBody>
          <a:bodyPr>
            <a:spAutoFit/>
          </a:bodyPr>
          <a:lstStyle/>
          <a:p>
            <a:r>
              <a:rPr lang="ru-RU" dirty="0"/>
              <a:t>1- </a:t>
            </a:r>
            <a:r>
              <a:rPr lang="en-US" dirty="0"/>
              <a:t>https://naturae.ru/ekologiya/ekologicheskie-problemy/istoschenie-prirodnyh-resursov.html</a:t>
            </a:r>
            <a:endParaRPr lang="ru-RU" dirty="0"/>
          </a:p>
        </p:txBody>
      </p:sp>
    </p:spTree>
    <p:extLst>
      <p:ext uri="{BB962C8B-B14F-4D97-AF65-F5344CB8AC3E}">
        <p14:creationId xmlns:p14="http://schemas.microsoft.com/office/powerpoint/2010/main" val="3499616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9B7E2BE-2610-4F17-B744-A64D37F62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523"/>
            <a:ext cx="12192000" cy="6858000"/>
          </a:xfrm>
          <a:prstGeom prst="rect">
            <a:avLst/>
          </a:prstGeom>
        </p:spPr>
      </p:pic>
      <p:sp>
        <p:nvSpPr>
          <p:cNvPr id="7" name="Прямоугольник 6">
            <a:extLst>
              <a:ext uri="{FF2B5EF4-FFF2-40B4-BE49-F238E27FC236}">
                <a16:creationId xmlns:a16="http://schemas.microsoft.com/office/drawing/2014/main" id="{C3182C7C-E309-4249-B5CC-5B946D7B5592}"/>
              </a:ext>
            </a:extLst>
          </p:cNvPr>
          <p:cNvSpPr/>
          <p:nvPr/>
        </p:nvSpPr>
        <p:spPr>
          <a:xfrm>
            <a:off x="351691" y="726830"/>
            <a:ext cx="11168185" cy="738664"/>
          </a:xfrm>
          <a:prstGeom prst="rect">
            <a:avLst/>
          </a:prstGeom>
        </p:spPr>
        <p:txBody>
          <a:bodyPr wrap="square">
            <a:spAutoFit/>
          </a:bodyPr>
          <a:lstStyle/>
          <a:p>
            <a:r>
              <a:rPr lang="de-DE" sz="1400" dirty="0">
                <a:latin typeface="Times New Roman" panose="02020603050405020304" pitchFamily="18" charset="0"/>
                <a:cs typeface="Times New Roman" panose="02020603050405020304" pitchFamily="18" charset="0"/>
              </a:rPr>
              <a:t>Die Erschöpfung der natürlichen Ressourcen ist ein ernstes wirtschaftliches Problem. Es entstand aus dem Grund, dass die Geschwindigkeit des Ressourcenverbrauchs höher ist als die Geschwindigkeit Ihrer Wiederherstellung. Dies ist auf die Zunahme der Zahl der Menschen sowie die Zunahme Ihrer Bedürfnisse zurückzuführen.</a:t>
            </a:r>
            <a:endParaRPr lang="ru-RU" sz="1400"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B36C839F-0270-44B6-9822-93AFDC0DDE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630" y="2533230"/>
            <a:ext cx="5224586" cy="3191608"/>
          </a:xfrm>
          <a:prstGeom prst="rect">
            <a:avLst/>
          </a:prstGeom>
        </p:spPr>
      </p:pic>
      <p:pic>
        <p:nvPicPr>
          <p:cNvPr id="11" name="Рисунок 10">
            <a:extLst>
              <a:ext uri="{FF2B5EF4-FFF2-40B4-BE49-F238E27FC236}">
                <a16:creationId xmlns:a16="http://schemas.microsoft.com/office/drawing/2014/main" id="{159F1D13-BA41-4397-B33D-53F736CFB0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8216" y="2533230"/>
            <a:ext cx="5319347" cy="3191608"/>
          </a:xfrm>
          <a:prstGeom prst="rect">
            <a:avLst/>
          </a:prstGeom>
        </p:spPr>
      </p:pic>
    </p:spTree>
    <p:extLst>
      <p:ext uri="{BB962C8B-B14F-4D97-AF65-F5344CB8AC3E}">
        <p14:creationId xmlns:p14="http://schemas.microsoft.com/office/powerpoint/2010/main" val="1070539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9B7E2BE-2610-4F17-B744-A64D37F62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a:extLst>
              <a:ext uri="{FF2B5EF4-FFF2-40B4-BE49-F238E27FC236}">
                <a16:creationId xmlns:a16="http://schemas.microsoft.com/office/drawing/2014/main" id="{36B1DE6E-6D57-45A0-BE75-A1E8EB88596D}"/>
              </a:ext>
            </a:extLst>
          </p:cNvPr>
          <p:cNvSpPr/>
          <p:nvPr/>
        </p:nvSpPr>
        <p:spPr>
          <a:xfrm>
            <a:off x="3868252" y="368272"/>
            <a:ext cx="3778599" cy="338554"/>
          </a:xfrm>
          <a:prstGeom prst="rect">
            <a:avLst/>
          </a:prstGeom>
        </p:spPr>
        <p:txBody>
          <a:bodyPr wrap="none">
            <a:spAutoFit/>
          </a:bodyPr>
          <a:lstStyle/>
          <a:p>
            <a:r>
              <a:rPr lang="en-US" sz="1600" dirty="0" err="1">
                <a:latin typeface="Times New Roman" panose="02020603050405020304" pitchFamily="18" charset="0"/>
                <a:cs typeface="Times New Roman" panose="02020603050405020304" pitchFamily="18" charset="0"/>
              </a:rPr>
              <a:t>Klassifizierung</a:t>
            </a:r>
            <a:r>
              <a:rPr lang="en-US" sz="1600" dirty="0">
                <a:latin typeface="Times New Roman" panose="02020603050405020304" pitchFamily="18" charset="0"/>
                <a:cs typeface="Times New Roman" panose="02020603050405020304" pitchFamily="18" charset="0"/>
              </a:rPr>
              <a:t> von </a:t>
            </a:r>
            <a:r>
              <a:rPr lang="en-US" sz="1600" dirty="0" err="1">
                <a:latin typeface="Times New Roman" panose="02020603050405020304" pitchFamily="18" charset="0"/>
                <a:cs typeface="Times New Roman" panose="02020603050405020304" pitchFamily="18" charset="0"/>
              </a:rPr>
              <a:t>natürlichen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Ressourcen</a:t>
            </a:r>
            <a:endParaRPr lang="ru-RU" sz="1600" dirty="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F594382C-E73D-45B3-89EA-3269F7CD8094}"/>
              </a:ext>
            </a:extLst>
          </p:cNvPr>
          <p:cNvSpPr/>
          <p:nvPr/>
        </p:nvSpPr>
        <p:spPr>
          <a:xfrm>
            <a:off x="3048000" y="2828836"/>
            <a:ext cx="6096000" cy="369332"/>
          </a:xfrm>
          <a:prstGeom prst="rect">
            <a:avLst/>
          </a:prstGeom>
        </p:spPr>
        <p:txBody>
          <a:bodyPr>
            <a:spAutoFit/>
          </a:bodyPr>
          <a:lstStyle/>
          <a:p>
            <a:endParaRPr lang="ru-RU" dirty="0"/>
          </a:p>
        </p:txBody>
      </p:sp>
      <p:sp>
        <p:nvSpPr>
          <p:cNvPr id="5" name="Прямоугольник 4">
            <a:extLst>
              <a:ext uri="{FF2B5EF4-FFF2-40B4-BE49-F238E27FC236}">
                <a16:creationId xmlns:a16="http://schemas.microsoft.com/office/drawing/2014/main" id="{42FD266F-B539-4E55-B7E4-2174DD4FAA05}"/>
              </a:ext>
            </a:extLst>
          </p:cNvPr>
          <p:cNvSpPr/>
          <p:nvPr/>
        </p:nvSpPr>
        <p:spPr>
          <a:xfrm>
            <a:off x="93785" y="997858"/>
            <a:ext cx="11480800" cy="523220"/>
          </a:xfrm>
          <a:prstGeom prst="rect">
            <a:avLst/>
          </a:prstGeom>
        </p:spPr>
        <p:txBody>
          <a:bodyPr wrap="square">
            <a:spAutoFit/>
          </a:bodyPr>
          <a:lstStyle/>
          <a:p>
            <a:r>
              <a:rPr lang="de-DE" sz="1400" dirty="0">
                <a:latin typeface="Times New Roman" panose="02020603050405020304" pitchFamily="18" charset="0"/>
                <a:cs typeface="Times New Roman" panose="02020603050405020304" pitchFamily="18" charset="0"/>
              </a:rPr>
              <a:t>Natürliche Ressourcen sind alle Objekte und Phänomene der Natur, die verwendet werden, um die Bedürfnisse der Gesellschaft zu erfüllen. Sie sind in 2 Kategorien unterteilt: erneuerbare und nicht erneuerbare.</a:t>
            </a:r>
            <a:endParaRPr lang="ru-RU" sz="1400" dirty="0">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62995065-1692-46F2-A479-F0C5AD054701}"/>
              </a:ext>
            </a:extLst>
          </p:cNvPr>
          <p:cNvSpPr/>
          <p:nvPr/>
        </p:nvSpPr>
        <p:spPr>
          <a:xfrm>
            <a:off x="5834185" y="1443842"/>
            <a:ext cx="4076369" cy="1754326"/>
          </a:xfrm>
          <a:prstGeom prst="rect">
            <a:avLst/>
          </a:prstGeom>
        </p:spPr>
        <p:txBody>
          <a:bodyPr wrap="square">
            <a:spAutoFit/>
          </a:bodyPr>
          <a:lstStyle/>
          <a:p>
            <a:r>
              <a:rPr lang="de-DE" dirty="0"/>
              <a:t>Doch aufgrund der zunehmenden Bedürfnisse der Menschheit hat der Verbrauch von Ressourcen die Geschwindigkeit Ihrer Wiederherstellung überschritten, was zu Ihrer Zerstörung führt und das Problem weiter verschärft.</a:t>
            </a:r>
            <a:endParaRPr lang="ru-RU" dirty="0"/>
          </a:p>
        </p:txBody>
      </p:sp>
      <p:sp>
        <p:nvSpPr>
          <p:cNvPr id="8" name="Прямоугольник 7">
            <a:extLst>
              <a:ext uri="{FF2B5EF4-FFF2-40B4-BE49-F238E27FC236}">
                <a16:creationId xmlns:a16="http://schemas.microsoft.com/office/drawing/2014/main" id="{2B15393E-DEC5-40A0-ADA4-2CCF07B9255E}"/>
              </a:ext>
            </a:extLst>
          </p:cNvPr>
          <p:cNvSpPr/>
          <p:nvPr/>
        </p:nvSpPr>
        <p:spPr>
          <a:xfrm>
            <a:off x="93785" y="1521078"/>
            <a:ext cx="5541107" cy="2031325"/>
          </a:xfrm>
          <a:prstGeom prst="rect">
            <a:avLst/>
          </a:prstGeom>
        </p:spPr>
        <p:txBody>
          <a:bodyPr wrap="square">
            <a:spAutoFit/>
          </a:bodyPr>
          <a:lstStyle/>
          <a:p>
            <a:r>
              <a:rPr lang="de-DE" dirty="0"/>
              <a:t>Nicht erneuerbare Natürliche Ressourcen haben überhaupt nicht die Fähigkeit, sich zu erholen (oder es passiert zu lange). Viele Mineralien (wie öl und Steinkohle) gehören dazu, und am Ende werden Sie alle erschöpft sein. In einer solchen Situation kann man nur anfangen, Sie rationaler zu nutzen, aber... Rationalität und Menschlichkeit sind unvereinbare Konzepte.</a:t>
            </a:r>
            <a:endParaRPr lang="ru-RU" dirty="0"/>
          </a:p>
        </p:txBody>
      </p:sp>
      <p:pic>
        <p:nvPicPr>
          <p:cNvPr id="11" name="Рисунок 10">
            <a:extLst>
              <a:ext uri="{FF2B5EF4-FFF2-40B4-BE49-F238E27FC236}">
                <a16:creationId xmlns:a16="http://schemas.microsoft.com/office/drawing/2014/main" id="{DE20F523-7322-40AB-9A25-5F7A2E3FD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433" y="3621411"/>
            <a:ext cx="10562235" cy="2967818"/>
          </a:xfrm>
          <a:prstGeom prst="rect">
            <a:avLst/>
          </a:prstGeom>
        </p:spPr>
      </p:pic>
    </p:spTree>
    <p:extLst>
      <p:ext uri="{BB962C8B-B14F-4D97-AF65-F5344CB8AC3E}">
        <p14:creationId xmlns:p14="http://schemas.microsoft.com/office/powerpoint/2010/main" val="249134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9B7E2BE-2610-4F17-B744-A64D37F62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5" y="38278"/>
            <a:ext cx="12192000" cy="6858000"/>
          </a:xfrm>
          <a:prstGeom prst="rect">
            <a:avLst/>
          </a:prstGeom>
        </p:spPr>
      </p:pic>
      <p:sp>
        <p:nvSpPr>
          <p:cNvPr id="2" name="Прямоугольник 1">
            <a:extLst>
              <a:ext uri="{FF2B5EF4-FFF2-40B4-BE49-F238E27FC236}">
                <a16:creationId xmlns:a16="http://schemas.microsoft.com/office/drawing/2014/main" id="{238B406E-1E77-4B50-A1D4-2248571F6B0C}"/>
              </a:ext>
            </a:extLst>
          </p:cNvPr>
          <p:cNvSpPr/>
          <p:nvPr/>
        </p:nvSpPr>
        <p:spPr>
          <a:xfrm>
            <a:off x="3541539" y="407350"/>
            <a:ext cx="4858831" cy="369332"/>
          </a:xfrm>
          <a:prstGeom prst="rect">
            <a:avLst/>
          </a:prstGeom>
        </p:spPr>
        <p:txBody>
          <a:bodyPr wrap="none">
            <a:spAutoFit/>
          </a:bodyPr>
          <a:lstStyle/>
          <a:p>
            <a:r>
              <a:rPr lang="de-DE" dirty="0">
                <a:latin typeface="Times New Roman" panose="02020603050405020304" pitchFamily="18" charset="0"/>
                <a:cs typeface="Times New Roman" panose="02020603050405020304" pitchFamily="18" charset="0"/>
              </a:rPr>
              <a:t>Ursachen der Erschöpfung natürlicher Ressourcen</a:t>
            </a:r>
            <a:endParaRPr lang="ru-RU" dirty="0">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085EF093-64BA-417E-8AB3-66D0159574C7}"/>
              </a:ext>
            </a:extLst>
          </p:cNvPr>
          <p:cNvSpPr/>
          <p:nvPr/>
        </p:nvSpPr>
        <p:spPr>
          <a:xfrm>
            <a:off x="117230" y="1019127"/>
            <a:ext cx="3996296" cy="646331"/>
          </a:xfrm>
          <a:prstGeom prst="rect">
            <a:avLst/>
          </a:prstGeom>
        </p:spPr>
        <p:txBody>
          <a:bodyPr wrap="square">
            <a:spAutoFit/>
          </a:bodyPr>
          <a:lstStyle/>
          <a:p>
            <a:r>
              <a:rPr lang="de-DE" dirty="0"/>
              <a:t>- Überbevölkerung des Planeten. Mehr Menschen - mehr Ressourcenverbrauch.</a:t>
            </a:r>
            <a:endParaRPr lang="ru-RU" dirty="0"/>
          </a:p>
        </p:txBody>
      </p:sp>
      <p:pic>
        <p:nvPicPr>
          <p:cNvPr id="7" name="Рисунок 6">
            <a:extLst>
              <a:ext uri="{FF2B5EF4-FFF2-40B4-BE49-F238E27FC236}">
                <a16:creationId xmlns:a16="http://schemas.microsoft.com/office/drawing/2014/main" id="{7BE53321-BC6D-4E77-928F-F6C3D88A3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75375" y="2359551"/>
            <a:ext cx="4589680" cy="2752015"/>
          </a:xfrm>
          <a:prstGeom prst="rect">
            <a:avLst/>
          </a:prstGeom>
        </p:spPr>
      </p:pic>
      <p:sp>
        <p:nvSpPr>
          <p:cNvPr id="8" name="Прямоугольник 7">
            <a:extLst>
              <a:ext uri="{FF2B5EF4-FFF2-40B4-BE49-F238E27FC236}">
                <a16:creationId xmlns:a16="http://schemas.microsoft.com/office/drawing/2014/main" id="{FEF24E6D-8AA1-47C7-9A34-A417BADE61A0}"/>
              </a:ext>
            </a:extLst>
          </p:cNvPr>
          <p:cNvSpPr/>
          <p:nvPr/>
        </p:nvSpPr>
        <p:spPr>
          <a:xfrm>
            <a:off x="5555042" y="1078238"/>
            <a:ext cx="6096000" cy="646331"/>
          </a:xfrm>
          <a:prstGeom prst="rect">
            <a:avLst/>
          </a:prstGeom>
        </p:spPr>
        <p:txBody>
          <a:bodyPr>
            <a:spAutoFit/>
          </a:bodyPr>
          <a:lstStyle/>
          <a:p>
            <a:r>
              <a:rPr lang="de-DE" dirty="0"/>
              <a:t>- Wasserverunreinigung. Führt zu einem Rückgang der trinkwassermengen und dem Aussterben vieler Wassertiere.</a:t>
            </a:r>
            <a:endParaRPr lang="ru-RU" dirty="0"/>
          </a:p>
        </p:txBody>
      </p:sp>
      <p:pic>
        <p:nvPicPr>
          <p:cNvPr id="10" name="Рисунок 9">
            <a:extLst>
              <a:ext uri="{FF2B5EF4-FFF2-40B4-BE49-F238E27FC236}">
                <a16:creationId xmlns:a16="http://schemas.microsoft.com/office/drawing/2014/main" id="{EBBA315D-206B-4B83-AA7E-CBD1038B9D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2908" y="2359551"/>
            <a:ext cx="5580281" cy="2773881"/>
          </a:xfrm>
          <a:prstGeom prst="rect">
            <a:avLst/>
          </a:prstGeom>
        </p:spPr>
      </p:pic>
    </p:spTree>
    <p:extLst>
      <p:ext uri="{BB962C8B-B14F-4D97-AF65-F5344CB8AC3E}">
        <p14:creationId xmlns:p14="http://schemas.microsoft.com/office/powerpoint/2010/main" val="4175236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9B7E2BE-2610-4F17-B744-A64D37F62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a:extLst>
              <a:ext uri="{FF2B5EF4-FFF2-40B4-BE49-F238E27FC236}">
                <a16:creationId xmlns:a16="http://schemas.microsoft.com/office/drawing/2014/main" id="{311A56F7-0AB5-4C7C-B62B-F9EDBAF2D2F8}"/>
              </a:ext>
            </a:extLst>
          </p:cNvPr>
          <p:cNvSpPr/>
          <p:nvPr/>
        </p:nvSpPr>
        <p:spPr>
          <a:xfrm>
            <a:off x="169628" y="815859"/>
            <a:ext cx="5009196" cy="646331"/>
          </a:xfrm>
          <a:prstGeom prst="rect">
            <a:avLst/>
          </a:prstGeom>
        </p:spPr>
        <p:txBody>
          <a:bodyPr wrap="square">
            <a:spAutoFit/>
          </a:bodyPr>
          <a:lstStyle/>
          <a:p>
            <a:r>
              <a:rPr lang="de-DE" dirty="0"/>
              <a:t>- Luftverschmutzung. Führt zum Aussterben vieler lebender Organismen.</a:t>
            </a:r>
            <a:endParaRPr lang="ru-RU" dirty="0"/>
          </a:p>
        </p:txBody>
      </p:sp>
      <p:pic>
        <p:nvPicPr>
          <p:cNvPr id="5" name="Рисунок 4">
            <a:extLst>
              <a:ext uri="{FF2B5EF4-FFF2-40B4-BE49-F238E27FC236}">
                <a16:creationId xmlns:a16="http://schemas.microsoft.com/office/drawing/2014/main" id="{979A0F0E-74BB-46C6-8FE5-FD1B7A4F6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92" y="2424488"/>
            <a:ext cx="4828519" cy="3156668"/>
          </a:xfrm>
          <a:prstGeom prst="rect">
            <a:avLst/>
          </a:prstGeom>
        </p:spPr>
      </p:pic>
      <p:sp>
        <p:nvSpPr>
          <p:cNvPr id="6" name="Прямоугольник 5">
            <a:extLst>
              <a:ext uri="{FF2B5EF4-FFF2-40B4-BE49-F238E27FC236}">
                <a16:creationId xmlns:a16="http://schemas.microsoft.com/office/drawing/2014/main" id="{AD5C42BD-C8CE-4EF7-B4BD-2460BF4F84B4}"/>
              </a:ext>
            </a:extLst>
          </p:cNvPr>
          <p:cNvSpPr/>
          <p:nvPr/>
        </p:nvSpPr>
        <p:spPr>
          <a:xfrm>
            <a:off x="6265628" y="815858"/>
            <a:ext cx="6096000" cy="646331"/>
          </a:xfrm>
          <a:prstGeom prst="rect">
            <a:avLst/>
          </a:prstGeom>
        </p:spPr>
        <p:txBody>
          <a:bodyPr>
            <a:spAutoFit/>
          </a:bodyPr>
          <a:lstStyle/>
          <a:p>
            <a:r>
              <a:rPr lang="de-DE" dirty="0"/>
              <a:t>- Bodenverunreinigung. Führt zur Unterdrückung der Vegetation.</a:t>
            </a:r>
            <a:endParaRPr lang="ru-RU" dirty="0"/>
          </a:p>
        </p:txBody>
      </p:sp>
      <p:pic>
        <p:nvPicPr>
          <p:cNvPr id="8" name="Рисунок 7">
            <a:extLst>
              <a:ext uri="{FF2B5EF4-FFF2-40B4-BE49-F238E27FC236}">
                <a16:creationId xmlns:a16="http://schemas.microsoft.com/office/drawing/2014/main" id="{2BE4A03A-5E0E-44D8-921A-2E4924147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9903" y="2411233"/>
            <a:ext cx="4828519" cy="3169923"/>
          </a:xfrm>
          <a:prstGeom prst="rect">
            <a:avLst/>
          </a:prstGeom>
        </p:spPr>
      </p:pic>
    </p:spTree>
    <p:extLst>
      <p:ext uri="{BB962C8B-B14F-4D97-AF65-F5344CB8AC3E}">
        <p14:creationId xmlns:p14="http://schemas.microsoft.com/office/powerpoint/2010/main" val="3891817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9B7E2BE-2610-4F17-B744-A64D37F62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a:extLst>
              <a:ext uri="{FF2B5EF4-FFF2-40B4-BE49-F238E27FC236}">
                <a16:creationId xmlns:a16="http://schemas.microsoft.com/office/drawing/2014/main" id="{F9603407-7B05-4658-AE34-1539302D5B26}"/>
              </a:ext>
            </a:extLst>
          </p:cNvPr>
          <p:cNvSpPr/>
          <p:nvPr/>
        </p:nvSpPr>
        <p:spPr>
          <a:xfrm>
            <a:off x="3441587" y="321381"/>
            <a:ext cx="5308826" cy="369332"/>
          </a:xfrm>
          <a:prstGeom prst="rect">
            <a:avLst/>
          </a:prstGeom>
        </p:spPr>
        <p:txBody>
          <a:bodyPr wrap="none">
            <a:spAutoFit/>
          </a:bodyPr>
          <a:lstStyle/>
          <a:p>
            <a:r>
              <a:rPr lang="de-DE" dirty="0"/>
              <a:t>Auswirkungen der Erschöpfung natürlicher Ressourcen</a:t>
            </a:r>
            <a:endParaRPr lang="ru-RU" dirty="0"/>
          </a:p>
        </p:txBody>
      </p:sp>
      <p:sp>
        <p:nvSpPr>
          <p:cNvPr id="3" name="Прямоугольник 2">
            <a:extLst>
              <a:ext uri="{FF2B5EF4-FFF2-40B4-BE49-F238E27FC236}">
                <a16:creationId xmlns:a16="http://schemas.microsoft.com/office/drawing/2014/main" id="{E9CEFF51-14A2-4E53-A067-C18B49833F94}"/>
              </a:ext>
            </a:extLst>
          </p:cNvPr>
          <p:cNvSpPr/>
          <p:nvPr/>
        </p:nvSpPr>
        <p:spPr>
          <a:xfrm>
            <a:off x="211015" y="1189782"/>
            <a:ext cx="11660554" cy="923330"/>
          </a:xfrm>
          <a:prstGeom prst="rect">
            <a:avLst/>
          </a:prstGeom>
        </p:spPr>
        <p:txBody>
          <a:bodyPr wrap="square">
            <a:spAutoFit/>
          </a:bodyPr>
          <a:lstStyle/>
          <a:p>
            <a:r>
              <a:rPr lang="de-DE" dirty="0"/>
              <a:t>- Zerstörung ganzer </a:t>
            </a:r>
            <a:r>
              <a:rPr lang="de-DE" dirty="0" err="1"/>
              <a:t>ökosysteme</a:t>
            </a:r>
            <a:r>
              <a:rPr lang="de-DE" dirty="0"/>
              <a:t>. Was mit der Verschmutzung der Natur oder der vollständigen Zerstörung einer bestimmten Art von natürlichen Ressourcen in einem bestimmten Gebiet verbunden ist (zum Beispiel, Abholzung oder Trockenlegung von Sümpfen).</a:t>
            </a:r>
            <a:endParaRPr lang="ru-RU" dirty="0"/>
          </a:p>
        </p:txBody>
      </p:sp>
      <p:pic>
        <p:nvPicPr>
          <p:cNvPr id="6" name="Рисунок 5">
            <a:extLst>
              <a:ext uri="{FF2B5EF4-FFF2-40B4-BE49-F238E27FC236}">
                <a16:creationId xmlns:a16="http://schemas.microsoft.com/office/drawing/2014/main" id="{3A4CFA0F-CA89-4D59-893B-61D966EB7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07" y="2585721"/>
            <a:ext cx="5184193" cy="3431442"/>
          </a:xfrm>
          <a:prstGeom prst="rect">
            <a:avLst/>
          </a:prstGeom>
        </p:spPr>
      </p:pic>
      <p:pic>
        <p:nvPicPr>
          <p:cNvPr id="8" name="Рисунок 7">
            <a:extLst>
              <a:ext uri="{FF2B5EF4-FFF2-40B4-BE49-F238E27FC236}">
                <a16:creationId xmlns:a16="http://schemas.microsoft.com/office/drawing/2014/main" id="{1410F2A1-B4AA-455D-B13C-C86BBFABD7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4500" y="2585722"/>
            <a:ext cx="5240215" cy="3431442"/>
          </a:xfrm>
          <a:prstGeom prst="rect">
            <a:avLst/>
          </a:prstGeom>
        </p:spPr>
      </p:pic>
    </p:spTree>
    <p:extLst>
      <p:ext uri="{BB962C8B-B14F-4D97-AF65-F5344CB8AC3E}">
        <p14:creationId xmlns:p14="http://schemas.microsoft.com/office/powerpoint/2010/main" val="3049768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9B7E2BE-2610-4F17-B744-A64D37F62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a:extLst>
              <a:ext uri="{FF2B5EF4-FFF2-40B4-BE49-F238E27FC236}">
                <a16:creationId xmlns:a16="http://schemas.microsoft.com/office/drawing/2014/main" id="{90E562DB-84E4-47FD-8B43-7DCCBAC0318C}"/>
              </a:ext>
            </a:extLst>
          </p:cNvPr>
          <p:cNvSpPr/>
          <p:nvPr/>
        </p:nvSpPr>
        <p:spPr>
          <a:xfrm>
            <a:off x="468923" y="698697"/>
            <a:ext cx="10277231" cy="646331"/>
          </a:xfrm>
          <a:prstGeom prst="rect">
            <a:avLst/>
          </a:prstGeom>
        </p:spPr>
        <p:txBody>
          <a:bodyPr wrap="square">
            <a:spAutoFit/>
          </a:bodyPr>
          <a:lstStyle/>
          <a:p>
            <a:r>
              <a:rPr lang="de-DE" dirty="0"/>
              <a:t>- Abbau von Böden. Tritt aufgrund der Verschmutzung des Bodens oder der Entnahme von Mineralien daraus auf.</a:t>
            </a:r>
            <a:endParaRPr lang="ru-RU" dirty="0"/>
          </a:p>
        </p:txBody>
      </p:sp>
      <p:pic>
        <p:nvPicPr>
          <p:cNvPr id="5" name="Рисунок 4">
            <a:extLst>
              <a:ext uri="{FF2B5EF4-FFF2-40B4-BE49-F238E27FC236}">
                <a16:creationId xmlns:a16="http://schemas.microsoft.com/office/drawing/2014/main" id="{DF91091C-E84C-46DA-B1C6-EE5BA903A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8" y="2315026"/>
            <a:ext cx="4763967" cy="3572975"/>
          </a:xfrm>
          <a:prstGeom prst="rect">
            <a:avLst/>
          </a:prstGeom>
        </p:spPr>
      </p:pic>
      <p:pic>
        <p:nvPicPr>
          <p:cNvPr id="7" name="Рисунок 6">
            <a:extLst>
              <a:ext uri="{FF2B5EF4-FFF2-40B4-BE49-F238E27FC236}">
                <a16:creationId xmlns:a16="http://schemas.microsoft.com/office/drawing/2014/main" id="{15B5AF78-840A-4DBA-8089-974ADA21AB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3565" y="2315025"/>
            <a:ext cx="5356847" cy="3572975"/>
          </a:xfrm>
          <a:prstGeom prst="rect">
            <a:avLst/>
          </a:prstGeom>
        </p:spPr>
      </p:pic>
    </p:spTree>
    <p:extLst>
      <p:ext uri="{BB962C8B-B14F-4D97-AF65-F5344CB8AC3E}">
        <p14:creationId xmlns:p14="http://schemas.microsoft.com/office/powerpoint/2010/main" val="71498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9B7E2BE-2610-4F17-B744-A64D37F62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a:extLst>
              <a:ext uri="{FF2B5EF4-FFF2-40B4-BE49-F238E27FC236}">
                <a16:creationId xmlns:a16="http://schemas.microsoft.com/office/drawing/2014/main" id="{909A8D24-CB52-4398-8836-7F03763DCE36}"/>
              </a:ext>
            </a:extLst>
          </p:cNvPr>
          <p:cNvSpPr/>
          <p:nvPr/>
        </p:nvSpPr>
        <p:spPr>
          <a:xfrm>
            <a:off x="265723" y="466412"/>
            <a:ext cx="11660554" cy="646331"/>
          </a:xfrm>
          <a:prstGeom prst="rect">
            <a:avLst/>
          </a:prstGeom>
        </p:spPr>
        <p:txBody>
          <a:bodyPr wrap="square">
            <a:spAutoFit/>
          </a:bodyPr>
          <a:lstStyle/>
          <a:p>
            <a:r>
              <a:rPr lang="de-DE" dirty="0"/>
              <a:t>- Zerstörung von lebenden Organismen. Das Massensterben der Tiere wird durch Verschmutzung oder Zerstörung der </a:t>
            </a:r>
            <a:r>
              <a:rPr lang="de-DE" dirty="0" err="1"/>
              <a:t>ökosysteme</a:t>
            </a:r>
            <a:r>
              <a:rPr lang="de-DE" dirty="0"/>
              <a:t> erklärt, in denen Sie Leben.</a:t>
            </a:r>
            <a:endParaRPr lang="ru-RU" dirty="0"/>
          </a:p>
        </p:txBody>
      </p:sp>
      <p:pic>
        <p:nvPicPr>
          <p:cNvPr id="5" name="Рисунок 4">
            <a:extLst>
              <a:ext uri="{FF2B5EF4-FFF2-40B4-BE49-F238E27FC236}">
                <a16:creationId xmlns:a16="http://schemas.microsoft.com/office/drawing/2014/main" id="{2D5A37E0-9A87-4F3E-8CCF-D65C6901F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031" y="2493107"/>
            <a:ext cx="5302019" cy="3189245"/>
          </a:xfrm>
          <a:prstGeom prst="rect">
            <a:avLst/>
          </a:prstGeom>
        </p:spPr>
      </p:pic>
      <p:pic>
        <p:nvPicPr>
          <p:cNvPr id="7" name="Рисунок 6">
            <a:extLst>
              <a:ext uri="{FF2B5EF4-FFF2-40B4-BE49-F238E27FC236}">
                <a16:creationId xmlns:a16="http://schemas.microsoft.com/office/drawing/2014/main" id="{AD4B11AD-C59A-4D8E-8393-B9C533BB21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050" y="2501319"/>
            <a:ext cx="4771550" cy="3181033"/>
          </a:xfrm>
          <a:prstGeom prst="rect">
            <a:avLst/>
          </a:prstGeom>
        </p:spPr>
      </p:pic>
    </p:spTree>
    <p:extLst>
      <p:ext uri="{BB962C8B-B14F-4D97-AF65-F5344CB8AC3E}">
        <p14:creationId xmlns:p14="http://schemas.microsoft.com/office/powerpoint/2010/main" val="2991077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9B7E2BE-2610-4F17-B744-A64D37F62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a:extLst>
              <a:ext uri="{FF2B5EF4-FFF2-40B4-BE49-F238E27FC236}">
                <a16:creationId xmlns:a16="http://schemas.microsoft.com/office/drawing/2014/main" id="{A530DBC5-B137-425D-B7E0-6999E87B68E9}"/>
              </a:ext>
            </a:extLst>
          </p:cNvPr>
          <p:cNvSpPr/>
          <p:nvPr/>
        </p:nvSpPr>
        <p:spPr>
          <a:xfrm>
            <a:off x="226646" y="601452"/>
            <a:ext cx="11152554" cy="646331"/>
          </a:xfrm>
          <a:prstGeom prst="rect">
            <a:avLst/>
          </a:prstGeom>
        </p:spPr>
        <p:txBody>
          <a:bodyPr wrap="square">
            <a:spAutoFit/>
          </a:bodyPr>
          <a:lstStyle/>
          <a:p>
            <a:r>
              <a:rPr lang="de-DE" dirty="0"/>
              <a:t>- Verringerung der Fruchtbarkeit von Pflanzen oder Ihre völlige Unfähigkeit, richtig zu wachsen und sich zu entwickeln. Dies ist auf die Verschmutzung des Bodens oder die Erzeugung von Landressourcen zurückzuführen.</a:t>
            </a:r>
            <a:endParaRPr lang="ru-RU" dirty="0"/>
          </a:p>
        </p:txBody>
      </p:sp>
      <p:pic>
        <p:nvPicPr>
          <p:cNvPr id="5" name="Рисунок 4">
            <a:extLst>
              <a:ext uri="{FF2B5EF4-FFF2-40B4-BE49-F238E27FC236}">
                <a16:creationId xmlns:a16="http://schemas.microsoft.com/office/drawing/2014/main" id="{603233F9-6554-401F-B5F3-B55FAEB8D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34" y="2393099"/>
            <a:ext cx="4979377" cy="3319585"/>
          </a:xfrm>
          <a:prstGeom prst="rect">
            <a:avLst/>
          </a:prstGeom>
        </p:spPr>
      </p:pic>
      <p:pic>
        <p:nvPicPr>
          <p:cNvPr id="7" name="Рисунок 6">
            <a:extLst>
              <a:ext uri="{FF2B5EF4-FFF2-40B4-BE49-F238E27FC236}">
                <a16:creationId xmlns:a16="http://schemas.microsoft.com/office/drawing/2014/main" id="{2D2812B4-9515-4CB7-994F-ED75956EDF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511" y="2393099"/>
            <a:ext cx="5891095" cy="3319585"/>
          </a:xfrm>
          <a:prstGeom prst="rect">
            <a:avLst/>
          </a:prstGeom>
        </p:spPr>
      </p:pic>
    </p:spTree>
    <p:extLst>
      <p:ext uri="{BB962C8B-B14F-4D97-AF65-F5344CB8AC3E}">
        <p14:creationId xmlns:p14="http://schemas.microsoft.com/office/powerpoint/2010/main" val="27821600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Madrid</Template>
  <TotalTime>98</TotalTime>
  <Words>486</Words>
  <Application>Microsoft Office PowerPoint</Application>
  <PresentationFormat>Широкоэкранный</PresentationFormat>
  <Paragraphs>39</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Адель Кабиров</dc:creator>
  <cp:lastModifiedBy>Адель Кабиров</cp:lastModifiedBy>
  <cp:revision>8</cp:revision>
  <dcterms:created xsi:type="dcterms:W3CDTF">2020-02-18T12:16:47Z</dcterms:created>
  <dcterms:modified xsi:type="dcterms:W3CDTF">2020-05-06T20:27:19Z</dcterms:modified>
</cp:coreProperties>
</file>