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986" r:id="rId3"/>
    <p:sldId id="927" r:id="rId4"/>
    <p:sldId id="928" r:id="rId5"/>
    <p:sldId id="1003" r:id="rId6"/>
    <p:sldId id="1004" r:id="rId7"/>
    <p:sldId id="1005" r:id="rId8"/>
    <p:sldId id="1006" r:id="rId9"/>
    <p:sldId id="1007" r:id="rId10"/>
    <p:sldId id="987" r:id="rId11"/>
    <p:sldId id="988" r:id="rId12"/>
    <p:sldId id="989" r:id="rId13"/>
    <p:sldId id="990" r:id="rId14"/>
    <p:sldId id="993" r:id="rId15"/>
    <p:sldId id="994" r:id="rId16"/>
    <p:sldId id="996" r:id="rId17"/>
    <p:sldId id="997" r:id="rId18"/>
    <p:sldId id="998" r:id="rId19"/>
    <p:sldId id="999" r:id="rId20"/>
    <p:sldId id="1000" r:id="rId21"/>
    <p:sldId id="1001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99FF"/>
    <a:srgbClr val="FF66FF"/>
    <a:srgbClr val="00FF00"/>
    <a:srgbClr val="FF9900"/>
    <a:srgbClr val="CC00CC"/>
    <a:srgbClr val="0000FF"/>
    <a:srgbClr val="FFFF00"/>
    <a:srgbClr val="66FF33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82" autoAdjust="0"/>
    <p:restoredTop sz="94624" autoAdjust="0"/>
  </p:normalViewPr>
  <p:slideViewPr>
    <p:cSldViewPr>
      <p:cViewPr>
        <p:scale>
          <a:sx n="75" d="100"/>
          <a:sy n="75" d="100"/>
        </p:scale>
        <p:origin x="-798" y="-9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4DAAD9E-39F0-478B-84B6-1A0F265D9E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6382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A06C34-E6AE-4AC6-9757-79C4F24C90CC}" type="slidenum">
              <a:rPr lang="ru-RU" smtClean="0"/>
              <a:pPr/>
              <a:t>1</a:t>
            </a:fld>
            <a:endParaRPr lang="ru-RU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11F9E1-511B-46FE-98B0-F19D3492BFE4}" type="slidenum">
              <a:rPr lang="ru-RU" smtClean="0"/>
              <a:pPr/>
              <a:t>4</a:t>
            </a:fld>
            <a:endParaRPr lang="ru-RU" dirty="0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60D3CA-54D8-42E1-A131-9592BA5D7366}" type="slidenum">
              <a:rPr lang="ru-RU" smtClean="0"/>
              <a:pPr/>
              <a:t>10</a:t>
            </a:fld>
            <a:endParaRPr lang="ru-RU" dirty="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8B09A1-6D98-4256-AF29-3537C987EA7F}" type="slidenum">
              <a:rPr lang="ru-RU" smtClean="0"/>
              <a:pPr/>
              <a:t>11</a:t>
            </a:fld>
            <a:endParaRPr lang="ru-RU" dirty="0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2DF1A3-CD02-494A-AD3A-C0714B8200D2}" type="slidenum">
              <a:rPr lang="ru-RU" smtClean="0"/>
              <a:pPr/>
              <a:t>14</a:t>
            </a:fld>
            <a:endParaRPr lang="ru-RU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F31D01-11D4-4F7F-8E93-B5D4F4735228}" type="slidenum">
              <a:rPr lang="ru-RU" smtClean="0"/>
              <a:pPr/>
              <a:t>16</a:t>
            </a:fld>
            <a:endParaRPr lang="ru-RU" dirty="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C2B08E-710A-4490-9566-BD6BCE8328CE}" type="slidenum">
              <a:rPr lang="ru-RU" smtClean="0"/>
              <a:pPr/>
              <a:t>19</a:t>
            </a:fld>
            <a:endParaRPr lang="ru-RU" dirty="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45A92-3D5A-4F16-A0F3-CB757FD87A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70B1D-0FAE-497C-BE69-94AC3061CEA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DA31F-DF3C-498D-8421-0D40E250085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E529F-AF74-4EDF-AE78-8152CCE8E8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F0A07-BCEE-4A25-B8D2-12DF9B51D3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1C05A-54EC-4540-A871-BC94E8D6D4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22F9F-CDD6-4E25-90D7-7E20BFD4EA5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EEC21-A04A-41F4-8EBE-621E7C7732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C161F-C989-40D9-B2E4-51ED60309B3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2CD2-3E48-4AED-BAFB-F93CA5F608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0DBCD-BEF3-4696-BB1E-7EA0FC47D3C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182B4E-F1B6-48B6-B5A7-702E3D3B20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Индуктивные, дедуктивные и умозаключения по аналогии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0" y="3957638"/>
            <a:ext cx="8920800" cy="2638425"/>
          </a:xfrm>
        </p:spPr>
        <p:txBody>
          <a:bodyPr/>
          <a:lstStyle/>
          <a:p>
            <a:pPr eaLnBrk="1" hangingPunct="1">
              <a:defRPr/>
            </a:pPr>
            <a:endParaRPr lang="ru-RU" sz="2400" b="1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ru-RU" sz="2400" b="1" dirty="0" smtClean="0">
                <a:solidFill>
                  <a:schemeClr val="bg1"/>
                </a:solidFill>
              </a:rPr>
              <a:t>Лекция 11</a:t>
            </a:r>
          </a:p>
          <a:p>
            <a:pPr eaLnBrk="1" hangingPunct="1">
              <a:defRPr/>
            </a:pPr>
            <a:endParaRPr lang="ru-RU" sz="24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43038" y="539750"/>
            <a:ext cx="6400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</a:pP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8" name="Rectangle 10"/>
          <p:cNvSpPr>
            <a:spLocks noChangeArrowheads="1"/>
          </p:cNvSpPr>
          <p:nvPr/>
        </p:nvSpPr>
        <p:spPr bwMode="auto">
          <a:xfrm rot="1500000">
            <a:off x="756000" y="5616000"/>
            <a:ext cx="864000" cy="36512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endParaRPr lang="ru-RU" sz="1200" b="1" dirty="0">
              <a:solidFill>
                <a:srgbClr val="0000FF"/>
              </a:solidFill>
            </a:endParaRPr>
          </a:p>
        </p:txBody>
      </p:sp>
      <p:sp>
        <p:nvSpPr>
          <p:cNvPr id="447490" name="AutoShape 2"/>
          <p:cNvSpPr>
            <a:spLocks noChangeArrowheads="1"/>
          </p:cNvSpPr>
          <p:nvPr/>
        </p:nvSpPr>
        <p:spPr bwMode="auto">
          <a:xfrm>
            <a:off x="792000" y="5904000"/>
            <a:ext cx="756000" cy="36513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447491" name="AutoShape 3"/>
          <p:cNvSpPr>
            <a:spLocks noChangeArrowheads="1"/>
          </p:cNvSpPr>
          <p:nvPr/>
        </p:nvSpPr>
        <p:spPr bwMode="auto">
          <a:xfrm>
            <a:off x="792000" y="5364000"/>
            <a:ext cx="756000" cy="34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400" b="1" dirty="0">
              <a:solidFill>
                <a:srgbClr val="0000FF"/>
              </a:solidFill>
            </a:endParaRPr>
          </a:p>
        </p:txBody>
      </p:sp>
      <p:sp>
        <p:nvSpPr>
          <p:cNvPr id="447492" name="AutoShape 4"/>
          <p:cNvSpPr>
            <a:spLocks noChangeArrowheads="1"/>
          </p:cNvSpPr>
          <p:nvPr/>
        </p:nvSpPr>
        <p:spPr bwMode="auto">
          <a:xfrm>
            <a:off x="792000" y="6480000"/>
            <a:ext cx="756000" cy="36513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400" b="1" dirty="0">
              <a:solidFill>
                <a:srgbClr val="0000FF"/>
              </a:solidFill>
            </a:endParaRPr>
          </a:p>
        </p:txBody>
      </p:sp>
      <p:sp>
        <p:nvSpPr>
          <p:cNvPr id="447495" name="Oval 7"/>
          <p:cNvSpPr>
            <a:spLocks noChangeAspect="1" noChangeArrowheads="1"/>
          </p:cNvSpPr>
          <p:nvPr/>
        </p:nvSpPr>
        <p:spPr bwMode="auto">
          <a:xfrm>
            <a:off x="468000" y="6336000"/>
            <a:ext cx="323850" cy="32385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00FF"/>
                </a:solidFill>
              </a:rPr>
              <a:t>S</a:t>
            </a:r>
            <a:endParaRPr lang="ru-RU" sz="2000" b="1" dirty="0">
              <a:solidFill>
                <a:srgbClr val="0000FF"/>
              </a:solidFill>
            </a:endParaRPr>
          </a:p>
        </p:txBody>
      </p:sp>
      <p:sp>
        <p:nvSpPr>
          <p:cNvPr id="447496" name="Oval 8"/>
          <p:cNvSpPr>
            <a:spLocks noChangeAspect="1" noChangeArrowheads="1"/>
          </p:cNvSpPr>
          <p:nvPr/>
        </p:nvSpPr>
        <p:spPr bwMode="auto">
          <a:xfrm>
            <a:off x="1548000" y="6336000"/>
            <a:ext cx="323850" cy="32385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00FF"/>
                </a:solidFill>
              </a:rPr>
              <a:t>P</a:t>
            </a:r>
            <a:endParaRPr lang="ru-RU" sz="2000" b="1" dirty="0">
              <a:solidFill>
                <a:srgbClr val="0000FF"/>
              </a:solidFill>
            </a:endParaRPr>
          </a:p>
        </p:txBody>
      </p:sp>
      <p:sp>
        <p:nvSpPr>
          <p:cNvPr id="447497" name="Rectangle 9"/>
          <p:cNvSpPr>
            <a:spLocks noChangeArrowheads="1"/>
          </p:cNvSpPr>
          <p:nvPr/>
        </p:nvSpPr>
        <p:spPr bwMode="auto">
          <a:xfrm>
            <a:off x="540000" y="6192000"/>
            <a:ext cx="1260475" cy="36512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447500" name="Oval 12"/>
          <p:cNvSpPr>
            <a:spLocks noChangeAspect="1" noChangeArrowheads="1"/>
          </p:cNvSpPr>
          <p:nvPr/>
        </p:nvSpPr>
        <p:spPr bwMode="auto">
          <a:xfrm>
            <a:off x="468000" y="5220000"/>
            <a:ext cx="323850" cy="323850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00FF"/>
                </a:solidFill>
              </a:rPr>
              <a:t>M</a:t>
            </a:r>
            <a:endParaRPr lang="ru-RU" sz="1400" b="1" dirty="0">
              <a:solidFill>
                <a:srgbClr val="0000FF"/>
              </a:solidFill>
            </a:endParaRPr>
          </a:p>
        </p:txBody>
      </p:sp>
      <p:sp>
        <p:nvSpPr>
          <p:cNvPr id="447501" name="Oval 13"/>
          <p:cNvSpPr>
            <a:spLocks noChangeAspect="1" noChangeArrowheads="1"/>
          </p:cNvSpPr>
          <p:nvPr/>
        </p:nvSpPr>
        <p:spPr bwMode="auto">
          <a:xfrm>
            <a:off x="1548000" y="5220000"/>
            <a:ext cx="323850" cy="32385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00FF"/>
                </a:solidFill>
              </a:rPr>
              <a:t>P</a:t>
            </a:r>
            <a:endParaRPr lang="ru-RU" sz="1600" b="1" dirty="0">
              <a:solidFill>
                <a:srgbClr val="0000FF"/>
              </a:solidFill>
            </a:endParaRPr>
          </a:p>
        </p:txBody>
      </p:sp>
      <p:sp>
        <p:nvSpPr>
          <p:cNvPr id="447502" name="Oval 14"/>
          <p:cNvSpPr>
            <a:spLocks noChangeAspect="1" noChangeArrowheads="1"/>
          </p:cNvSpPr>
          <p:nvPr/>
        </p:nvSpPr>
        <p:spPr bwMode="auto">
          <a:xfrm>
            <a:off x="468000" y="5760000"/>
            <a:ext cx="323850" cy="32385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00FF"/>
                </a:solidFill>
              </a:rPr>
              <a:t>S</a:t>
            </a:r>
            <a:endParaRPr lang="ru-RU" sz="1400" b="1" dirty="0">
              <a:solidFill>
                <a:srgbClr val="0000FF"/>
              </a:solidFill>
            </a:endParaRPr>
          </a:p>
        </p:txBody>
      </p:sp>
      <p:sp>
        <p:nvSpPr>
          <p:cNvPr id="447503" name="Oval 15"/>
          <p:cNvSpPr>
            <a:spLocks noChangeAspect="1" noChangeArrowheads="1"/>
          </p:cNvSpPr>
          <p:nvPr/>
        </p:nvSpPr>
        <p:spPr bwMode="auto">
          <a:xfrm>
            <a:off x="1548000" y="5760000"/>
            <a:ext cx="323850" cy="323850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00FF"/>
                </a:solidFill>
              </a:rPr>
              <a:t>M</a:t>
            </a:r>
            <a:endParaRPr lang="ru-RU" sz="2000" b="1" dirty="0">
              <a:solidFill>
                <a:srgbClr val="0000FF"/>
              </a:solidFill>
            </a:endParaRP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 rot="5400000">
            <a:off x="3888000" y="5652000"/>
            <a:ext cx="180000" cy="36512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endParaRPr lang="ru-RU" sz="1200" b="1" dirty="0">
              <a:solidFill>
                <a:srgbClr val="0000FF"/>
              </a:solidFill>
            </a:endParaRPr>
          </a:p>
        </p:txBody>
      </p:sp>
      <p:sp>
        <p:nvSpPr>
          <p:cNvPr id="21" name="AutoShape 2"/>
          <p:cNvSpPr>
            <a:spLocks noChangeArrowheads="1"/>
          </p:cNvSpPr>
          <p:nvPr/>
        </p:nvSpPr>
        <p:spPr bwMode="auto">
          <a:xfrm>
            <a:off x="3060000" y="5904000"/>
            <a:ext cx="792163" cy="36513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3060000" y="5364000"/>
            <a:ext cx="756000" cy="34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400" b="1" dirty="0">
              <a:solidFill>
                <a:srgbClr val="0000FF"/>
              </a:solidFill>
            </a:endParaRPr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3060000" y="6480000"/>
            <a:ext cx="756000" cy="36513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400" b="1" dirty="0">
              <a:solidFill>
                <a:srgbClr val="0000FF"/>
              </a:solidFill>
            </a:endParaRPr>
          </a:p>
        </p:txBody>
      </p:sp>
      <p:sp>
        <p:nvSpPr>
          <p:cNvPr id="24" name="Oval 7"/>
          <p:cNvSpPr>
            <a:spLocks noChangeAspect="1" noChangeArrowheads="1"/>
          </p:cNvSpPr>
          <p:nvPr/>
        </p:nvSpPr>
        <p:spPr bwMode="auto">
          <a:xfrm>
            <a:off x="2736000" y="6336000"/>
            <a:ext cx="325438" cy="32385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00FF"/>
                </a:solidFill>
              </a:rPr>
              <a:t>S</a:t>
            </a:r>
            <a:endParaRPr lang="ru-RU" sz="2000" b="1" dirty="0">
              <a:solidFill>
                <a:srgbClr val="0000FF"/>
              </a:solidFill>
            </a:endParaRPr>
          </a:p>
        </p:txBody>
      </p:sp>
      <p:sp>
        <p:nvSpPr>
          <p:cNvPr id="25" name="Oval 8"/>
          <p:cNvSpPr>
            <a:spLocks noChangeAspect="1" noChangeArrowheads="1"/>
          </p:cNvSpPr>
          <p:nvPr/>
        </p:nvSpPr>
        <p:spPr bwMode="auto">
          <a:xfrm>
            <a:off x="3816000" y="6336000"/>
            <a:ext cx="323850" cy="32385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00FF"/>
                </a:solidFill>
              </a:rPr>
              <a:t>P</a:t>
            </a:r>
            <a:endParaRPr lang="ru-RU" sz="2000" b="1" dirty="0">
              <a:solidFill>
                <a:srgbClr val="0000FF"/>
              </a:solidFill>
            </a:endParaRPr>
          </a:p>
        </p:txBody>
      </p:sp>
      <p:sp>
        <p:nvSpPr>
          <p:cNvPr id="26" name="Rectangle 9"/>
          <p:cNvSpPr>
            <a:spLocks noChangeArrowheads="1"/>
          </p:cNvSpPr>
          <p:nvPr/>
        </p:nvSpPr>
        <p:spPr bwMode="auto">
          <a:xfrm>
            <a:off x="2808000" y="6192000"/>
            <a:ext cx="1258888" cy="36512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27" name="Oval 12"/>
          <p:cNvSpPr>
            <a:spLocks noChangeAspect="1" noChangeArrowheads="1"/>
          </p:cNvSpPr>
          <p:nvPr/>
        </p:nvSpPr>
        <p:spPr bwMode="auto">
          <a:xfrm>
            <a:off x="2736000" y="5220000"/>
            <a:ext cx="325438" cy="32385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00FF"/>
                </a:solidFill>
              </a:rPr>
              <a:t>P</a:t>
            </a:r>
            <a:endParaRPr lang="ru-RU" sz="1400" b="1" dirty="0">
              <a:solidFill>
                <a:srgbClr val="0000FF"/>
              </a:solidFill>
            </a:endParaRPr>
          </a:p>
        </p:txBody>
      </p:sp>
      <p:sp>
        <p:nvSpPr>
          <p:cNvPr id="28" name="Oval 13"/>
          <p:cNvSpPr>
            <a:spLocks noChangeAspect="1" noChangeArrowheads="1"/>
          </p:cNvSpPr>
          <p:nvPr/>
        </p:nvSpPr>
        <p:spPr bwMode="auto">
          <a:xfrm>
            <a:off x="3816000" y="5220000"/>
            <a:ext cx="323850" cy="323850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00FF"/>
                </a:solidFill>
              </a:rPr>
              <a:t>M</a:t>
            </a:r>
            <a:endParaRPr lang="ru-RU" sz="1600" b="1" dirty="0">
              <a:solidFill>
                <a:srgbClr val="0000FF"/>
              </a:solidFill>
            </a:endParaRPr>
          </a:p>
        </p:txBody>
      </p:sp>
      <p:sp>
        <p:nvSpPr>
          <p:cNvPr id="29" name="Oval 14"/>
          <p:cNvSpPr>
            <a:spLocks noChangeAspect="1" noChangeArrowheads="1"/>
          </p:cNvSpPr>
          <p:nvPr/>
        </p:nvSpPr>
        <p:spPr bwMode="auto">
          <a:xfrm>
            <a:off x="2736000" y="5760000"/>
            <a:ext cx="325438" cy="32385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00FF"/>
                </a:solidFill>
              </a:rPr>
              <a:t>S</a:t>
            </a:r>
            <a:endParaRPr lang="ru-RU" sz="1400" b="1" dirty="0">
              <a:solidFill>
                <a:srgbClr val="0000FF"/>
              </a:solidFill>
            </a:endParaRPr>
          </a:p>
        </p:txBody>
      </p:sp>
      <p:sp>
        <p:nvSpPr>
          <p:cNvPr id="30" name="Oval 15"/>
          <p:cNvSpPr>
            <a:spLocks noChangeAspect="1" noChangeArrowheads="1"/>
          </p:cNvSpPr>
          <p:nvPr/>
        </p:nvSpPr>
        <p:spPr bwMode="auto">
          <a:xfrm>
            <a:off x="3816000" y="5760000"/>
            <a:ext cx="323850" cy="323850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00FF"/>
                </a:solidFill>
              </a:rPr>
              <a:t>M</a:t>
            </a:r>
            <a:endParaRPr lang="ru-RU" sz="2000" b="1" dirty="0">
              <a:solidFill>
                <a:srgbClr val="0000FF"/>
              </a:solidFill>
            </a:endParaRPr>
          </a:p>
        </p:txBody>
      </p:sp>
      <p:sp>
        <p:nvSpPr>
          <p:cNvPr id="32" name="AutoShape 2"/>
          <p:cNvSpPr>
            <a:spLocks noChangeArrowheads="1"/>
          </p:cNvSpPr>
          <p:nvPr/>
        </p:nvSpPr>
        <p:spPr bwMode="auto">
          <a:xfrm>
            <a:off x="5328000" y="5904000"/>
            <a:ext cx="756000" cy="36513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3" name="AutoShape 3"/>
          <p:cNvSpPr>
            <a:spLocks noChangeArrowheads="1"/>
          </p:cNvSpPr>
          <p:nvPr/>
        </p:nvSpPr>
        <p:spPr bwMode="auto">
          <a:xfrm>
            <a:off x="5328000" y="5364000"/>
            <a:ext cx="756000" cy="36513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400" b="1" dirty="0">
              <a:solidFill>
                <a:srgbClr val="0000FF"/>
              </a:solidFill>
            </a:endParaRPr>
          </a:p>
        </p:txBody>
      </p:sp>
      <p:sp>
        <p:nvSpPr>
          <p:cNvPr id="34" name="AutoShape 4"/>
          <p:cNvSpPr>
            <a:spLocks noChangeArrowheads="1"/>
          </p:cNvSpPr>
          <p:nvPr/>
        </p:nvSpPr>
        <p:spPr bwMode="auto">
          <a:xfrm>
            <a:off x="5328000" y="6480000"/>
            <a:ext cx="756000" cy="36513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400" b="1" dirty="0">
              <a:solidFill>
                <a:srgbClr val="0000FF"/>
              </a:solidFill>
            </a:endParaRPr>
          </a:p>
        </p:txBody>
      </p:sp>
      <p:sp>
        <p:nvSpPr>
          <p:cNvPr id="35" name="Oval 7"/>
          <p:cNvSpPr>
            <a:spLocks noChangeAspect="1" noChangeArrowheads="1"/>
          </p:cNvSpPr>
          <p:nvPr/>
        </p:nvSpPr>
        <p:spPr bwMode="auto">
          <a:xfrm>
            <a:off x="5004000" y="6336000"/>
            <a:ext cx="323850" cy="32385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00FF"/>
                </a:solidFill>
              </a:rPr>
              <a:t>S</a:t>
            </a:r>
            <a:endParaRPr lang="ru-RU" sz="2000" b="1" dirty="0">
              <a:solidFill>
                <a:srgbClr val="0000FF"/>
              </a:solidFill>
            </a:endParaRPr>
          </a:p>
        </p:txBody>
      </p:sp>
      <p:sp>
        <p:nvSpPr>
          <p:cNvPr id="36" name="Oval 8"/>
          <p:cNvSpPr>
            <a:spLocks noChangeAspect="1" noChangeArrowheads="1"/>
          </p:cNvSpPr>
          <p:nvPr/>
        </p:nvSpPr>
        <p:spPr bwMode="auto">
          <a:xfrm>
            <a:off x="6084000" y="6336000"/>
            <a:ext cx="323850" cy="322263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00FF"/>
                </a:solidFill>
              </a:rPr>
              <a:t>P</a:t>
            </a:r>
            <a:endParaRPr lang="ru-RU" sz="2000" b="1" dirty="0">
              <a:solidFill>
                <a:srgbClr val="0000FF"/>
              </a:solidFill>
            </a:endParaRPr>
          </a:p>
        </p:txBody>
      </p:sp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5076000" y="6192000"/>
            <a:ext cx="1260475" cy="34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8" name="Oval 12"/>
          <p:cNvSpPr>
            <a:spLocks noChangeAspect="1" noChangeArrowheads="1"/>
          </p:cNvSpPr>
          <p:nvPr/>
        </p:nvSpPr>
        <p:spPr bwMode="auto">
          <a:xfrm>
            <a:off x="5004000" y="5220000"/>
            <a:ext cx="323850" cy="323850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00FF"/>
                </a:solidFill>
              </a:rPr>
              <a:t>M</a:t>
            </a:r>
            <a:endParaRPr lang="ru-RU" sz="1400" b="1" dirty="0">
              <a:solidFill>
                <a:srgbClr val="0000FF"/>
              </a:solidFill>
            </a:endParaRPr>
          </a:p>
        </p:txBody>
      </p:sp>
      <p:sp>
        <p:nvSpPr>
          <p:cNvPr id="39" name="Oval 13"/>
          <p:cNvSpPr>
            <a:spLocks noChangeAspect="1" noChangeArrowheads="1"/>
          </p:cNvSpPr>
          <p:nvPr/>
        </p:nvSpPr>
        <p:spPr bwMode="auto">
          <a:xfrm>
            <a:off x="6084000" y="5220000"/>
            <a:ext cx="323850" cy="32385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00FF"/>
                </a:solidFill>
              </a:rPr>
              <a:t>P</a:t>
            </a:r>
            <a:endParaRPr lang="ru-RU" sz="1600" b="1" dirty="0">
              <a:solidFill>
                <a:srgbClr val="0000FF"/>
              </a:solidFill>
            </a:endParaRPr>
          </a:p>
        </p:txBody>
      </p:sp>
      <p:sp>
        <p:nvSpPr>
          <p:cNvPr id="40" name="Oval 14"/>
          <p:cNvSpPr>
            <a:spLocks noChangeAspect="1" noChangeArrowheads="1"/>
          </p:cNvSpPr>
          <p:nvPr/>
        </p:nvSpPr>
        <p:spPr bwMode="auto">
          <a:xfrm>
            <a:off x="5004000" y="5760000"/>
            <a:ext cx="323850" cy="323850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00FF"/>
                </a:solidFill>
              </a:rPr>
              <a:t>M</a:t>
            </a:r>
            <a:endParaRPr lang="ru-RU" sz="1400" b="1" dirty="0">
              <a:solidFill>
                <a:srgbClr val="0000FF"/>
              </a:solidFill>
            </a:endParaRPr>
          </a:p>
        </p:txBody>
      </p:sp>
      <p:sp>
        <p:nvSpPr>
          <p:cNvPr id="41" name="Oval 15"/>
          <p:cNvSpPr>
            <a:spLocks noChangeAspect="1" noChangeArrowheads="1"/>
          </p:cNvSpPr>
          <p:nvPr/>
        </p:nvSpPr>
        <p:spPr bwMode="auto">
          <a:xfrm>
            <a:off x="6084000" y="5760000"/>
            <a:ext cx="323850" cy="32385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00FF"/>
                </a:solidFill>
              </a:rPr>
              <a:t>S</a:t>
            </a:r>
            <a:endParaRPr lang="ru-RU" sz="2000" b="1" dirty="0">
              <a:solidFill>
                <a:srgbClr val="0000FF"/>
              </a:solidFill>
            </a:endParaRP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 rot="5400000">
            <a:off x="5076206" y="5652000"/>
            <a:ext cx="180000" cy="34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endParaRPr lang="ru-RU" sz="1200" b="1" dirty="0">
              <a:solidFill>
                <a:srgbClr val="0000FF"/>
              </a:solidFill>
            </a:endParaRPr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auto">
          <a:xfrm rot="-1500000">
            <a:off x="7560000" y="5616000"/>
            <a:ext cx="864000" cy="34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endParaRPr lang="ru-RU" sz="1200" b="1" dirty="0">
              <a:solidFill>
                <a:srgbClr val="0000FF"/>
              </a:solidFill>
            </a:endParaRPr>
          </a:p>
        </p:txBody>
      </p:sp>
      <p:sp>
        <p:nvSpPr>
          <p:cNvPr id="44" name="AutoShape 2"/>
          <p:cNvSpPr>
            <a:spLocks noChangeArrowheads="1"/>
          </p:cNvSpPr>
          <p:nvPr/>
        </p:nvSpPr>
        <p:spPr bwMode="auto">
          <a:xfrm>
            <a:off x="7560869" y="5904000"/>
            <a:ext cx="756000" cy="36513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45" name="AutoShape 3"/>
          <p:cNvSpPr>
            <a:spLocks noChangeArrowheads="1"/>
          </p:cNvSpPr>
          <p:nvPr/>
        </p:nvSpPr>
        <p:spPr bwMode="auto">
          <a:xfrm>
            <a:off x="7560869" y="5364000"/>
            <a:ext cx="756000" cy="36513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400" b="1" dirty="0">
              <a:solidFill>
                <a:srgbClr val="0000FF"/>
              </a:solidFill>
            </a:endParaRPr>
          </a:p>
        </p:txBody>
      </p:sp>
      <p:sp>
        <p:nvSpPr>
          <p:cNvPr id="46" name="AutoShape 4"/>
          <p:cNvSpPr>
            <a:spLocks noChangeArrowheads="1"/>
          </p:cNvSpPr>
          <p:nvPr/>
        </p:nvSpPr>
        <p:spPr bwMode="auto">
          <a:xfrm>
            <a:off x="7596000" y="6480000"/>
            <a:ext cx="756000" cy="36513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400" b="1" dirty="0">
              <a:solidFill>
                <a:srgbClr val="0000FF"/>
              </a:solidFill>
            </a:endParaRPr>
          </a:p>
        </p:txBody>
      </p:sp>
      <p:sp>
        <p:nvSpPr>
          <p:cNvPr id="47" name="Oval 7"/>
          <p:cNvSpPr>
            <a:spLocks noChangeAspect="1" noChangeArrowheads="1"/>
          </p:cNvSpPr>
          <p:nvPr/>
        </p:nvSpPr>
        <p:spPr bwMode="auto">
          <a:xfrm>
            <a:off x="7271944" y="6336000"/>
            <a:ext cx="325438" cy="32385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00FF"/>
                </a:solidFill>
              </a:rPr>
              <a:t>S</a:t>
            </a:r>
            <a:endParaRPr lang="ru-RU" sz="2000" b="1" dirty="0">
              <a:solidFill>
                <a:srgbClr val="0000FF"/>
              </a:solidFill>
            </a:endParaRPr>
          </a:p>
        </p:txBody>
      </p:sp>
      <p:sp>
        <p:nvSpPr>
          <p:cNvPr id="48" name="Oval 8"/>
          <p:cNvSpPr>
            <a:spLocks noChangeAspect="1" noChangeArrowheads="1"/>
          </p:cNvSpPr>
          <p:nvPr/>
        </p:nvSpPr>
        <p:spPr bwMode="auto">
          <a:xfrm>
            <a:off x="8353032" y="6336000"/>
            <a:ext cx="323850" cy="322263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00FF"/>
                </a:solidFill>
              </a:rPr>
              <a:t>P</a:t>
            </a:r>
            <a:endParaRPr lang="ru-RU" sz="2000" b="1" dirty="0">
              <a:solidFill>
                <a:srgbClr val="0000FF"/>
              </a:solidFill>
            </a:endParaRPr>
          </a:p>
        </p:txBody>
      </p:sp>
      <p:sp>
        <p:nvSpPr>
          <p:cNvPr id="49" name="Rectangle 9"/>
          <p:cNvSpPr>
            <a:spLocks noChangeArrowheads="1"/>
          </p:cNvSpPr>
          <p:nvPr/>
        </p:nvSpPr>
        <p:spPr bwMode="auto">
          <a:xfrm>
            <a:off x="7344969" y="6192000"/>
            <a:ext cx="1258888" cy="34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50" name="Oval 12"/>
          <p:cNvSpPr>
            <a:spLocks noChangeAspect="1" noChangeArrowheads="1"/>
          </p:cNvSpPr>
          <p:nvPr/>
        </p:nvSpPr>
        <p:spPr bwMode="auto">
          <a:xfrm>
            <a:off x="7271944" y="5220000"/>
            <a:ext cx="325438" cy="323850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00FF"/>
                </a:solidFill>
              </a:rPr>
              <a:t>P</a:t>
            </a:r>
            <a:endParaRPr lang="ru-RU" sz="1400" b="1" dirty="0">
              <a:solidFill>
                <a:srgbClr val="0000FF"/>
              </a:solidFill>
            </a:endParaRPr>
          </a:p>
        </p:txBody>
      </p:sp>
      <p:sp>
        <p:nvSpPr>
          <p:cNvPr id="51" name="Oval 13"/>
          <p:cNvSpPr>
            <a:spLocks noChangeAspect="1" noChangeArrowheads="1"/>
          </p:cNvSpPr>
          <p:nvPr/>
        </p:nvSpPr>
        <p:spPr bwMode="auto">
          <a:xfrm>
            <a:off x="8353032" y="5220000"/>
            <a:ext cx="323850" cy="323850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00FF"/>
                </a:solidFill>
              </a:rPr>
              <a:t>M</a:t>
            </a:r>
            <a:endParaRPr lang="ru-RU" sz="1600" b="1" dirty="0">
              <a:solidFill>
                <a:srgbClr val="0000FF"/>
              </a:solidFill>
            </a:endParaRPr>
          </a:p>
        </p:txBody>
      </p:sp>
      <p:sp>
        <p:nvSpPr>
          <p:cNvPr id="52" name="Oval 14"/>
          <p:cNvSpPr>
            <a:spLocks noChangeAspect="1" noChangeArrowheads="1"/>
          </p:cNvSpPr>
          <p:nvPr/>
        </p:nvSpPr>
        <p:spPr bwMode="auto">
          <a:xfrm>
            <a:off x="7271944" y="5760000"/>
            <a:ext cx="325438" cy="323850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00FF"/>
                </a:solidFill>
              </a:rPr>
              <a:t>M</a:t>
            </a:r>
            <a:endParaRPr lang="ru-RU" sz="1400" b="1" dirty="0">
              <a:solidFill>
                <a:srgbClr val="0000FF"/>
              </a:solidFill>
            </a:endParaRPr>
          </a:p>
        </p:txBody>
      </p:sp>
      <p:sp>
        <p:nvSpPr>
          <p:cNvPr id="53" name="Oval 15"/>
          <p:cNvSpPr>
            <a:spLocks noChangeAspect="1" noChangeArrowheads="1"/>
          </p:cNvSpPr>
          <p:nvPr/>
        </p:nvSpPr>
        <p:spPr bwMode="auto">
          <a:xfrm>
            <a:off x="8353032" y="5760000"/>
            <a:ext cx="323850" cy="323850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00FF"/>
                </a:solidFill>
              </a:rPr>
              <a:t>S</a:t>
            </a:r>
            <a:endParaRPr lang="ru-RU" sz="2000" b="1" dirty="0">
              <a:solidFill>
                <a:srgbClr val="0000FF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2000" y="4608000"/>
            <a:ext cx="2196000" cy="432000"/>
          </a:xfrm>
          <a:prstGeom prst="flowChartAlternateProcess">
            <a:avLst/>
          </a:prstGeom>
          <a:noFill/>
          <a:ln>
            <a:solidFill>
              <a:schemeClr val="accent3"/>
            </a:solidFill>
          </a:ln>
        </p:spPr>
        <p:txBody>
          <a:bodyPr wrap="none" rtlCol="0" anchor="ctr" anchorCtr="1">
            <a:noAutofit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Первая</a:t>
            </a:r>
            <a:r>
              <a:rPr lang="en-US" b="1" dirty="0" smtClean="0">
                <a:solidFill>
                  <a:schemeClr val="accent3"/>
                </a:solidFill>
              </a:rPr>
              <a:t> </a:t>
            </a:r>
            <a:r>
              <a:rPr lang="ru-RU" b="1" dirty="0" smtClean="0">
                <a:solidFill>
                  <a:schemeClr val="accent3"/>
                </a:solidFill>
              </a:rPr>
              <a:t>фигура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340000" y="4608000"/>
            <a:ext cx="2196000" cy="432000"/>
          </a:xfrm>
          <a:prstGeom prst="flowChartAlternateProcess">
            <a:avLst/>
          </a:prstGeom>
          <a:noFill/>
          <a:ln>
            <a:solidFill>
              <a:schemeClr val="accent3"/>
            </a:solidFill>
          </a:ln>
        </p:spPr>
        <p:txBody>
          <a:bodyPr wrap="none" rtlCol="0" anchor="ctr" anchorCtr="1">
            <a:noAutofit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Вторая</a:t>
            </a:r>
            <a:r>
              <a:rPr lang="en-US" b="1" dirty="0" smtClean="0">
                <a:solidFill>
                  <a:schemeClr val="accent3"/>
                </a:solidFill>
              </a:rPr>
              <a:t> </a:t>
            </a:r>
            <a:r>
              <a:rPr lang="ru-RU" b="1" dirty="0" smtClean="0">
                <a:solidFill>
                  <a:schemeClr val="accent3"/>
                </a:solidFill>
              </a:rPr>
              <a:t>фигура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608000" y="4608000"/>
            <a:ext cx="2196000" cy="432000"/>
          </a:xfrm>
          <a:prstGeom prst="flowChartAlternateProcess">
            <a:avLst/>
          </a:prstGeom>
          <a:noFill/>
          <a:ln>
            <a:solidFill>
              <a:schemeClr val="accent3"/>
            </a:solidFill>
          </a:ln>
        </p:spPr>
        <p:txBody>
          <a:bodyPr wrap="none" rtlCol="0" anchor="ctr" anchorCtr="1">
            <a:noAutofit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Третья фигура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876000" y="4608000"/>
            <a:ext cx="2196000" cy="432000"/>
          </a:xfrm>
          <a:prstGeom prst="flowChartAlternateProcess">
            <a:avLst/>
          </a:prstGeom>
          <a:noFill/>
          <a:ln>
            <a:solidFill>
              <a:schemeClr val="accent3"/>
            </a:solidFill>
          </a:ln>
        </p:spPr>
        <p:txBody>
          <a:bodyPr wrap="none" rtlCol="0" anchor="ctr" anchorCtr="1">
            <a:noAutofit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Четвёртая фигура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61" name="Содержимое 2"/>
          <p:cNvSpPr txBox="1">
            <a:spLocks/>
          </p:cNvSpPr>
          <p:nvPr/>
        </p:nvSpPr>
        <p:spPr>
          <a:xfrm>
            <a:off x="457200" y="2988000"/>
            <a:ext cx="8208000" cy="1620000"/>
          </a:xfrm>
          <a:prstGeom prst="rect">
            <a:avLst/>
          </a:prstGeom>
        </p:spPr>
        <p:txBody>
          <a:bodyPr anchor="ctr" anchorCtr="1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ru-RU" kern="0" dirty="0" smtClean="0">
                <a:solidFill>
                  <a:schemeClr val="accent3"/>
                </a:solidFill>
              </a:rPr>
              <a:t>Средний термин присутствует в обеих посылках и в каждой может занимать одну из двух позиций: </a:t>
            </a:r>
            <a:r>
              <a:rPr lang="ru-RU" kern="0" dirty="0" smtClean="0">
                <a:solidFill>
                  <a:srgbClr val="00FF00"/>
                </a:solidFill>
              </a:rPr>
              <a:t>субъекта</a:t>
            </a:r>
            <a:r>
              <a:rPr lang="ru-RU" kern="0" dirty="0" smtClean="0">
                <a:solidFill>
                  <a:schemeClr val="accent3"/>
                </a:solidFill>
              </a:rPr>
              <a:t> или </a:t>
            </a:r>
            <a:r>
              <a:rPr lang="ru-RU" kern="0" dirty="0" smtClean="0">
                <a:solidFill>
                  <a:srgbClr val="00FF00"/>
                </a:solidFill>
              </a:rPr>
              <a:t>предиката.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ru-RU" kern="0" dirty="0" smtClean="0">
                <a:solidFill>
                  <a:schemeClr val="accent3"/>
                </a:solidFill>
              </a:rPr>
              <a:t>Всего возможны четыре варианта (2х2), именуемые, без особых умствований, </a:t>
            </a:r>
            <a:r>
              <a:rPr lang="ru-RU" kern="0" dirty="0" smtClean="0">
                <a:solidFill>
                  <a:srgbClr val="FFFF00"/>
                </a:solidFill>
              </a:rPr>
              <a:t>первой, второй, третьей и четвёртой </a:t>
            </a:r>
            <a:r>
              <a:rPr lang="ru-RU" kern="0" dirty="0" smtClean="0"/>
              <a:t>фигурами.</a:t>
            </a:r>
            <a:endParaRPr lang="ru-RU" kern="0" dirty="0"/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576000" y="1548000"/>
            <a:ext cx="3744000" cy="144000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lIns="90000" rIns="90000" anchor="ctr" anchorCtr="1"/>
          <a:lstStyle/>
          <a:p>
            <a:pPr algn="ctr"/>
            <a:r>
              <a:rPr lang="ru-RU" sz="2000" dirty="0">
                <a:solidFill>
                  <a:srgbClr val="FFFF00"/>
                </a:solidFill>
                <a:cs typeface="Arial" charset="0"/>
              </a:rPr>
              <a:t>Фигура силлогизма </a:t>
            </a:r>
            <a:r>
              <a:rPr lang="ru-RU" sz="2000" dirty="0" smtClean="0">
                <a:solidFill>
                  <a:srgbClr val="FFFF00"/>
                </a:solidFill>
              </a:rPr>
              <a:t>–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dirty="0"/>
              <a:t>форма силлогизма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определяемая положением среднего термина </a:t>
            </a:r>
            <a:r>
              <a:rPr lang="ru-RU" dirty="0"/>
              <a:t>в посылках.</a:t>
            </a:r>
            <a:endParaRPr lang="ru-RU" dirty="0">
              <a:solidFill>
                <a:srgbClr val="00FF00"/>
              </a:solidFill>
            </a:endParaRPr>
          </a:p>
        </p:txBody>
      </p:sp>
      <p:sp>
        <p:nvSpPr>
          <p:cNvPr id="6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FFFF00"/>
                </a:solidFill>
              </a:rPr>
              <a:t>Фигуры и модусы категорического силлогизма</a:t>
            </a:r>
          </a:p>
        </p:txBody>
      </p:sp>
    </p:spTree>
    <p:extLst>
      <p:ext uri="{BB962C8B-B14F-4D97-AF65-F5344CB8AC3E}">
        <p14:creationId xmlns:p14="http://schemas.microsoft.com/office/powerpoint/2010/main" val="230315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500"/>
                                        <p:tgtEl>
                                          <p:spTgt spid="447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47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47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74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7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500"/>
                                        <p:tgtEl>
                                          <p:spTgt spid="447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500"/>
                                        <p:tgtEl>
                                          <p:spTgt spid="447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47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47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474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7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1000"/>
                                        <p:tgtEl>
                                          <p:spTgt spid="447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47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47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474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474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500"/>
                                        <p:tgtEl>
                                          <p:spTgt spid="447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500"/>
                            </p:stCondLst>
                            <p:childTnLst>
                              <p:par>
                                <p:cTn id="7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47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47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474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47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" dur="500"/>
                                        <p:tgtEl>
                                          <p:spTgt spid="447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500"/>
                            </p:stCondLst>
                            <p:childTnLst>
                              <p:par>
                                <p:cTn id="10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1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1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0"/>
                            </p:stCondLst>
                            <p:childTnLst>
                              <p:par>
                                <p:cTn id="12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500"/>
                            </p:stCondLst>
                            <p:childTnLst>
                              <p:par>
                                <p:cTn id="13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6000"/>
                            </p:stCondLst>
                            <p:childTnLst>
                              <p:par>
                                <p:cTn id="13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6500"/>
                            </p:stCondLst>
                            <p:childTnLst>
                              <p:par>
                                <p:cTn id="14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000"/>
                            </p:stCondLst>
                            <p:childTnLst>
                              <p:par>
                                <p:cTn id="15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500"/>
                            </p:stCondLst>
                            <p:childTnLst>
                              <p:par>
                                <p:cTn id="16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000"/>
                            </p:stCondLst>
                            <p:childTnLst>
                              <p:par>
                                <p:cTn id="16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500"/>
                            </p:stCondLst>
                            <p:childTnLst>
                              <p:par>
                                <p:cTn id="17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3000"/>
                            </p:stCondLst>
                            <p:childTnLst>
                              <p:par>
                                <p:cTn id="17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4000"/>
                            </p:stCondLst>
                            <p:childTnLst>
                              <p:par>
                                <p:cTn id="18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0"/>
                            </p:stCondLst>
                            <p:childTnLst>
                              <p:par>
                                <p:cTn id="18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500"/>
                            </p:stCondLst>
                            <p:childTnLst>
                              <p:par>
                                <p:cTn id="194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6000"/>
                            </p:stCondLst>
                            <p:childTnLst>
                              <p:par>
                                <p:cTn id="19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6500"/>
                            </p:stCondLst>
                            <p:childTnLst>
                              <p:par>
                                <p:cTn id="20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500"/>
                            </p:stCondLst>
                            <p:childTnLst>
                              <p:par>
                                <p:cTn id="21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000"/>
                            </p:stCondLst>
                            <p:childTnLst>
                              <p:par>
                                <p:cTn id="21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2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2000"/>
                            </p:stCondLst>
                            <p:childTnLst>
                              <p:par>
                                <p:cTn id="23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2500"/>
                            </p:stCondLst>
                            <p:childTnLst>
                              <p:par>
                                <p:cTn id="23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3000"/>
                            </p:stCondLst>
                            <p:childTnLst>
                              <p:par>
                                <p:cTn id="24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4000"/>
                            </p:stCondLst>
                            <p:childTnLst>
                              <p:par>
                                <p:cTn id="24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4500"/>
                            </p:stCondLst>
                            <p:childTnLst>
                              <p:par>
                                <p:cTn id="25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5500"/>
                            </p:stCondLst>
                            <p:childTnLst>
                              <p:par>
                                <p:cTn id="25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500" grpId="0" animBg="1"/>
      <p:bldP spid="27" grpId="0" animBg="1"/>
      <p:bldP spid="38" grpId="0" animBg="1"/>
      <p:bldP spid="50" grpId="0" animBg="1"/>
      <p:bldP spid="56" grpId="0" animBg="1"/>
      <p:bldP spid="57" grpId="0" animBg="1"/>
      <p:bldP spid="58" grpId="0" animBg="1"/>
      <p:bldP spid="59" grpId="0" animBg="1"/>
      <p:bldP spid="61" grpId="0" build="p"/>
      <p:bldP spid="5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1" name="AutoShape 3"/>
          <p:cNvSpPr>
            <a:spLocks noChangeArrowheads="1"/>
          </p:cNvSpPr>
          <p:nvPr/>
        </p:nvSpPr>
        <p:spPr bwMode="auto">
          <a:xfrm>
            <a:off x="5613400" y="1835150"/>
            <a:ext cx="1781175" cy="719138"/>
          </a:xfrm>
          <a:prstGeom prst="rightArrow">
            <a:avLst>
              <a:gd name="adj1" fmla="val 50000"/>
              <a:gd name="adj2" fmla="val 61920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bIns="0" anchor="ctr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(не) суть</a:t>
            </a:r>
          </a:p>
        </p:txBody>
      </p:sp>
      <p:sp>
        <p:nvSpPr>
          <p:cNvPr id="447492" name="AutoShape 4"/>
          <p:cNvSpPr>
            <a:spLocks noChangeArrowheads="1"/>
          </p:cNvSpPr>
          <p:nvPr/>
        </p:nvSpPr>
        <p:spPr bwMode="auto">
          <a:xfrm>
            <a:off x="5613400" y="5434013"/>
            <a:ext cx="1781175" cy="719137"/>
          </a:xfrm>
          <a:prstGeom prst="rightArrow">
            <a:avLst>
              <a:gd name="adj1" fmla="val 50000"/>
              <a:gd name="adj2" fmla="val 61921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bIns="0" anchor="ctr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(не) </a:t>
            </a:r>
            <a:r>
              <a:rPr lang="ru-RU" dirty="0" smtClean="0">
                <a:solidFill>
                  <a:srgbClr val="0000FF"/>
                </a:solidFill>
              </a:rPr>
              <a:t>суть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447493" name="Rectangle 5"/>
          <p:cNvSpPr>
            <a:spLocks noChangeArrowheads="1"/>
          </p:cNvSpPr>
          <p:nvPr/>
        </p:nvSpPr>
        <p:spPr bwMode="auto">
          <a:xfrm rot="1500000">
            <a:off x="5351463" y="2806700"/>
            <a:ext cx="2303462" cy="287338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(не) есть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447495" name="Oval 7"/>
          <p:cNvSpPr>
            <a:spLocks noChangeAspect="1" noChangeArrowheads="1"/>
          </p:cNvSpPr>
          <p:nvPr/>
        </p:nvSpPr>
        <p:spPr bwMode="auto">
          <a:xfrm>
            <a:off x="4210050" y="5073650"/>
            <a:ext cx="1439863" cy="1439863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sz="2400" dirty="0" smtClean="0">
                <a:solidFill>
                  <a:srgbClr val="0000FF"/>
                </a:solidFill>
              </a:rPr>
              <a:t>все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(некоторые)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S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447496" name="Oval 8"/>
          <p:cNvSpPr>
            <a:spLocks noChangeAspect="1" noChangeArrowheads="1"/>
          </p:cNvSpPr>
          <p:nvPr/>
        </p:nvSpPr>
        <p:spPr bwMode="auto">
          <a:xfrm>
            <a:off x="7448550" y="5073650"/>
            <a:ext cx="1439863" cy="1439863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0000FF"/>
                </a:solidFill>
              </a:rPr>
              <a:t>P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447497" name="Rectangle 9"/>
          <p:cNvSpPr>
            <a:spLocks noChangeArrowheads="1"/>
          </p:cNvSpPr>
          <p:nvPr/>
        </p:nvSpPr>
        <p:spPr bwMode="auto">
          <a:xfrm>
            <a:off x="4281488" y="4570413"/>
            <a:ext cx="4533900" cy="360362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bIns="0" anchor="ctr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Следовательно,</a:t>
            </a:r>
          </a:p>
        </p:txBody>
      </p:sp>
      <p:sp>
        <p:nvSpPr>
          <p:cNvPr id="447498" name="Rectangle 10"/>
          <p:cNvSpPr>
            <a:spLocks noChangeArrowheads="1"/>
          </p:cNvSpPr>
          <p:nvPr/>
        </p:nvSpPr>
        <p:spPr bwMode="auto">
          <a:xfrm rot="1500000">
            <a:off x="5351463" y="2808000"/>
            <a:ext cx="2303462" cy="287338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  средний </a:t>
            </a:r>
            <a:r>
              <a:rPr lang="ru-RU" dirty="0">
                <a:solidFill>
                  <a:srgbClr val="0000FF"/>
                </a:solidFill>
              </a:rPr>
              <a:t>термин</a:t>
            </a:r>
          </a:p>
        </p:txBody>
      </p:sp>
      <p:sp>
        <p:nvSpPr>
          <p:cNvPr id="447500" name="Oval 12"/>
          <p:cNvSpPr>
            <a:spLocks noChangeAspect="1" noChangeArrowheads="1"/>
          </p:cNvSpPr>
          <p:nvPr/>
        </p:nvSpPr>
        <p:spPr bwMode="auto">
          <a:xfrm>
            <a:off x="4210050" y="1474788"/>
            <a:ext cx="1439863" cy="1439862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dirty="0">
                <a:solidFill>
                  <a:srgbClr val="0000FF"/>
                </a:solidFill>
              </a:rPr>
              <a:t>Все</a:t>
            </a:r>
            <a:r>
              <a:rPr lang="ru-RU" sz="3200" dirty="0">
                <a:solidFill>
                  <a:srgbClr val="0000FF"/>
                </a:solidFill>
              </a:rPr>
              <a:t/>
            </a:r>
            <a:br>
              <a:rPr lang="ru-RU" sz="3200" dirty="0">
                <a:solidFill>
                  <a:srgbClr val="0000FF"/>
                </a:solidFill>
              </a:rPr>
            </a:br>
            <a:r>
              <a:rPr lang="en-US" sz="3200" dirty="0">
                <a:solidFill>
                  <a:srgbClr val="0000FF"/>
                </a:solidFill>
              </a:rPr>
              <a:t>M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447501" name="Oval 13"/>
          <p:cNvSpPr>
            <a:spLocks noChangeAspect="1" noChangeArrowheads="1"/>
          </p:cNvSpPr>
          <p:nvPr/>
        </p:nvSpPr>
        <p:spPr bwMode="auto">
          <a:xfrm>
            <a:off x="7448550" y="1474788"/>
            <a:ext cx="1439863" cy="1439862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0000FF"/>
                </a:solidFill>
              </a:rPr>
              <a:t>P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447503" name="Oval 15"/>
          <p:cNvSpPr>
            <a:spLocks noChangeAspect="1" noChangeArrowheads="1"/>
          </p:cNvSpPr>
          <p:nvPr/>
        </p:nvSpPr>
        <p:spPr bwMode="auto">
          <a:xfrm>
            <a:off x="7448550" y="2986088"/>
            <a:ext cx="1439863" cy="1439862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0000FF"/>
                </a:solidFill>
              </a:rPr>
              <a:t>M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447505" name="Text Box 17"/>
          <p:cNvSpPr txBox="1">
            <a:spLocks noChangeArrowheads="1"/>
          </p:cNvSpPr>
          <p:nvPr/>
        </p:nvSpPr>
        <p:spPr bwMode="auto">
          <a:xfrm>
            <a:off x="180000" y="1548000"/>
            <a:ext cx="3744000" cy="198000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dirty="0" smtClean="0"/>
              <a:t>Первой фигурой простого категорического силлогизма считается фигура, в которой </a:t>
            </a:r>
            <a:r>
              <a:rPr lang="ru-RU" dirty="0" smtClean="0">
                <a:solidFill>
                  <a:srgbClr val="00FFFF"/>
                </a:solidFill>
              </a:rPr>
              <a:t>оба крайних термина </a:t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занимают в </a:t>
            </a:r>
            <a:r>
              <a:rPr lang="ru-RU" dirty="0">
                <a:solidFill>
                  <a:srgbClr val="00FFFF"/>
                </a:solidFill>
              </a:rPr>
              <a:t>посылках </a:t>
            </a:r>
            <a:r>
              <a:rPr lang="ru-RU" dirty="0" smtClean="0">
                <a:solidFill>
                  <a:srgbClr val="FFFF00"/>
                </a:solidFill>
              </a:rPr>
              <a:t>те же 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позиции,</a:t>
            </a:r>
            <a:r>
              <a:rPr lang="ru-RU" dirty="0" smtClean="0">
                <a:solidFill>
                  <a:srgbClr val="00FFFF"/>
                </a:solidFill>
              </a:rPr>
              <a:t> что </a:t>
            </a:r>
            <a:r>
              <a:rPr lang="ru-RU" dirty="0">
                <a:solidFill>
                  <a:srgbClr val="00FFFF"/>
                </a:solidFill>
              </a:rPr>
              <a:t>и в выводе.</a:t>
            </a:r>
          </a:p>
        </p:txBody>
      </p:sp>
      <p:sp>
        <p:nvSpPr>
          <p:cNvPr id="18" name="Rectangle 16"/>
          <p:cNvSpPr txBox="1">
            <a:spLocks noChangeArrowheads="1"/>
          </p:cNvSpPr>
          <p:nvPr/>
        </p:nvSpPr>
        <p:spPr bwMode="auto">
          <a:xfrm>
            <a:off x="144000" y="3708000"/>
            <a:ext cx="3816000" cy="15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spcAft>
                <a:spcPts val="600"/>
              </a:spcAft>
              <a:defRPr/>
            </a:pPr>
            <a:r>
              <a:rPr lang="ru-RU" kern="0" dirty="0">
                <a:solidFill>
                  <a:srgbClr val="FFFF00"/>
                </a:solidFill>
                <a:latin typeface="+mn-lt"/>
              </a:rPr>
              <a:t>Правила первой фигуры</a:t>
            </a:r>
          </a:p>
          <a:p>
            <a:pPr marL="342900" indent="-342900"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Ø"/>
              <a:defRPr/>
            </a:pPr>
            <a:r>
              <a:rPr lang="ru-RU" sz="1600" kern="0" dirty="0">
                <a:solidFill>
                  <a:srgbClr val="66FF33"/>
                </a:solidFill>
                <a:latin typeface="+mn-lt"/>
              </a:rPr>
              <a:t>Меньшая</a:t>
            </a:r>
            <a:r>
              <a:rPr lang="ru-RU" sz="1600" kern="0" dirty="0">
                <a:latin typeface="+mn-lt"/>
              </a:rPr>
              <a:t> посылка должна быть </a:t>
            </a:r>
            <a:r>
              <a:rPr lang="ru-RU" sz="1600" kern="0" dirty="0">
                <a:solidFill>
                  <a:srgbClr val="66FF33"/>
                </a:solidFill>
                <a:latin typeface="+mn-lt"/>
              </a:rPr>
              <a:t>утвердительным</a:t>
            </a:r>
            <a:r>
              <a:rPr lang="ru-RU" sz="1600" kern="0" dirty="0"/>
              <a:t> суждением</a:t>
            </a:r>
            <a:r>
              <a:rPr lang="ru-RU" sz="1600" kern="0" dirty="0">
                <a:latin typeface="+mn-lt"/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Ø"/>
              <a:defRPr/>
            </a:pPr>
            <a:r>
              <a:rPr lang="ru-RU" sz="1600" kern="0" dirty="0">
                <a:solidFill>
                  <a:srgbClr val="66FF33"/>
                </a:solidFill>
                <a:latin typeface="+mn-lt"/>
              </a:rPr>
              <a:t>Б</a:t>
            </a:r>
            <a:r>
              <a:rPr lang="en-US" sz="1600" dirty="0">
                <a:solidFill>
                  <a:srgbClr val="66FF33"/>
                </a:solidFill>
                <a:cs typeface="Arial" charset="0"/>
              </a:rPr>
              <a:t>ó</a:t>
            </a:r>
            <a:r>
              <a:rPr lang="ru-RU" sz="1600" kern="0" dirty="0">
                <a:solidFill>
                  <a:srgbClr val="66FF33"/>
                </a:solidFill>
                <a:latin typeface="+mn-lt"/>
              </a:rPr>
              <a:t>льшая</a:t>
            </a:r>
            <a:r>
              <a:rPr lang="ru-RU" sz="1600" kern="0" dirty="0">
                <a:latin typeface="+mn-lt"/>
              </a:rPr>
              <a:t> посылка должна быть </a:t>
            </a:r>
            <a:r>
              <a:rPr lang="ru-RU" sz="1600" kern="0" dirty="0">
                <a:solidFill>
                  <a:srgbClr val="66FF33"/>
                </a:solidFill>
                <a:latin typeface="+mn-lt"/>
              </a:rPr>
              <a:t>общим</a:t>
            </a:r>
            <a:r>
              <a:rPr lang="ru-RU" sz="1600" kern="0" dirty="0"/>
              <a:t> суждением</a:t>
            </a:r>
            <a:r>
              <a:rPr lang="ru-RU" sz="1600" kern="0" dirty="0" smtClean="0">
                <a:latin typeface="+mn-lt"/>
              </a:rPr>
              <a:t>.</a:t>
            </a:r>
            <a:endParaRPr lang="ru-RU" sz="1600" kern="0" dirty="0">
              <a:latin typeface="+mn-lt"/>
            </a:endParaRPr>
          </a:p>
        </p:txBody>
      </p:sp>
      <p:sp>
        <p:nvSpPr>
          <p:cNvPr id="447490" name="AutoShape 2"/>
          <p:cNvSpPr>
            <a:spLocks noChangeArrowheads="1"/>
          </p:cNvSpPr>
          <p:nvPr/>
        </p:nvSpPr>
        <p:spPr bwMode="auto">
          <a:xfrm>
            <a:off x="5613400" y="3346450"/>
            <a:ext cx="1781175" cy="719138"/>
          </a:xfrm>
          <a:prstGeom prst="rightArrow">
            <a:avLst>
              <a:gd name="adj1" fmla="val 50000"/>
              <a:gd name="adj2" fmla="val 61920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bIns="0" anchor="ctr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суть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447502" name="Oval 14"/>
          <p:cNvSpPr>
            <a:spLocks noChangeAspect="1" noChangeArrowheads="1"/>
          </p:cNvSpPr>
          <p:nvPr/>
        </p:nvSpPr>
        <p:spPr bwMode="auto">
          <a:xfrm>
            <a:off x="4210050" y="2986088"/>
            <a:ext cx="1439863" cy="1439862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 anchorCtr="1"/>
          <a:lstStyle/>
          <a:p>
            <a:pPr algn="ctr">
              <a:lnSpc>
                <a:spcPct val="90000"/>
              </a:lnSpc>
            </a:pPr>
            <a:r>
              <a:rPr lang="ru-RU" sz="2400" dirty="0" smtClean="0">
                <a:solidFill>
                  <a:srgbClr val="0000FF"/>
                </a:solidFill>
              </a:rPr>
              <a:t>Все</a:t>
            </a:r>
            <a:r>
              <a:rPr lang="ru-RU" sz="1400" dirty="0" smtClean="0">
                <a:solidFill>
                  <a:srgbClr val="0000FF"/>
                </a:solidFill>
              </a:rPr>
              <a:t/>
            </a:r>
            <a:br>
              <a:rPr lang="ru-RU" sz="1400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(некоторые)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S</a:t>
            </a:r>
            <a:endParaRPr lang="ru-RU" sz="4000" dirty="0" smtClean="0">
              <a:solidFill>
                <a:srgbClr val="0000FF"/>
              </a:solidFill>
            </a:endParaRPr>
          </a:p>
        </p:txBody>
      </p:sp>
      <p:sp>
        <p:nvSpPr>
          <p:cNvPr id="19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92175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FFFF00"/>
                </a:solidFill>
              </a:rPr>
              <a:t>Первая фигура простого категорического силлогизма</a:t>
            </a:r>
            <a:endParaRPr lang="ru-RU" sz="28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885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7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7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447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47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7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74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47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1000"/>
                                        <p:tgtEl>
                                          <p:spTgt spid="447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1000"/>
                                        <p:tgtEl>
                                          <p:spTgt spid="447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47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47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474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47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1000"/>
                                        <p:tgtEl>
                                          <p:spTgt spid="447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47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47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000000">
                                      <p:cBhvr>
                                        <p:cTn id="55" dur="1000" fill="hold"/>
                                        <p:tgtEl>
                                          <p:spTgt spid="4474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0" fill="hold"/>
                                        <p:tgtEl>
                                          <p:spTgt spid="4474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474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474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8" dur="1000"/>
                                        <p:tgtEl>
                                          <p:spTgt spid="447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47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47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474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47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9" dur="1000"/>
                                        <p:tgtEl>
                                          <p:spTgt spid="447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4" dur="2000" fill="hold"/>
                                        <p:tgtEl>
                                          <p:spTgt spid="4474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3" dur="2000" fill="hold"/>
                                        <p:tgtEl>
                                          <p:spTgt spid="4475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491" grpId="0" animBg="1"/>
      <p:bldP spid="447492" grpId="0" animBg="1"/>
      <p:bldP spid="447493" grpId="0" animBg="1"/>
      <p:bldP spid="447493" grpId="1" animBg="1"/>
      <p:bldP spid="447493" grpId="2" animBg="1"/>
      <p:bldP spid="447495" grpId="0" animBg="1"/>
      <p:bldP spid="447496" grpId="0" animBg="1"/>
      <p:bldP spid="447497" grpId="0" animBg="1"/>
      <p:bldP spid="447498" grpId="0" animBg="1"/>
      <p:bldP spid="447498" grpId="1" animBg="1"/>
      <p:bldP spid="447500" grpId="0" animBg="1"/>
      <p:bldP spid="447500" grpId="1" animBg="1"/>
      <p:bldP spid="447501" grpId="0" animBg="1"/>
      <p:bldP spid="447503" grpId="0" animBg="1"/>
      <p:bldP spid="447505" grpId="0" animBg="1"/>
      <p:bldP spid="18" grpId="0" build="p"/>
      <p:bldP spid="447490" grpId="0" animBg="1"/>
      <p:bldP spid="447490" grpId="1" animBg="1"/>
      <p:bldP spid="44750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863" y="1296000"/>
            <a:ext cx="8877300" cy="5292725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b="1" dirty="0" smtClean="0">
                <a:solidFill>
                  <a:srgbClr val="00FFFF"/>
                </a:solidFill>
              </a:rPr>
              <a:t>Меньшая посылка должна быть утвердительным суждением.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bg1"/>
                </a:solidFill>
              </a:rPr>
              <a:t>Допустим, что меньшая посылка – отрицательное суждение</a:t>
            </a:r>
            <a:r>
              <a:rPr lang="ru-RU" sz="1800" b="1" dirty="0" smtClean="0">
                <a:solidFill>
                  <a:schemeClr val="accent3"/>
                </a:solidFill>
              </a:rPr>
              <a:t>.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Тогда </a:t>
            </a:r>
            <a:r>
              <a:rPr lang="ru-RU" sz="1800" b="1" dirty="0" smtClean="0">
                <a:solidFill>
                  <a:srgbClr val="FFFF00"/>
                </a:solidFill>
              </a:rPr>
              <a:t>(по правилу отрицательной посылки)</a:t>
            </a:r>
            <a:r>
              <a:rPr lang="ru-RU" sz="1800" b="1" dirty="0" smtClean="0">
                <a:solidFill>
                  <a:schemeClr val="accent3"/>
                </a:solidFill>
              </a:rPr>
              <a:t> отрицательным будет и вывод.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Следовательно, б</a:t>
            </a:r>
            <a:r>
              <a:rPr lang="en-US" sz="1800" b="1" dirty="0" smtClean="0">
                <a:solidFill>
                  <a:schemeClr val="accent3"/>
                </a:solidFill>
                <a:cs typeface="Arial" charset="0"/>
              </a:rPr>
              <a:t>ó</a:t>
            </a:r>
            <a:r>
              <a:rPr lang="ru-RU" sz="1800" b="1" dirty="0" smtClean="0">
                <a:solidFill>
                  <a:schemeClr val="accent3"/>
                </a:solidFill>
              </a:rPr>
              <a:t>льший термин (</a:t>
            </a:r>
            <a:r>
              <a:rPr lang="ru-RU" sz="1800" b="1" dirty="0" smtClean="0">
                <a:solidFill>
                  <a:srgbClr val="FFFF00"/>
                </a:solidFill>
              </a:rPr>
              <a:t>по определению</a:t>
            </a:r>
            <a:r>
              <a:rPr lang="ru-RU" sz="1800" b="1" dirty="0" smtClean="0">
                <a:solidFill>
                  <a:schemeClr val="accent3"/>
                </a:solidFill>
              </a:rPr>
              <a:t> – предикат вывода) в выводе будет распределён.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В этом случае он должен </a:t>
            </a:r>
            <a:r>
              <a:rPr lang="ru-RU" sz="1800" b="1" dirty="0" smtClean="0">
                <a:solidFill>
                  <a:srgbClr val="FFFF00"/>
                </a:solidFill>
              </a:rPr>
              <a:t>(по правилу крайних терминов)</a:t>
            </a:r>
            <a:r>
              <a:rPr lang="ru-RU" sz="1800" b="1" dirty="0" smtClean="0">
                <a:solidFill>
                  <a:schemeClr val="accent3"/>
                </a:solidFill>
              </a:rPr>
              <a:t> быть распределён и в посылке (</a:t>
            </a:r>
            <a:r>
              <a:rPr lang="ru-RU" sz="1800" b="1" dirty="0" smtClean="0">
                <a:solidFill>
                  <a:srgbClr val="FFFF00"/>
                </a:solidFill>
              </a:rPr>
              <a:t>по определению</a:t>
            </a:r>
            <a:r>
              <a:rPr lang="ru-RU" sz="1800" b="1" dirty="0" smtClean="0">
                <a:solidFill>
                  <a:schemeClr val="accent3"/>
                </a:solidFill>
              </a:rPr>
              <a:t> – б</a:t>
            </a:r>
            <a:r>
              <a:rPr lang="en-US" sz="1800" b="1" dirty="0" smtClean="0">
                <a:solidFill>
                  <a:schemeClr val="accent3"/>
                </a:solidFill>
                <a:cs typeface="Arial" charset="0"/>
              </a:rPr>
              <a:t>ó</a:t>
            </a:r>
            <a:r>
              <a:rPr lang="ru-RU" sz="1800" b="1" dirty="0" smtClean="0">
                <a:solidFill>
                  <a:schemeClr val="accent3"/>
                </a:solidFill>
              </a:rPr>
              <a:t>льшей).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Но в первой фигуре б</a:t>
            </a:r>
            <a:r>
              <a:rPr lang="en-US" sz="1800" b="1" dirty="0" smtClean="0">
                <a:solidFill>
                  <a:schemeClr val="accent3"/>
                </a:solidFill>
                <a:cs typeface="Arial" charset="0"/>
              </a:rPr>
              <a:t>ó</a:t>
            </a:r>
            <a:r>
              <a:rPr lang="ru-RU" sz="1800" b="1" dirty="0" smtClean="0">
                <a:solidFill>
                  <a:schemeClr val="accent3"/>
                </a:solidFill>
              </a:rPr>
              <a:t>льший термин является </a:t>
            </a:r>
            <a:r>
              <a:rPr lang="ru-RU" sz="1800" b="1" dirty="0" smtClean="0">
                <a:solidFill>
                  <a:srgbClr val="FFFF00"/>
                </a:solidFill>
              </a:rPr>
              <a:t>(по определению фигуры)</a:t>
            </a:r>
            <a:r>
              <a:rPr lang="ru-RU" sz="1800" b="1" dirty="0" smtClean="0">
                <a:solidFill>
                  <a:schemeClr val="accent3"/>
                </a:solidFill>
              </a:rPr>
              <a:t> предикатом б</a:t>
            </a:r>
            <a:r>
              <a:rPr lang="en-US" sz="1800" b="1" dirty="0" smtClean="0">
                <a:solidFill>
                  <a:schemeClr val="accent3"/>
                </a:solidFill>
                <a:cs typeface="Arial" charset="0"/>
              </a:rPr>
              <a:t>ó</a:t>
            </a:r>
            <a:r>
              <a:rPr lang="ru-RU" sz="1800" b="1" dirty="0" smtClean="0">
                <a:solidFill>
                  <a:schemeClr val="accent3"/>
                </a:solidFill>
              </a:rPr>
              <a:t>льшей посылки, предикаты же распределены в отрицательных суждениях.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Следовательно, б</a:t>
            </a:r>
            <a:r>
              <a:rPr lang="en-US" sz="1800" b="1" dirty="0" smtClean="0">
                <a:solidFill>
                  <a:schemeClr val="accent3"/>
                </a:solidFill>
                <a:cs typeface="Arial" charset="0"/>
              </a:rPr>
              <a:t>ó</a:t>
            </a:r>
            <a:r>
              <a:rPr lang="ru-RU" sz="1800" b="1" dirty="0" smtClean="0">
                <a:solidFill>
                  <a:schemeClr val="accent3"/>
                </a:solidFill>
              </a:rPr>
              <a:t>льшая посылка должна быть отрицательным суждением.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Но тогда обе посылки окажутся отрицательными суждениями, что противоречит </a:t>
            </a:r>
            <a:r>
              <a:rPr lang="ru-RU" sz="1800" b="1" dirty="0" smtClean="0">
                <a:solidFill>
                  <a:srgbClr val="FFFF00"/>
                </a:solidFill>
              </a:rPr>
              <a:t>правилу утвердительной посылки.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Следовательно, исходное допущение неверно и меньшая посылка не может быть отрицательным суждением.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92800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chemeClr val="bg1"/>
                </a:solidFill>
              </a:rPr>
              <a:t>Первая фигура </a:t>
            </a:r>
            <a:r>
              <a:rPr lang="ru-RU" sz="3600" b="1" dirty="0" smtClean="0">
                <a:solidFill>
                  <a:schemeClr val="bg1"/>
                </a:solidFill>
              </a:rPr>
              <a:t/>
            </a:r>
            <a:br>
              <a:rPr lang="ru-RU" sz="36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Правила первой фигуры</a:t>
            </a:r>
          </a:p>
        </p:txBody>
      </p:sp>
    </p:spTree>
    <p:extLst>
      <p:ext uri="{BB962C8B-B14F-4D97-AF65-F5344CB8AC3E}">
        <p14:creationId xmlns:p14="http://schemas.microsoft.com/office/powerpoint/2010/main" val="412221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9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9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9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49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49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49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49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49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863" y="1296000"/>
            <a:ext cx="8877300" cy="5292725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b="1" dirty="0" smtClean="0">
                <a:solidFill>
                  <a:srgbClr val="00FFFF"/>
                </a:solidFill>
              </a:rPr>
              <a:t>Б</a:t>
            </a:r>
            <a:r>
              <a:rPr lang="en-US" sz="2000" b="1" dirty="0" smtClean="0">
                <a:solidFill>
                  <a:srgbClr val="00FFFF"/>
                </a:solidFill>
                <a:cs typeface="Arial" charset="0"/>
              </a:rPr>
              <a:t>ó</a:t>
            </a:r>
            <a:r>
              <a:rPr lang="ru-RU" sz="2000" b="1" dirty="0" smtClean="0">
                <a:solidFill>
                  <a:srgbClr val="00FFFF"/>
                </a:solidFill>
              </a:rPr>
              <a:t>льшая посылка должна быть общим суждением.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Поскольку доказано, что меньшая посылка – утвердительное суждение, средний термин (</a:t>
            </a:r>
            <a:r>
              <a:rPr lang="ru-RU" sz="1800" b="1" dirty="0" smtClean="0">
                <a:solidFill>
                  <a:srgbClr val="FFFF00"/>
                </a:solidFill>
              </a:rPr>
              <a:t>по определению первой фигуры</a:t>
            </a:r>
            <a:r>
              <a:rPr lang="ru-RU" sz="1800" b="1" dirty="0" smtClean="0">
                <a:solidFill>
                  <a:schemeClr val="accent3"/>
                </a:solidFill>
              </a:rPr>
              <a:t> – предикат меньшей посылки) в ней не распределён.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Следовательно, он должен </a:t>
            </a:r>
            <a:r>
              <a:rPr lang="ru-RU" sz="1800" b="1" dirty="0" smtClean="0">
                <a:solidFill>
                  <a:srgbClr val="FFFF00"/>
                </a:solidFill>
              </a:rPr>
              <a:t>(по правилу среднего термина)</a:t>
            </a:r>
            <a:r>
              <a:rPr lang="ru-RU" sz="1800" b="1" dirty="0" smtClean="0">
                <a:solidFill>
                  <a:schemeClr val="accent3"/>
                </a:solidFill>
              </a:rPr>
              <a:t> быть распределён в б</a:t>
            </a:r>
            <a:r>
              <a:rPr lang="en-US" sz="1800" b="1" dirty="0" smtClean="0">
                <a:solidFill>
                  <a:schemeClr val="accent3"/>
                </a:solidFill>
                <a:cs typeface="Arial" charset="0"/>
              </a:rPr>
              <a:t>ó</a:t>
            </a:r>
            <a:r>
              <a:rPr lang="ru-RU" sz="1800" b="1" dirty="0" smtClean="0">
                <a:solidFill>
                  <a:schemeClr val="accent3"/>
                </a:solidFill>
              </a:rPr>
              <a:t>льшей посылке.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В б</a:t>
            </a:r>
            <a:r>
              <a:rPr lang="en-US" sz="1800" b="1" dirty="0" smtClean="0">
                <a:solidFill>
                  <a:schemeClr val="accent3"/>
                </a:solidFill>
                <a:cs typeface="Arial" charset="0"/>
              </a:rPr>
              <a:t>ó</a:t>
            </a:r>
            <a:r>
              <a:rPr lang="ru-RU" sz="1800" b="1" dirty="0" smtClean="0">
                <a:solidFill>
                  <a:schemeClr val="accent3"/>
                </a:solidFill>
              </a:rPr>
              <a:t>льшей посылке средний термин является </a:t>
            </a:r>
            <a:r>
              <a:rPr lang="ru-RU" sz="1800" b="1" dirty="0" smtClean="0">
                <a:solidFill>
                  <a:srgbClr val="FFFF00"/>
                </a:solidFill>
              </a:rPr>
              <a:t>(по определению первой фигуры)</a:t>
            </a:r>
            <a:r>
              <a:rPr lang="ru-RU" sz="1800" b="1" dirty="0" smtClean="0">
                <a:solidFill>
                  <a:schemeClr val="accent3"/>
                </a:solidFill>
              </a:rPr>
              <a:t> субъектом, субъекты же распределены в общих суждениях.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Следовательно, б</a:t>
            </a:r>
            <a:r>
              <a:rPr lang="en-US" sz="1800" b="1" dirty="0" smtClean="0">
                <a:solidFill>
                  <a:schemeClr val="accent3"/>
                </a:solidFill>
                <a:cs typeface="Arial" charset="0"/>
              </a:rPr>
              <a:t>ó</a:t>
            </a:r>
            <a:r>
              <a:rPr lang="ru-RU" sz="1800" b="1" dirty="0" smtClean="0">
                <a:solidFill>
                  <a:schemeClr val="accent3"/>
                </a:solidFill>
              </a:rPr>
              <a:t>льшая посылка должна быть общим суждением.</a:t>
            </a:r>
            <a:endParaRPr lang="ru-RU" sz="18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92800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chemeClr val="bg1"/>
                </a:solidFill>
              </a:rPr>
              <a:t>Первая фигура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Правила первой фигуры</a:t>
            </a:r>
          </a:p>
        </p:txBody>
      </p:sp>
    </p:spTree>
    <p:extLst>
      <p:ext uri="{BB962C8B-B14F-4D97-AF65-F5344CB8AC3E}">
        <p14:creationId xmlns:p14="http://schemas.microsoft.com/office/powerpoint/2010/main" val="68359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5612400" y="3348000"/>
            <a:ext cx="1781175" cy="719138"/>
          </a:xfrm>
          <a:prstGeom prst="rightArrow">
            <a:avLst>
              <a:gd name="adj1" fmla="val 50000"/>
              <a:gd name="adj2" fmla="val 61920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не </a:t>
            </a:r>
            <a:r>
              <a:rPr lang="ru-RU" dirty="0">
                <a:solidFill>
                  <a:srgbClr val="0000FF"/>
                </a:solidFill>
              </a:rPr>
              <a:t>есть</a:t>
            </a:r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5612400" y="1836000"/>
            <a:ext cx="1781175" cy="719138"/>
          </a:xfrm>
          <a:prstGeom prst="rightArrow">
            <a:avLst>
              <a:gd name="adj1" fmla="val 50000"/>
              <a:gd name="adj2" fmla="val 61920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не </a:t>
            </a:r>
            <a:r>
              <a:rPr lang="ru-RU" dirty="0">
                <a:solidFill>
                  <a:srgbClr val="0000FF"/>
                </a:solidFill>
              </a:rPr>
              <a:t>суть</a:t>
            </a:r>
          </a:p>
        </p:txBody>
      </p:sp>
      <p:sp>
        <p:nvSpPr>
          <p:cNvPr id="465922" name="AutoShape 2"/>
          <p:cNvSpPr>
            <a:spLocks noChangeArrowheads="1"/>
          </p:cNvSpPr>
          <p:nvPr/>
        </p:nvSpPr>
        <p:spPr bwMode="auto">
          <a:xfrm>
            <a:off x="5613400" y="3348000"/>
            <a:ext cx="1781175" cy="719138"/>
          </a:xfrm>
          <a:prstGeom prst="rightArrow">
            <a:avLst>
              <a:gd name="adj1" fmla="val 50000"/>
              <a:gd name="adj2" fmla="val 61920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bIns="0" anchor="ctr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(не) </a:t>
            </a:r>
            <a:r>
              <a:rPr lang="ru-RU" dirty="0" smtClean="0">
                <a:solidFill>
                  <a:srgbClr val="0000FF"/>
                </a:solidFill>
              </a:rPr>
              <a:t>суть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465923" name="AutoShape 3"/>
          <p:cNvSpPr>
            <a:spLocks noChangeArrowheads="1"/>
          </p:cNvSpPr>
          <p:nvPr/>
        </p:nvSpPr>
        <p:spPr bwMode="auto">
          <a:xfrm>
            <a:off x="5612400" y="1836000"/>
            <a:ext cx="1781175" cy="719138"/>
          </a:xfrm>
          <a:prstGeom prst="rightArrow">
            <a:avLst>
              <a:gd name="adj1" fmla="val 50000"/>
              <a:gd name="adj2" fmla="val 61920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bIns="0" anchor="ctr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(не) суть</a:t>
            </a:r>
          </a:p>
        </p:txBody>
      </p:sp>
      <p:sp>
        <p:nvSpPr>
          <p:cNvPr id="465924" name="AutoShape 4"/>
          <p:cNvSpPr>
            <a:spLocks noChangeArrowheads="1"/>
          </p:cNvSpPr>
          <p:nvPr/>
        </p:nvSpPr>
        <p:spPr bwMode="auto">
          <a:xfrm>
            <a:off x="5613400" y="5434013"/>
            <a:ext cx="1781175" cy="719137"/>
          </a:xfrm>
          <a:prstGeom prst="rightArrow">
            <a:avLst>
              <a:gd name="adj1" fmla="val 50000"/>
              <a:gd name="adj2" fmla="val 61921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bIns="0" anchor="ctr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не суть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92175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FFFF00"/>
                </a:solidFill>
              </a:rPr>
              <a:t>Вторая фигура простого категорического силлогизма</a:t>
            </a:r>
            <a:endParaRPr lang="ru-RU" sz="2800" b="1" dirty="0" smtClean="0">
              <a:solidFill>
                <a:srgbClr val="FFFF00"/>
              </a:solidFill>
            </a:endParaRPr>
          </a:p>
        </p:txBody>
      </p:sp>
      <p:sp>
        <p:nvSpPr>
          <p:cNvPr id="465926" name="Oval 6"/>
          <p:cNvSpPr>
            <a:spLocks noChangeAspect="1" noChangeArrowheads="1"/>
          </p:cNvSpPr>
          <p:nvPr/>
        </p:nvSpPr>
        <p:spPr bwMode="auto">
          <a:xfrm>
            <a:off x="4210050" y="5073650"/>
            <a:ext cx="1439863" cy="1439863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sz="2400" dirty="0" smtClean="0">
                <a:solidFill>
                  <a:srgbClr val="0000FF"/>
                </a:solidFill>
              </a:rPr>
              <a:t>все</a:t>
            </a:r>
            <a:br>
              <a:rPr lang="ru-RU" sz="2400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(некоторые)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S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465927" name="Oval 7"/>
          <p:cNvSpPr>
            <a:spLocks noChangeAspect="1" noChangeArrowheads="1"/>
          </p:cNvSpPr>
          <p:nvPr/>
        </p:nvSpPr>
        <p:spPr bwMode="auto">
          <a:xfrm>
            <a:off x="7448550" y="5073650"/>
            <a:ext cx="1439863" cy="1439863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0000FF"/>
                </a:solidFill>
              </a:rPr>
              <a:t>P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465928" name="Rectangle 8"/>
          <p:cNvSpPr>
            <a:spLocks noChangeArrowheads="1"/>
          </p:cNvSpPr>
          <p:nvPr/>
        </p:nvSpPr>
        <p:spPr bwMode="auto">
          <a:xfrm>
            <a:off x="4281488" y="4570413"/>
            <a:ext cx="4533900" cy="360362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bIns="0" anchor="ctr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Следовательно,</a:t>
            </a:r>
          </a:p>
        </p:txBody>
      </p:sp>
      <p:sp>
        <p:nvSpPr>
          <p:cNvPr id="465930" name="Oval 10"/>
          <p:cNvSpPr>
            <a:spLocks noChangeAspect="1" noChangeArrowheads="1"/>
          </p:cNvSpPr>
          <p:nvPr/>
        </p:nvSpPr>
        <p:spPr bwMode="auto">
          <a:xfrm>
            <a:off x="4210050" y="1474788"/>
            <a:ext cx="1439863" cy="1439862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dirty="0">
                <a:solidFill>
                  <a:srgbClr val="0000FF"/>
                </a:solidFill>
              </a:rPr>
              <a:t>Все</a:t>
            </a:r>
            <a:br>
              <a:rPr lang="ru-RU" sz="2400" dirty="0">
                <a:solidFill>
                  <a:srgbClr val="0000FF"/>
                </a:solidFill>
              </a:rPr>
            </a:br>
            <a:r>
              <a:rPr lang="en-US" sz="3200" dirty="0">
                <a:solidFill>
                  <a:srgbClr val="0000FF"/>
                </a:solidFill>
              </a:rPr>
              <a:t>P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465931" name="Oval 11"/>
          <p:cNvSpPr>
            <a:spLocks noChangeAspect="1" noChangeArrowheads="1"/>
          </p:cNvSpPr>
          <p:nvPr/>
        </p:nvSpPr>
        <p:spPr bwMode="auto">
          <a:xfrm>
            <a:off x="7448550" y="1474788"/>
            <a:ext cx="1439863" cy="1439862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0000FF"/>
                </a:solidFill>
              </a:rPr>
              <a:t>M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465932" name="Oval 12"/>
          <p:cNvSpPr>
            <a:spLocks noChangeAspect="1" noChangeArrowheads="1"/>
          </p:cNvSpPr>
          <p:nvPr/>
        </p:nvSpPr>
        <p:spPr bwMode="auto">
          <a:xfrm>
            <a:off x="4210050" y="2986088"/>
            <a:ext cx="1439863" cy="1439862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sz="2400" dirty="0" smtClean="0">
                <a:solidFill>
                  <a:srgbClr val="0000FF"/>
                </a:solidFill>
              </a:rPr>
              <a:t>Все</a:t>
            </a:r>
            <a:br>
              <a:rPr lang="ru-RU" sz="2400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(некоторые)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S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465933" name="Oval 13"/>
          <p:cNvSpPr>
            <a:spLocks noChangeAspect="1" noChangeArrowheads="1"/>
          </p:cNvSpPr>
          <p:nvPr/>
        </p:nvSpPr>
        <p:spPr bwMode="auto">
          <a:xfrm>
            <a:off x="7448550" y="2986088"/>
            <a:ext cx="1439863" cy="1439862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0000FF"/>
                </a:solidFill>
              </a:rPr>
              <a:t>M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465934" name="Rectangle 14"/>
          <p:cNvSpPr>
            <a:spLocks noChangeArrowheads="1"/>
          </p:cNvSpPr>
          <p:nvPr/>
        </p:nvSpPr>
        <p:spPr bwMode="auto">
          <a:xfrm rot="5400000">
            <a:off x="7628732" y="2699544"/>
            <a:ext cx="1079500" cy="503237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>
              <a:lnSpc>
                <a:spcPct val="75000"/>
              </a:lnSpc>
            </a:pPr>
            <a:r>
              <a:rPr lang="ru-RU" dirty="0">
                <a:solidFill>
                  <a:srgbClr val="0000FF"/>
                </a:solidFill>
              </a:rPr>
              <a:t>средний</a:t>
            </a:r>
            <a:br>
              <a:rPr lang="ru-RU" dirty="0">
                <a:solidFill>
                  <a:srgbClr val="0000FF"/>
                </a:solidFill>
              </a:rPr>
            </a:br>
            <a:r>
              <a:rPr lang="ru-RU" dirty="0">
                <a:solidFill>
                  <a:srgbClr val="0000FF"/>
                </a:solidFill>
              </a:rPr>
              <a:t>термин</a:t>
            </a:r>
          </a:p>
        </p:txBody>
      </p:sp>
      <p:sp>
        <p:nvSpPr>
          <p:cNvPr id="465935" name="Rectangle 15"/>
          <p:cNvSpPr>
            <a:spLocks noChangeArrowheads="1"/>
          </p:cNvSpPr>
          <p:nvPr/>
        </p:nvSpPr>
        <p:spPr bwMode="auto">
          <a:xfrm rot="-5400000">
            <a:off x="4388644" y="2699544"/>
            <a:ext cx="1079500" cy="503238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r>
              <a:rPr lang="ru-RU" dirty="0">
                <a:solidFill>
                  <a:srgbClr val="0000CC"/>
                </a:solidFill>
              </a:rPr>
              <a:t>не есть</a:t>
            </a:r>
          </a:p>
        </p:txBody>
      </p:sp>
      <p:sp>
        <p:nvSpPr>
          <p:cNvPr id="465937" name="Text Box 17"/>
          <p:cNvSpPr txBox="1">
            <a:spLocks noChangeArrowheads="1"/>
          </p:cNvSpPr>
          <p:nvPr/>
        </p:nvSpPr>
        <p:spPr bwMode="auto">
          <a:xfrm>
            <a:off x="180000" y="1548000"/>
            <a:ext cx="3744000" cy="198000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dirty="0" smtClean="0"/>
              <a:t>Второй фигурой простого категорического силлогизма считается фигура, в которой </a:t>
            </a:r>
            <a:r>
              <a:rPr lang="ru-RU" dirty="0" smtClean="0">
                <a:solidFill>
                  <a:srgbClr val="00FFFF"/>
                </a:solidFill>
              </a:rPr>
              <a:t>средний термин </a:t>
            </a:r>
            <a:r>
              <a:rPr lang="ru-RU" dirty="0">
                <a:solidFill>
                  <a:srgbClr val="00FFFF"/>
                </a:solidFill>
              </a:rPr>
              <a:t/>
            </a:r>
            <a:br>
              <a:rPr lang="ru-RU" dirty="0">
                <a:solidFill>
                  <a:srgbClr val="00FFFF"/>
                </a:solidFill>
              </a:rPr>
            </a:br>
            <a:r>
              <a:rPr lang="ru-RU" dirty="0">
                <a:solidFill>
                  <a:srgbClr val="00FFFF"/>
                </a:solidFill>
              </a:rPr>
              <a:t>является </a:t>
            </a:r>
            <a:r>
              <a:rPr lang="ru-RU" dirty="0" smtClean="0">
                <a:solidFill>
                  <a:srgbClr val="FFFF00"/>
                </a:solidFill>
              </a:rPr>
              <a:t>предикатом </a:t>
            </a:r>
            <a:r>
              <a:rPr lang="ru-RU" dirty="0">
                <a:solidFill>
                  <a:srgbClr val="00FFFF"/>
                </a:solidFill>
              </a:rPr>
              <a:t/>
            </a:r>
            <a:br>
              <a:rPr lang="ru-RU" dirty="0">
                <a:solidFill>
                  <a:srgbClr val="00FFFF"/>
                </a:solidFill>
              </a:rPr>
            </a:br>
            <a:r>
              <a:rPr lang="ru-RU" dirty="0">
                <a:solidFill>
                  <a:srgbClr val="00FFFF"/>
                </a:solidFill>
              </a:rPr>
              <a:t>в обеих посылках.</a:t>
            </a:r>
          </a:p>
        </p:txBody>
      </p:sp>
      <p:sp>
        <p:nvSpPr>
          <p:cNvPr id="18" name="Rectangle 15"/>
          <p:cNvSpPr txBox="1">
            <a:spLocks noChangeArrowheads="1"/>
          </p:cNvSpPr>
          <p:nvPr/>
        </p:nvSpPr>
        <p:spPr bwMode="auto">
          <a:xfrm>
            <a:off x="180000" y="3708000"/>
            <a:ext cx="3780000" cy="18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spcAft>
                <a:spcPts val="400"/>
              </a:spcAft>
              <a:defRPr/>
            </a:pPr>
            <a:r>
              <a:rPr lang="ru-RU" kern="0" dirty="0">
                <a:solidFill>
                  <a:srgbClr val="FFFF00"/>
                </a:solidFill>
              </a:rPr>
              <a:t>Правила второй фигуры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1600" kern="0" dirty="0">
                <a:latin typeface="+mn-lt"/>
              </a:rPr>
              <a:t>Одна из посылок должна быть </a:t>
            </a:r>
            <a:r>
              <a:rPr lang="ru-RU" sz="1600" kern="0" dirty="0">
                <a:solidFill>
                  <a:srgbClr val="00FF00"/>
                </a:solidFill>
                <a:latin typeface="+mn-lt"/>
              </a:rPr>
              <a:t>отрицательным</a:t>
            </a:r>
            <a:r>
              <a:rPr lang="ru-RU" sz="1600" kern="0" dirty="0">
                <a:latin typeface="+mn-lt"/>
              </a:rPr>
              <a:t> суждением.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1600" kern="0" dirty="0">
                <a:latin typeface="+mn-lt"/>
              </a:rPr>
              <a:t>Следовательно, и вывод будет </a:t>
            </a:r>
            <a:r>
              <a:rPr lang="ru-RU" sz="1600" kern="0" dirty="0">
                <a:solidFill>
                  <a:srgbClr val="00FF00"/>
                </a:solidFill>
                <a:latin typeface="+mn-lt"/>
              </a:rPr>
              <a:t>отрицательным.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Ø"/>
              <a:defRPr/>
            </a:pPr>
            <a:r>
              <a:rPr lang="ru-RU" sz="1600" kern="0" dirty="0">
                <a:solidFill>
                  <a:srgbClr val="66FF33"/>
                </a:solidFill>
                <a:latin typeface="+mn-lt"/>
              </a:rPr>
              <a:t>Б</a:t>
            </a:r>
            <a:r>
              <a:rPr lang="en-US" sz="1600" dirty="0">
                <a:solidFill>
                  <a:srgbClr val="66FF33"/>
                </a:solidFill>
                <a:cs typeface="Arial" charset="0"/>
              </a:rPr>
              <a:t>ó</a:t>
            </a:r>
            <a:r>
              <a:rPr lang="ru-RU" sz="1600" kern="0" dirty="0">
                <a:solidFill>
                  <a:srgbClr val="66FF33"/>
                </a:solidFill>
                <a:latin typeface="+mn-lt"/>
              </a:rPr>
              <a:t>льшая</a:t>
            </a:r>
            <a:r>
              <a:rPr lang="ru-RU" sz="1600" kern="0" dirty="0">
                <a:latin typeface="+mn-lt"/>
              </a:rPr>
              <a:t> посылка должна быть </a:t>
            </a:r>
            <a:r>
              <a:rPr lang="ru-RU" sz="1600" kern="0" dirty="0">
                <a:solidFill>
                  <a:srgbClr val="00FF00"/>
                </a:solidFill>
                <a:latin typeface="+mn-lt"/>
              </a:rPr>
              <a:t>общим</a:t>
            </a:r>
            <a:r>
              <a:rPr lang="ru-RU" sz="1600" kern="0" dirty="0"/>
              <a:t> суждением</a:t>
            </a:r>
            <a:r>
              <a:rPr lang="ru-RU" sz="1600" kern="0" dirty="0" smtClean="0">
                <a:latin typeface="+mn-lt"/>
              </a:rPr>
              <a:t>.</a:t>
            </a:r>
            <a:endParaRPr lang="en-US" sz="160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916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59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59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465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65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65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659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65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1000"/>
                                        <p:tgtEl>
                                          <p:spTgt spid="465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1000"/>
                                        <p:tgtEl>
                                          <p:spTgt spid="465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659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659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659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65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1000"/>
                                        <p:tgtEl>
                                          <p:spTgt spid="465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659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59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3872 0 " pathEditMode="relative" ptsTypes="AA">
                                      <p:cBhvr>
                                        <p:cTn id="50" dur="2000" fill="hold"/>
                                        <p:tgtEl>
                                          <p:spTgt spid="4659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59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659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65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65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1000"/>
                                        <p:tgtEl>
                                          <p:spTgt spid="465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65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8" dur="1000"/>
                                        <p:tgtEl>
                                          <p:spTgt spid="465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500"/>
                            </p:stCondLst>
                            <p:childTnLst>
                              <p:par>
                                <p:cTn id="101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"/>
                            </p:stCondLst>
                            <p:childTnLst>
                              <p:par>
                                <p:cTn id="10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500"/>
                            </p:stCondLst>
                            <p:childTnLst>
                              <p:par>
                                <p:cTn id="10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13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3" dur="2000" fill="hold"/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5" dur="2000" fill="hold"/>
                                        <p:tgtEl>
                                          <p:spTgt spid="4659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500"/>
                            </p:stCondLst>
                            <p:childTnLst>
                              <p:par>
                                <p:cTn id="13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7" grpId="0" animBg="1"/>
      <p:bldP spid="17" grpId="1" animBg="1"/>
      <p:bldP spid="465922" grpId="0" animBg="1"/>
      <p:bldP spid="465922" grpId="1" animBg="1"/>
      <p:bldP spid="465922" grpId="2" animBg="1"/>
      <p:bldP spid="465923" grpId="0" animBg="1" autoUpdateAnimBg="0"/>
      <p:bldP spid="465923" grpId="1" animBg="1" autoUpdateAnimBg="0"/>
      <p:bldP spid="465923" grpId="2" animBg="1" autoUpdateAnimBg="0"/>
      <p:bldP spid="465924" grpId="0" animBg="1"/>
      <p:bldP spid="465924" grpId="1" animBg="1"/>
      <p:bldP spid="465926" grpId="0" animBg="1"/>
      <p:bldP spid="465927" grpId="0" animBg="1"/>
      <p:bldP spid="465928" grpId="0" animBg="1"/>
      <p:bldP spid="465930" grpId="0" animBg="1"/>
      <p:bldP spid="465930" grpId="1" animBg="1"/>
      <p:bldP spid="465931" grpId="0" animBg="1"/>
      <p:bldP spid="465932" grpId="0" animBg="1"/>
      <p:bldP spid="465933" grpId="0" animBg="1"/>
      <p:bldP spid="465934" grpId="0" animBg="1"/>
      <p:bldP spid="465934" grpId="1" animBg="1"/>
      <p:bldP spid="465934" grpId="2" animBg="1"/>
      <p:bldP spid="465935" grpId="0" animBg="1"/>
      <p:bldP spid="465935" grpId="1" animBg="1"/>
      <p:bldP spid="465937" grpId="0" animBg="1"/>
      <p:bldP spid="1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92800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chemeClr val="bg1"/>
                </a:solidFill>
              </a:rPr>
              <a:t>Вторая фигура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Правила второй фигуры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863" y="1332000"/>
            <a:ext cx="8877300" cy="5292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400"/>
              </a:spcBef>
              <a:defRPr/>
            </a:pPr>
            <a:r>
              <a:rPr lang="ru-RU" sz="2000" b="1" dirty="0" smtClean="0">
                <a:solidFill>
                  <a:srgbClr val="00FFFF"/>
                </a:solidFill>
              </a:rPr>
              <a:t>Одна из посылок должна быть отрицательным суждением. </a:t>
            </a: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bg1"/>
                </a:solidFill>
              </a:rPr>
              <a:t>Средний термин должен быть распределён хотя бы в одной из посылок </a:t>
            </a:r>
            <a:r>
              <a:rPr lang="ru-RU" sz="1800" b="1" dirty="0" smtClean="0">
                <a:solidFill>
                  <a:srgbClr val="FFFF00"/>
                </a:solidFill>
              </a:rPr>
              <a:t>(правило среднего термина).</a:t>
            </a: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Но в обеих посылках второй фигуры средний термин является </a:t>
            </a:r>
            <a:r>
              <a:rPr lang="ru-RU" sz="1800" b="1" dirty="0" smtClean="0">
                <a:solidFill>
                  <a:srgbClr val="FFFF00"/>
                </a:solidFill>
              </a:rPr>
              <a:t>(по определению фигуры)</a:t>
            </a:r>
            <a:r>
              <a:rPr lang="ru-RU" sz="1800" b="1" dirty="0" smtClean="0">
                <a:solidFill>
                  <a:schemeClr val="accent3"/>
                </a:solidFill>
              </a:rPr>
              <a:t> предикатом, предикаты же распределены в отрицательных суждениях.</a:t>
            </a: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Следовательно, одна из посылок должна быть отрицательным суждением.</a:t>
            </a: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Соответственно, отрицательным должен быть и вывод </a:t>
            </a:r>
            <a:r>
              <a:rPr lang="ru-RU" sz="1800" b="1" dirty="0" smtClean="0">
                <a:solidFill>
                  <a:srgbClr val="FFFF00"/>
                </a:solidFill>
              </a:rPr>
              <a:t>(по правилу отрицательной посылки).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00FFFF"/>
                </a:solidFill>
              </a:rPr>
              <a:t>Б</a:t>
            </a:r>
            <a:r>
              <a:rPr lang="en-US" sz="2000" b="1" dirty="0" smtClean="0">
                <a:solidFill>
                  <a:srgbClr val="00FFFF"/>
                </a:solidFill>
                <a:cs typeface="Arial" charset="0"/>
              </a:rPr>
              <a:t>ó</a:t>
            </a:r>
            <a:r>
              <a:rPr lang="ru-RU" sz="2000" b="1" dirty="0" smtClean="0">
                <a:solidFill>
                  <a:srgbClr val="00FFFF"/>
                </a:solidFill>
              </a:rPr>
              <a:t>льшая посылка должна быть общим суждением.</a:t>
            </a: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Раз вывод – отрицательное суждение, б</a:t>
            </a:r>
            <a:r>
              <a:rPr lang="en-US" sz="1800" b="1" dirty="0" smtClean="0">
                <a:solidFill>
                  <a:schemeClr val="accent3"/>
                </a:solidFill>
                <a:cs typeface="Arial" charset="0"/>
              </a:rPr>
              <a:t>ó</a:t>
            </a:r>
            <a:r>
              <a:rPr lang="ru-RU" sz="1800" b="1" dirty="0" smtClean="0">
                <a:solidFill>
                  <a:schemeClr val="accent3"/>
                </a:solidFill>
              </a:rPr>
              <a:t>льший термин (</a:t>
            </a:r>
            <a:r>
              <a:rPr lang="ru-RU" sz="1800" b="1" dirty="0" smtClean="0">
                <a:solidFill>
                  <a:srgbClr val="FFFF00"/>
                </a:solidFill>
              </a:rPr>
              <a:t>по определению</a:t>
            </a:r>
            <a:r>
              <a:rPr lang="ru-RU" sz="1800" b="1" dirty="0" smtClean="0">
                <a:solidFill>
                  <a:schemeClr val="accent3"/>
                </a:solidFill>
              </a:rPr>
              <a:t> – предикат вывода) в выводе будет распределён.</a:t>
            </a: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В этом случае он </a:t>
            </a:r>
            <a:r>
              <a:rPr lang="ru-RU" sz="1800" b="1" dirty="0" smtClean="0">
                <a:solidFill>
                  <a:srgbClr val="FFFF00"/>
                </a:solidFill>
              </a:rPr>
              <a:t>(по правилу крайних терминов)</a:t>
            </a:r>
            <a:r>
              <a:rPr lang="ru-RU" sz="1800" b="1" dirty="0" smtClean="0">
                <a:solidFill>
                  <a:schemeClr val="accent3"/>
                </a:solidFill>
              </a:rPr>
              <a:t> должен быть распределён и в посылке (</a:t>
            </a:r>
            <a:r>
              <a:rPr lang="ru-RU" sz="1800" b="1" dirty="0" smtClean="0">
                <a:solidFill>
                  <a:srgbClr val="FFFF00"/>
                </a:solidFill>
              </a:rPr>
              <a:t>по определению</a:t>
            </a:r>
            <a:r>
              <a:rPr lang="ru-RU" sz="1800" b="1" dirty="0" smtClean="0">
                <a:solidFill>
                  <a:schemeClr val="accent3"/>
                </a:solidFill>
              </a:rPr>
              <a:t> – б</a:t>
            </a:r>
            <a:r>
              <a:rPr lang="en-US" sz="1800" b="1" dirty="0" smtClean="0">
                <a:solidFill>
                  <a:schemeClr val="accent3"/>
                </a:solidFill>
                <a:cs typeface="Arial" charset="0"/>
              </a:rPr>
              <a:t>ó</a:t>
            </a:r>
            <a:r>
              <a:rPr lang="ru-RU" sz="1800" b="1" dirty="0" smtClean="0">
                <a:solidFill>
                  <a:schemeClr val="accent3"/>
                </a:solidFill>
              </a:rPr>
              <a:t>льшей).</a:t>
            </a: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Но во второй фигуре б</a:t>
            </a:r>
            <a:r>
              <a:rPr lang="en-US" sz="1800" b="1" dirty="0" smtClean="0">
                <a:solidFill>
                  <a:schemeClr val="accent3"/>
                </a:solidFill>
                <a:cs typeface="Arial" charset="0"/>
              </a:rPr>
              <a:t>ó</a:t>
            </a:r>
            <a:r>
              <a:rPr lang="ru-RU" sz="1800" b="1" dirty="0" smtClean="0">
                <a:solidFill>
                  <a:schemeClr val="accent3"/>
                </a:solidFill>
              </a:rPr>
              <a:t>льший термин является </a:t>
            </a:r>
            <a:r>
              <a:rPr lang="ru-RU" sz="1800" b="1" dirty="0" smtClean="0">
                <a:solidFill>
                  <a:srgbClr val="FFFF00"/>
                </a:solidFill>
              </a:rPr>
              <a:t>(по определению фигуры)</a:t>
            </a:r>
            <a:r>
              <a:rPr lang="ru-RU" sz="1800" b="1" dirty="0" smtClean="0">
                <a:solidFill>
                  <a:schemeClr val="accent3"/>
                </a:solidFill>
              </a:rPr>
              <a:t> субъектом б</a:t>
            </a:r>
            <a:r>
              <a:rPr lang="en-US" sz="1800" b="1" dirty="0" smtClean="0">
                <a:solidFill>
                  <a:schemeClr val="accent3"/>
                </a:solidFill>
                <a:cs typeface="Arial" charset="0"/>
              </a:rPr>
              <a:t>ó</a:t>
            </a:r>
            <a:r>
              <a:rPr lang="ru-RU" sz="1800" b="1" dirty="0" smtClean="0">
                <a:solidFill>
                  <a:schemeClr val="accent3"/>
                </a:solidFill>
              </a:rPr>
              <a:t>льшей посылки, субъекты же распределены в общих суждениях.</a:t>
            </a: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Следовательно, б</a:t>
            </a:r>
            <a:r>
              <a:rPr lang="en-US" sz="1800" b="1" dirty="0" smtClean="0">
                <a:solidFill>
                  <a:schemeClr val="accent3"/>
                </a:solidFill>
                <a:cs typeface="Arial" charset="0"/>
              </a:rPr>
              <a:t>ó</a:t>
            </a:r>
            <a:r>
              <a:rPr lang="ru-RU" sz="1800" b="1" dirty="0" smtClean="0">
                <a:solidFill>
                  <a:schemeClr val="accent3"/>
                </a:solidFill>
              </a:rPr>
              <a:t>льшая посылка должна быть общим суждением.</a:t>
            </a:r>
            <a:endParaRPr lang="ru-RU" sz="1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90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9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9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9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49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49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49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49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49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49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9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AutoShape 2"/>
          <p:cNvSpPr>
            <a:spLocks noChangeArrowheads="1"/>
          </p:cNvSpPr>
          <p:nvPr/>
        </p:nvSpPr>
        <p:spPr bwMode="auto">
          <a:xfrm>
            <a:off x="5613400" y="3346450"/>
            <a:ext cx="1781175" cy="719138"/>
          </a:xfrm>
          <a:prstGeom prst="rightArrow">
            <a:avLst>
              <a:gd name="adj1" fmla="val 50000"/>
              <a:gd name="adj2" fmla="val 61920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bIns="0" anchor="ctr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суть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458755" name="AutoShape 3"/>
          <p:cNvSpPr>
            <a:spLocks noChangeArrowheads="1"/>
          </p:cNvSpPr>
          <p:nvPr/>
        </p:nvSpPr>
        <p:spPr bwMode="auto">
          <a:xfrm>
            <a:off x="5613400" y="1835150"/>
            <a:ext cx="1781175" cy="719138"/>
          </a:xfrm>
          <a:prstGeom prst="rightArrow">
            <a:avLst>
              <a:gd name="adj1" fmla="val 50000"/>
              <a:gd name="adj2" fmla="val 61920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bIns="0" anchor="ctr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(не) </a:t>
            </a:r>
            <a:r>
              <a:rPr lang="ru-RU" dirty="0" smtClean="0">
                <a:solidFill>
                  <a:srgbClr val="0000FF"/>
                </a:solidFill>
              </a:rPr>
              <a:t>суть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458756" name="AutoShape 4"/>
          <p:cNvSpPr>
            <a:spLocks noChangeArrowheads="1"/>
          </p:cNvSpPr>
          <p:nvPr/>
        </p:nvSpPr>
        <p:spPr bwMode="auto">
          <a:xfrm>
            <a:off x="5613400" y="5434013"/>
            <a:ext cx="1781175" cy="719137"/>
          </a:xfrm>
          <a:prstGeom prst="rightArrow">
            <a:avLst>
              <a:gd name="adj1" fmla="val 50000"/>
              <a:gd name="adj2" fmla="val 61921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bIns="0" anchor="ctr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(не) суть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92175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FFFF00"/>
                </a:solidFill>
              </a:rPr>
              <a:t>Третья фигура простого категорического силлогизма</a:t>
            </a:r>
            <a:endParaRPr lang="ru-RU" sz="2800" b="1" dirty="0" smtClean="0">
              <a:solidFill>
                <a:srgbClr val="FFFF00"/>
              </a:solidFill>
            </a:endParaRPr>
          </a:p>
        </p:txBody>
      </p:sp>
      <p:sp>
        <p:nvSpPr>
          <p:cNvPr id="458758" name="Oval 6"/>
          <p:cNvSpPr>
            <a:spLocks noChangeAspect="1" noChangeArrowheads="1"/>
          </p:cNvSpPr>
          <p:nvPr/>
        </p:nvSpPr>
        <p:spPr bwMode="auto">
          <a:xfrm>
            <a:off x="4210050" y="5073650"/>
            <a:ext cx="1439863" cy="1439863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800" dirty="0">
                <a:solidFill>
                  <a:srgbClr val="0000FF"/>
                </a:solidFill>
              </a:rPr>
              <a:t/>
            </a:r>
            <a:br>
              <a:rPr lang="ru-RU" sz="800" dirty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некоторые</a:t>
            </a:r>
            <a:r>
              <a:rPr lang="ru-RU" dirty="0">
                <a:solidFill>
                  <a:srgbClr val="0000FF"/>
                </a:solidFill>
              </a:rPr>
              <a:t/>
            </a:r>
            <a:br>
              <a:rPr lang="ru-RU" dirty="0">
                <a:solidFill>
                  <a:srgbClr val="0000FF"/>
                </a:solidFill>
              </a:rPr>
            </a:br>
            <a:r>
              <a:rPr lang="en-US" sz="3200" dirty="0">
                <a:solidFill>
                  <a:srgbClr val="0000FF"/>
                </a:solidFill>
              </a:rPr>
              <a:t>S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458759" name="Oval 7"/>
          <p:cNvSpPr>
            <a:spLocks noChangeAspect="1" noChangeArrowheads="1"/>
          </p:cNvSpPr>
          <p:nvPr/>
        </p:nvSpPr>
        <p:spPr bwMode="auto">
          <a:xfrm>
            <a:off x="7448550" y="5073650"/>
            <a:ext cx="1439863" cy="1439863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0000FF"/>
                </a:solidFill>
              </a:rPr>
              <a:t>P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458760" name="Rectangle 8"/>
          <p:cNvSpPr>
            <a:spLocks noChangeArrowheads="1"/>
          </p:cNvSpPr>
          <p:nvPr/>
        </p:nvSpPr>
        <p:spPr bwMode="auto">
          <a:xfrm>
            <a:off x="4281488" y="4570413"/>
            <a:ext cx="4533900" cy="360362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bIns="0" anchor="ctr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Следовательно,</a:t>
            </a:r>
          </a:p>
        </p:txBody>
      </p:sp>
      <p:sp>
        <p:nvSpPr>
          <p:cNvPr id="458762" name="Oval 10"/>
          <p:cNvSpPr>
            <a:spLocks noChangeAspect="1" noChangeArrowheads="1"/>
          </p:cNvSpPr>
          <p:nvPr/>
        </p:nvSpPr>
        <p:spPr bwMode="auto">
          <a:xfrm>
            <a:off x="4210050" y="1474788"/>
            <a:ext cx="1439863" cy="1439862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sz="2400" dirty="0" smtClean="0">
                <a:solidFill>
                  <a:srgbClr val="0000FF"/>
                </a:solidFill>
              </a:rPr>
              <a:t>Все</a:t>
            </a:r>
            <a:br>
              <a:rPr lang="ru-RU" sz="2400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(некоторые)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M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458763" name="Oval 11"/>
          <p:cNvSpPr>
            <a:spLocks noChangeAspect="1" noChangeArrowheads="1"/>
          </p:cNvSpPr>
          <p:nvPr/>
        </p:nvSpPr>
        <p:spPr bwMode="auto">
          <a:xfrm>
            <a:off x="7448550" y="1474788"/>
            <a:ext cx="1439863" cy="1439862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0000FF"/>
                </a:solidFill>
              </a:rPr>
              <a:t>P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458764" name="Oval 12"/>
          <p:cNvSpPr>
            <a:spLocks noChangeAspect="1" noChangeArrowheads="1"/>
          </p:cNvSpPr>
          <p:nvPr/>
        </p:nvSpPr>
        <p:spPr bwMode="auto">
          <a:xfrm>
            <a:off x="4210050" y="2986088"/>
            <a:ext cx="1439863" cy="1439862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sz="2400" dirty="0" smtClean="0">
                <a:solidFill>
                  <a:srgbClr val="0000FF"/>
                </a:solidFill>
              </a:rPr>
              <a:t>Все</a:t>
            </a:r>
            <a:br>
              <a:rPr lang="ru-RU" sz="2400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(некоторые)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M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458765" name="Oval 13"/>
          <p:cNvSpPr>
            <a:spLocks noChangeAspect="1" noChangeArrowheads="1"/>
          </p:cNvSpPr>
          <p:nvPr/>
        </p:nvSpPr>
        <p:spPr bwMode="auto">
          <a:xfrm>
            <a:off x="7448550" y="2986088"/>
            <a:ext cx="1439863" cy="1439862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0000FF"/>
                </a:solidFill>
              </a:rPr>
              <a:t>S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458766" name="Rectangle 14"/>
          <p:cNvSpPr>
            <a:spLocks noChangeArrowheads="1"/>
          </p:cNvSpPr>
          <p:nvPr/>
        </p:nvSpPr>
        <p:spPr bwMode="auto">
          <a:xfrm rot="-5400000">
            <a:off x="4388400" y="2699544"/>
            <a:ext cx="1079500" cy="503238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>
              <a:lnSpc>
                <a:spcPct val="75000"/>
              </a:lnSpc>
            </a:pPr>
            <a:r>
              <a:rPr lang="ru-RU" dirty="0">
                <a:solidFill>
                  <a:srgbClr val="0000FF"/>
                </a:solidFill>
              </a:rPr>
              <a:t>средний</a:t>
            </a:r>
            <a:br>
              <a:rPr lang="ru-RU" dirty="0">
                <a:solidFill>
                  <a:srgbClr val="0000FF"/>
                </a:solidFill>
              </a:rPr>
            </a:br>
            <a:r>
              <a:rPr lang="ru-RU" dirty="0">
                <a:solidFill>
                  <a:srgbClr val="0000FF"/>
                </a:solidFill>
              </a:rPr>
              <a:t>термин</a:t>
            </a:r>
          </a:p>
        </p:txBody>
      </p:sp>
      <p:sp>
        <p:nvSpPr>
          <p:cNvPr id="458767" name="Rectangle 15"/>
          <p:cNvSpPr>
            <a:spLocks noChangeArrowheads="1"/>
          </p:cNvSpPr>
          <p:nvPr/>
        </p:nvSpPr>
        <p:spPr bwMode="auto">
          <a:xfrm rot="-5400000">
            <a:off x="7592219" y="2699544"/>
            <a:ext cx="1079500" cy="503238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vert="horz" wrap="none" tIns="0" anchor="ctr"/>
          <a:lstStyle/>
          <a:p>
            <a:pPr algn="ctr"/>
            <a:r>
              <a:rPr lang="ru-RU" dirty="0" smtClean="0">
                <a:solidFill>
                  <a:srgbClr val="0000CC"/>
                </a:solidFill>
              </a:rPr>
              <a:t>(не) суть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458769" name="Text Box 17"/>
          <p:cNvSpPr txBox="1">
            <a:spLocks noChangeArrowheads="1"/>
          </p:cNvSpPr>
          <p:nvPr/>
        </p:nvSpPr>
        <p:spPr bwMode="auto">
          <a:xfrm>
            <a:off x="180000" y="1547999"/>
            <a:ext cx="3744000" cy="198000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dirty="0" smtClean="0"/>
              <a:t>Третьей фигурой простого категорического силлогизма считается фигура, в которой </a:t>
            </a:r>
            <a:r>
              <a:rPr lang="ru-RU" dirty="0" smtClean="0">
                <a:solidFill>
                  <a:srgbClr val="00FFFF"/>
                </a:solidFill>
              </a:rPr>
              <a:t>средний термин </a:t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является </a:t>
            </a:r>
            <a:r>
              <a:rPr lang="ru-RU" dirty="0" smtClean="0">
                <a:solidFill>
                  <a:srgbClr val="FFFF00"/>
                </a:solidFill>
              </a:rPr>
              <a:t>субъектом </a:t>
            </a:r>
            <a:r>
              <a:rPr lang="ru-RU" dirty="0">
                <a:solidFill>
                  <a:srgbClr val="00FFFF"/>
                </a:solidFill>
              </a:rPr>
              <a:t/>
            </a:r>
            <a:br>
              <a:rPr lang="ru-RU" dirty="0">
                <a:solidFill>
                  <a:srgbClr val="00FFFF"/>
                </a:solidFill>
              </a:rPr>
            </a:br>
            <a:r>
              <a:rPr lang="ru-RU" dirty="0">
                <a:solidFill>
                  <a:srgbClr val="00FFFF"/>
                </a:solidFill>
              </a:rPr>
              <a:t>в обеих посылках.</a:t>
            </a:r>
          </a:p>
        </p:txBody>
      </p:sp>
      <p:sp>
        <p:nvSpPr>
          <p:cNvPr id="18" name="Rectangle 16"/>
          <p:cNvSpPr txBox="1">
            <a:spLocks noChangeArrowheads="1"/>
          </p:cNvSpPr>
          <p:nvPr/>
        </p:nvSpPr>
        <p:spPr bwMode="auto">
          <a:xfrm>
            <a:off x="360000" y="3708000"/>
            <a:ext cx="3384000" cy="140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defRPr/>
            </a:pPr>
            <a:r>
              <a:rPr lang="ru-RU" kern="0" dirty="0">
                <a:solidFill>
                  <a:srgbClr val="FFFF00"/>
                </a:solidFill>
              </a:rPr>
              <a:t>Правила третьей фигуры</a:t>
            </a:r>
            <a:endParaRPr lang="ru-RU" kern="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Ø"/>
              <a:defRPr/>
            </a:pPr>
            <a:r>
              <a:rPr lang="ru-RU" sz="1600" kern="0" dirty="0">
                <a:solidFill>
                  <a:srgbClr val="00FF00"/>
                </a:solidFill>
                <a:latin typeface="+mn-lt"/>
              </a:rPr>
              <a:t>Меньшая</a:t>
            </a:r>
            <a:r>
              <a:rPr lang="ru-RU" sz="1600" kern="0" dirty="0">
                <a:latin typeface="+mn-lt"/>
              </a:rPr>
              <a:t> посылка должна быть </a:t>
            </a:r>
            <a:r>
              <a:rPr lang="ru-RU" sz="1600" kern="0" dirty="0">
                <a:solidFill>
                  <a:srgbClr val="00FF00"/>
                </a:solidFill>
                <a:latin typeface="+mn-lt"/>
              </a:rPr>
              <a:t>утвердительным</a:t>
            </a:r>
            <a:r>
              <a:rPr lang="ru-RU" sz="1600" kern="0" dirty="0">
                <a:latin typeface="+mn-lt"/>
              </a:rPr>
              <a:t> суждением.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Ø"/>
              <a:defRPr/>
            </a:pPr>
            <a:r>
              <a:rPr lang="ru-RU" sz="1600" kern="0" dirty="0">
                <a:solidFill>
                  <a:srgbClr val="00FF00"/>
                </a:solidFill>
                <a:latin typeface="+mn-lt"/>
              </a:rPr>
              <a:t>Вывод</a:t>
            </a:r>
            <a:r>
              <a:rPr lang="ru-RU" sz="1600" kern="0" dirty="0">
                <a:latin typeface="+mn-lt"/>
              </a:rPr>
              <a:t> – </a:t>
            </a:r>
            <a:r>
              <a:rPr lang="ru-RU" sz="1600" kern="0" dirty="0">
                <a:solidFill>
                  <a:srgbClr val="00FF00"/>
                </a:solidFill>
                <a:latin typeface="+mn-lt"/>
              </a:rPr>
              <a:t>частное</a:t>
            </a:r>
            <a:r>
              <a:rPr lang="ru-RU" sz="1600" kern="0" dirty="0">
                <a:latin typeface="+mn-lt"/>
              </a:rPr>
              <a:t> суждение</a:t>
            </a:r>
            <a:r>
              <a:rPr lang="ru-RU" sz="1600" kern="0" dirty="0" smtClean="0">
                <a:latin typeface="+mn-lt"/>
              </a:rPr>
              <a:t>.</a:t>
            </a:r>
            <a:endParaRPr lang="ru-RU" sz="1600" kern="0" dirty="0"/>
          </a:p>
        </p:txBody>
      </p:sp>
    </p:spTree>
    <p:extLst>
      <p:ext uri="{BB962C8B-B14F-4D97-AF65-F5344CB8AC3E}">
        <p14:creationId xmlns:p14="http://schemas.microsoft.com/office/powerpoint/2010/main" val="3754280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8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8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458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58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58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587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58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1000"/>
                                        <p:tgtEl>
                                          <p:spTgt spid="458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1000"/>
                                        <p:tgtEl>
                                          <p:spTgt spid="458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58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58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587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58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1000"/>
                                        <p:tgtEl>
                                          <p:spTgt spid="458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58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58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4653 0 " pathEditMode="relative" ptsTypes="AA">
                                      <p:cBhvr>
                                        <p:cTn id="50" dur="2000" fill="hold"/>
                                        <p:tgtEl>
                                          <p:spTgt spid="4587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58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58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58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58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1000"/>
                                        <p:tgtEl>
                                          <p:spTgt spid="458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58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58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587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58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8" dur="1000"/>
                                        <p:tgtEl>
                                          <p:spTgt spid="458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3" dur="2000" fill="hold"/>
                                        <p:tgtEl>
                                          <p:spTgt spid="4587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2" dur="2000" fill="hold"/>
                                        <p:tgtEl>
                                          <p:spTgt spid="4587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4" grpId="0" animBg="1"/>
      <p:bldP spid="458754" grpId="1" animBg="1"/>
      <p:bldP spid="458755" grpId="0" animBg="1"/>
      <p:bldP spid="458756" grpId="0" animBg="1"/>
      <p:bldP spid="458758" grpId="0" animBg="1"/>
      <p:bldP spid="458758" grpId="1" animBg="1"/>
      <p:bldP spid="458759" grpId="0" animBg="1"/>
      <p:bldP spid="458760" grpId="0" animBg="1"/>
      <p:bldP spid="458762" grpId="0" animBg="1"/>
      <p:bldP spid="458763" grpId="0" animBg="1"/>
      <p:bldP spid="458764" grpId="0" animBg="1"/>
      <p:bldP spid="458765" grpId="0" animBg="1"/>
      <p:bldP spid="458766" grpId="0" animBg="1"/>
      <p:bldP spid="458766" grpId="1" animBg="1"/>
      <p:bldP spid="458766" grpId="2" animBg="1"/>
      <p:bldP spid="458767" grpId="0" animBg="1"/>
      <p:bldP spid="458769" grpId="0" animBg="1"/>
      <p:bldP spid="1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92800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chemeClr val="bg1"/>
                </a:solidFill>
              </a:rPr>
              <a:t>Третья фигура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Правила третьей фигуры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863" y="1332000"/>
            <a:ext cx="8877300" cy="5292725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b="1" dirty="0" smtClean="0">
                <a:solidFill>
                  <a:srgbClr val="00FFFF"/>
                </a:solidFill>
              </a:rPr>
              <a:t>Меньшая посылка должна быть утвердительным суждением.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bg1"/>
                </a:solidFill>
              </a:rPr>
              <a:t>Допустим, что меньшая посылка – отрицательное суждение</a:t>
            </a:r>
            <a:r>
              <a:rPr lang="ru-RU" sz="1800" b="1" dirty="0" smtClean="0">
                <a:solidFill>
                  <a:schemeClr val="accent3"/>
                </a:solidFill>
              </a:rPr>
              <a:t>.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Тогда </a:t>
            </a:r>
            <a:r>
              <a:rPr lang="ru-RU" sz="1800" b="1" dirty="0" smtClean="0">
                <a:solidFill>
                  <a:srgbClr val="FFFF00"/>
                </a:solidFill>
              </a:rPr>
              <a:t>(по правилу отрицательной посылки)</a:t>
            </a:r>
            <a:r>
              <a:rPr lang="ru-RU" sz="1800" b="1" dirty="0" smtClean="0">
                <a:solidFill>
                  <a:schemeClr val="accent3"/>
                </a:solidFill>
              </a:rPr>
              <a:t> отрицательным будет и вывод.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Следовательно, б</a:t>
            </a:r>
            <a:r>
              <a:rPr lang="en-US" sz="1800" b="1" dirty="0" smtClean="0">
                <a:solidFill>
                  <a:schemeClr val="accent3"/>
                </a:solidFill>
                <a:cs typeface="Arial" charset="0"/>
              </a:rPr>
              <a:t>ó</a:t>
            </a:r>
            <a:r>
              <a:rPr lang="ru-RU" sz="1800" b="1" dirty="0" smtClean="0">
                <a:solidFill>
                  <a:schemeClr val="accent3"/>
                </a:solidFill>
              </a:rPr>
              <a:t>льший термин (</a:t>
            </a:r>
            <a:r>
              <a:rPr lang="ru-RU" sz="1800" b="1" dirty="0" smtClean="0">
                <a:solidFill>
                  <a:srgbClr val="FFFF00"/>
                </a:solidFill>
              </a:rPr>
              <a:t>по определению</a:t>
            </a:r>
            <a:r>
              <a:rPr lang="ru-RU" sz="1800" b="1" dirty="0" smtClean="0">
                <a:solidFill>
                  <a:schemeClr val="accent3"/>
                </a:solidFill>
              </a:rPr>
              <a:t> – предикат вывода) в выводе будет распределён.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В этом случае он должен </a:t>
            </a:r>
            <a:r>
              <a:rPr lang="ru-RU" sz="1800" b="1" dirty="0" smtClean="0">
                <a:solidFill>
                  <a:srgbClr val="FFFF00"/>
                </a:solidFill>
              </a:rPr>
              <a:t>(по правилу крайних терминов)</a:t>
            </a:r>
            <a:r>
              <a:rPr lang="ru-RU" sz="1800" b="1" dirty="0" smtClean="0">
                <a:solidFill>
                  <a:schemeClr val="accent3"/>
                </a:solidFill>
              </a:rPr>
              <a:t> быть распределён и в посылке (</a:t>
            </a:r>
            <a:r>
              <a:rPr lang="ru-RU" sz="1800" b="1" dirty="0" smtClean="0">
                <a:solidFill>
                  <a:srgbClr val="FFFF00"/>
                </a:solidFill>
              </a:rPr>
              <a:t>по определению</a:t>
            </a:r>
            <a:r>
              <a:rPr lang="ru-RU" sz="1800" b="1" dirty="0" smtClean="0">
                <a:solidFill>
                  <a:schemeClr val="accent3"/>
                </a:solidFill>
              </a:rPr>
              <a:t> – б</a:t>
            </a:r>
            <a:r>
              <a:rPr lang="en-US" sz="1800" b="1" dirty="0" smtClean="0">
                <a:solidFill>
                  <a:schemeClr val="accent3"/>
                </a:solidFill>
                <a:cs typeface="Arial" charset="0"/>
              </a:rPr>
              <a:t>ó</a:t>
            </a:r>
            <a:r>
              <a:rPr lang="ru-RU" sz="1800" b="1" dirty="0" smtClean="0">
                <a:solidFill>
                  <a:schemeClr val="accent3"/>
                </a:solidFill>
              </a:rPr>
              <a:t>льшей).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Но в третьей фигуре б</a:t>
            </a:r>
            <a:r>
              <a:rPr lang="en-US" sz="1800" b="1" dirty="0" smtClean="0">
                <a:solidFill>
                  <a:schemeClr val="accent3"/>
                </a:solidFill>
                <a:cs typeface="Arial" charset="0"/>
              </a:rPr>
              <a:t>ó</a:t>
            </a:r>
            <a:r>
              <a:rPr lang="ru-RU" sz="1800" b="1" dirty="0" smtClean="0">
                <a:solidFill>
                  <a:schemeClr val="accent3"/>
                </a:solidFill>
              </a:rPr>
              <a:t>льший термин является </a:t>
            </a:r>
            <a:r>
              <a:rPr lang="ru-RU" sz="1800" b="1" dirty="0" smtClean="0">
                <a:solidFill>
                  <a:srgbClr val="FFFF00"/>
                </a:solidFill>
              </a:rPr>
              <a:t>(по определению фигуры)</a:t>
            </a:r>
            <a:r>
              <a:rPr lang="ru-RU" sz="1800" b="1" dirty="0" smtClean="0">
                <a:solidFill>
                  <a:schemeClr val="accent3"/>
                </a:solidFill>
              </a:rPr>
              <a:t> предикатом б</a:t>
            </a:r>
            <a:r>
              <a:rPr lang="en-US" sz="1800" b="1" dirty="0" smtClean="0">
                <a:solidFill>
                  <a:schemeClr val="accent3"/>
                </a:solidFill>
                <a:cs typeface="Arial" charset="0"/>
              </a:rPr>
              <a:t>ó</a:t>
            </a:r>
            <a:r>
              <a:rPr lang="ru-RU" sz="1800" b="1" dirty="0" smtClean="0">
                <a:solidFill>
                  <a:schemeClr val="accent3"/>
                </a:solidFill>
              </a:rPr>
              <a:t>льшей посылки, предикаты же распределены в отрицательных суждениях.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Следовательно, б</a:t>
            </a:r>
            <a:r>
              <a:rPr lang="en-US" sz="1800" b="1" dirty="0" smtClean="0">
                <a:solidFill>
                  <a:schemeClr val="accent3"/>
                </a:solidFill>
                <a:cs typeface="Arial" charset="0"/>
              </a:rPr>
              <a:t>ó</a:t>
            </a:r>
            <a:r>
              <a:rPr lang="ru-RU" sz="1800" b="1" dirty="0" smtClean="0">
                <a:solidFill>
                  <a:schemeClr val="accent3"/>
                </a:solidFill>
              </a:rPr>
              <a:t>льшая посылка должна быть отрицательным суждением.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Но тогда обе посылки окажутся отрицательными суждениями, что противоречит </a:t>
            </a:r>
            <a:r>
              <a:rPr lang="ru-RU" sz="1800" b="1" dirty="0" smtClean="0">
                <a:solidFill>
                  <a:srgbClr val="FFFF00"/>
                </a:solidFill>
              </a:rPr>
              <a:t>правилу утвердительной посылки.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Следовательно, исходное допущение неверно и меньшая посылка не может быть отрицательным суждением.</a:t>
            </a:r>
          </a:p>
        </p:txBody>
      </p:sp>
    </p:spTree>
    <p:extLst>
      <p:ext uri="{BB962C8B-B14F-4D97-AF65-F5344CB8AC3E}">
        <p14:creationId xmlns:p14="http://schemas.microsoft.com/office/powerpoint/2010/main" val="190118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9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9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9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49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49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49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49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49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863" y="1332000"/>
            <a:ext cx="8877300" cy="5292725"/>
          </a:xfrm>
        </p:spPr>
        <p:txBody>
          <a:bodyPr/>
          <a:lstStyle/>
          <a:p>
            <a:pPr eaLnBrk="1" hangingPunct="1">
              <a:spcBef>
                <a:spcPts val="432"/>
              </a:spcBef>
              <a:defRPr/>
            </a:pPr>
            <a:r>
              <a:rPr lang="ru-RU" sz="2000" b="1" dirty="0" smtClean="0">
                <a:solidFill>
                  <a:srgbClr val="00FFFF"/>
                </a:solidFill>
              </a:rPr>
              <a:t>Вывод – частное суждение.</a:t>
            </a:r>
          </a:p>
          <a:p>
            <a:pPr lvl="1" eaLnBrk="1" hangingPunct="1">
              <a:spcBef>
                <a:spcPts val="432"/>
              </a:spcBef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Поскольку доказано, что меньшая посылка – утвердительное суждение, меньший термин (</a:t>
            </a:r>
            <a:r>
              <a:rPr lang="ru-RU" sz="1800" b="1" dirty="0" smtClean="0">
                <a:solidFill>
                  <a:srgbClr val="FFFF00"/>
                </a:solidFill>
              </a:rPr>
              <a:t>по определению третьей фигуры</a:t>
            </a:r>
            <a:r>
              <a:rPr lang="ru-RU" sz="1800" b="1" dirty="0" smtClean="0">
                <a:solidFill>
                  <a:schemeClr val="accent3"/>
                </a:solidFill>
              </a:rPr>
              <a:t> – предикат меньшей посылки) в ней не распределён.</a:t>
            </a:r>
          </a:p>
          <a:p>
            <a:pPr lvl="1" eaLnBrk="1" hangingPunct="1">
              <a:spcBef>
                <a:spcPts val="432"/>
              </a:spcBef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В таком случае он не может</a:t>
            </a:r>
            <a:r>
              <a:rPr lang="ru-RU" sz="1800" b="1" dirty="0" smtClean="0">
                <a:solidFill>
                  <a:srgbClr val="FFFF00"/>
                </a:solidFill>
              </a:rPr>
              <a:t> (по правилу крайних терминов) </a:t>
            </a:r>
            <a:r>
              <a:rPr lang="ru-RU" sz="1800" b="1" dirty="0" smtClean="0">
                <a:solidFill>
                  <a:schemeClr val="accent3"/>
                </a:solidFill>
              </a:rPr>
              <a:t>быть распределён и в выводе.</a:t>
            </a:r>
          </a:p>
          <a:p>
            <a:pPr lvl="1" eaLnBrk="1" hangingPunct="1">
              <a:spcBef>
                <a:spcPts val="432"/>
              </a:spcBef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Коль скоро субъект вывода не распределён, вывод – суждение частное.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92800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chemeClr val="bg1"/>
                </a:solidFill>
              </a:rPr>
              <a:t>Третья фигура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Правила третьей фигуры</a:t>
            </a:r>
          </a:p>
        </p:txBody>
      </p:sp>
    </p:spTree>
    <p:extLst>
      <p:ext uri="{BB962C8B-B14F-4D97-AF65-F5344CB8AC3E}">
        <p14:creationId xmlns:p14="http://schemas.microsoft.com/office/powerpoint/2010/main" val="4041729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2" name="AutoShape 4"/>
          <p:cNvSpPr>
            <a:spLocks noChangeArrowheads="1"/>
          </p:cNvSpPr>
          <p:nvPr/>
        </p:nvSpPr>
        <p:spPr bwMode="auto">
          <a:xfrm>
            <a:off x="5613400" y="5434013"/>
            <a:ext cx="1781175" cy="719137"/>
          </a:xfrm>
          <a:prstGeom prst="rightArrow">
            <a:avLst>
              <a:gd name="adj1" fmla="val 50000"/>
              <a:gd name="adj2" fmla="val 61921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bIns="0" anchor="ctr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(не) </a:t>
            </a:r>
            <a:r>
              <a:rPr lang="ru-RU" dirty="0" smtClean="0">
                <a:solidFill>
                  <a:srgbClr val="0000FF"/>
                </a:solidFill>
              </a:rPr>
              <a:t>суть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447493" name="Rectangle 5"/>
          <p:cNvSpPr>
            <a:spLocks noChangeArrowheads="1"/>
          </p:cNvSpPr>
          <p:nvPr/>
        </p:nvSpPr>
        <p:spPr bwMode="auto">
          <a:xfrm rot="-1500000">
            <a:off x="5351463" y="2808288"/>
            <a:ext cx="2303462" cy="287337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(</a:t>
            </a:r>
            <a:r>
              <a:rPr lang="ru-RU" dirty="0" smtClean="0">
                <a:solidFill>
                  <a:schemeClr val="accent1"/>
                </a:solidFill>
              </a:rPr>
              <a:t>не</a:t>
            </a:r>
            <a:r>
              <a:rPr lang="en-US" dirty="0" smtClean="0">
                <a:solidFill>
                  <a:schemeClr val="accent1"/>
                </a:solidFill>
              </a:rPr>
              <a:t>) </a:t>
            </a:r>
            <a:r>
              <a:rPr lang="ru-RU" dirty="0" smtClean="0">
                <a:solidFill>
                  <a:schemeClr val="accent1"/>
                </a:solidFill>
              </a:rPr>
              <a:t>есть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92175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FFFF00"/>
                </a:solidFill>
              </a:rPr>
              <a:t>Четвёртая фигура простого категорического силлогизма</a:t>
            </a:r>
            <a:endParaRPr lang="ru-RU" sz="2800" b="1" dirty="0" smtClean="0">
              <a:solidFill>
                <a:srgbClr val="FFFF00"/>
              </a:solidFill>
            </a:endParaRPr>
          </a:p>
        </p:txBody>
      </p:sp>
      <p:sp>
        <p:nvSpPr>
          <p:cNvPr id="447495" name="Oval 7"/>
          <p:cNvSpPr>
            <a:spLocks noChangeAspect="1" noChangeArrowheads="1"/>
          </p:cNvSpPr>
          <p:nvPr/>
        </p:nvSpPr>
        <p:spPr bwMode="auto">
          <a:xfrm>
            <a:off x="4210050" y="5073650"/>
            <a:ext cx="1439863" cy="1439863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sz="2400" dirty="0" smtClean="0">
                <a:solidFill>
                  <a:srgbClr val="0000FF"/>
                </a:solidFill>
              </a:rPr>
              <a:t>все</a:t>
            </a:r>
            <a:br>
              <a:rPr lang="ru-RU" sz="2400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(некоторые)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S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447496" name="Oval 8"/>
          <p:cNvSpPr>
            <a:spLocks noChangeAspect="1" noChangeArrowheads="1"/>
          </p:cNvSpPr>
          <p:nvPr/>
        </p:nvSpPr>
        <p:spPr bwMode="auto">
          <a:xfrm>
            <a:off x="7448550" y="5073650"/>
            <a:ext cx="1439863" cy="1439863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0000FF"/>
                </a:solidFill>
              </a:rPr>
              <a:t>P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447497" name="Rectangle 9"/>
          <p:cNvSpPr>
            <a:spLocks noChangeArrowheads="1"/>
          </p:cNvSpPr>
          <p:nvPr/>
        </p:nvSpPr>
        <p:spPr bwMode="auto">
          <a:xfrm>
            <a:off x="4281488" y="4570413"/>
            <a:ext cx="4533900" cy="360362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bIns="0" anchor="ctr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Следовательно,</a:t>
            </a:r>
          </a:p>
        </p:txBody>
      </p:sp>
      <p:sp>
        <p:nvSpPr>
          <p:cNvPr id="447498" name="Rectangle 10"/>
          <p:cNvSpPr>
            <a:spLocks noChangeArrowheads="1"/>
          </p:cNvSpPr>
          <p:nvPr/>
        </p:nvSpPr>
        <p:spPr bwMode="auto">
          <a:xfrm rot="20100000">
            <a:off x="5351463" y="2808000"/>
            <a:ext cx="2303462" cy="287337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  средний термин</a:t>
            </a:r>
          </a:p>
        </p:txBody>
      </p:sp>
      <p:sp>
        <p:nvSpPr>
          <p:cNvPr id="447501" name="Oval 13"/>
          <p:cNvSpPr>
            <a:spLocks noChangeAspect="1" noChangeArrowheads="1"/>
          </p:cNvSpPr>
          <p:nvPr/>
        </p:nvSpPr>
        <p:spPr bwMode="auto">
          <a:xfrm>
            <a:off x="7448550" y="1474788"/>
            <a:ext cx="1439863" cy="1439862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0000FF"/>
                </a:solidFill>
              </a:rPr>
              <a:t>M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447503" name="Oval 15"/>
          <p:cNvSpPr>
            <a:spLocks noChangeAspect="1" noChangeArrowheads="1"/>
          </p:cNvSpPr>
          <p:nvPr/>
        </p:nvSpPr>
        <p:spPr bwMode="auto">
          <a:xfrm>
            <a:off x="7448550" y="2986088"/>
            <a:ext cx="1439863" cy="1439862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0000FF"/>
                </a:solidFill>
              </a:rPr>
              <a:t>S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447505" name="Text Box 17"/>
          <p:cNvSpPr txBox="1">
            <a:spLocks noChangeArrowheads="1"/>
          </p:cNvSpPr>
          <p:nvPr/>
        </p:nvSpPr>
        <p:spPr bwMode="auto">
          <a:xfrm>
            <a:off x="180000" y="1475999"/>
            <a:ext cx="3744000" cy="212400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>
            <a:noAutofit/>
          </a:bodyPr>
          <a:lstStyle/>
          <a:p>
            <a:pPr algn="ctr"/>
            <a:r>
              <a:rPr lang="ru-RU" dirty="0" smtClean="0"/>
              <a:t>Четвёртой фигурой простого категорического силлогизма считается фигура, в которой </a:t>
            </a:r>
            <a:r>
              <a:rPr lang="ru-RU" dirty="0" smtClean="0">
                <a:solidFill>
                  <a:srgbClr val="00FFFF"/>
                </a:solidFill>
              </a:rPr>
              <a:t>крайние </a:t>
            </a:r>
            <a:r>
              <a:rPr lang="ru-RU" dirty="0">
                <a:solidFill>
                  <a:srgbClr val="00FFFF"/>
                </a:solidFill>
              </a:rPr>
              <a:t>термины </a:t>
            </a:r>
            <a:r>
              <a:rPr lang="ru-RU" dirty="0" smtClean="0">
                <a:solidFill>
                  <a:srgbClr val="00FFFF"/>
                </a:solidFill>
              </a:rPr>
              <a:t>занимают </a:t>
            </a:r>
            <a:r>
              <a:rPr lang="ru-RU" dirty="0">
                <a:solidFill>
                  <a:srgbClr val="00FFFF"/>
                </a:solidFill>
              </a:rPr>
              <a:t/>
            </a:r>
            <a:br>
              <a:rPr lang="ru-RU" dirty="0">
                <a:solidFill>
                  <a:srgbClr val="00FFFF"/>
                </a:solidFill>
              </a:rPr>
            </a:br>
            <a:r>
              <a:rPr lang="ru-RU" dirty="0">
                <a:solidFill>
                  <a:srgbClr val="00FFFF"/>
                </a:solidFill>
              </a:rPr>
              <a:t>в посылках </a:t>
            </a:r>
            <a:r>
              <a:rPr lang="ru-RU" dirty="0">
                <a:solidFill>
                  <a:srgbClr val="FFFF00"/>
                </a:solidFill>
              </a:rPr>
              <a:t>позиции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>противоположные </a:t>
            </a:r>
            <a:r>
              <a:rPr lang="ru-RU" dirty="0">
                <a:solidFill>
                  <a:srgbClr val="00FFFF"/>
                </a:solidFill>
              </a:rPr>
              <a:t>тем, </a:t>
            </a:r>
            <a:r>
              <a:rPr lang="ru-RU" dirty="0" smtClean="0">
                <a:solidFill>
                  <a:srgbClr val="00FFFF"/>
                </a:solidFill>
              </a:rPr>
              <a:t>что </a:t>
            </a:r>
            <a:r>
              <a:rPr lang="ru-RU" dirty="0">
                <a:solidFill>
                  <a:srgbClr val="00FFFF"/>
                </a:solidFill>
              </a:rPr>
              <a:t/>
            </a:r>
            <a:br>
              <a:rPr lang="ru-RU" dirty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они </a:t>
            </a:r>
            <a:r>
              <a:rPr lang="ru-RU" dirty="0">
                <a:solidFill>
                  <a:srgbClr val="00FFFF"/>
                </a:solidFill>
              </a:rPr>
              <a:t>занимают в выводе.</a:t>
            </a:r>
          </a:p>
        </p:txBody>
      </p:sp>
      <p:sp>
        <p:nvSpPr>
          <p:cNvPr id="18" name="Rectangle 16"/>
          <p:cNvSpPr txBox="1">
            <a:spLocks noChangeArrowheads="1"/>
          </p:cNvSpPr>
          <p:nvPr/>
        </p:nvSpPr>
        <p:spPr bwMode="auto">
          <a:xfrm>
            <a:off x="180000" y="3816000"/>
            <a:ext cx="3744000" cy="22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defRPr/>
            </a:pPr>
            <a:r>
              <a:rPr lang="ru-RU" kern="0" dirty="0">
                <a:solidFill>
                  <a:srgbClr val="FFFF00"/>
                </a:solidFill>
                <a:latin typeface="+mn-lt"/>
              </a:rPr>
              <a:t>Правила четвёртой фигуры</a:t>
            </a:r>
          </a:p>
          <a:p>
            <a:pPr marL="342900" indent="-342900">
              <a:lnSpc>
                <a:spcPct val="90000"/>
              </a:lnSpc>
              <a:spcBef>
                <a:spcPts val="300"/>
              </a:spcBef>
              <a:buFont typeface="Wingdings" pitchFamily="2" charset="2"/>
              <a:buChar char="Ø"/>
              <a:defRPr/>
            </a:pPr>
            <a:r>
              <a:rPr lang="ru-RU" sz="1600" kern="0" dirty="0">
                <a:latin typeface="+mn-lt"/>
              </a:rPr>
              <a:t>Если </a:t>
            </a:r>
            <a:r>
              <a:rPr lang="ru-RU" sz="1600" kern="0" dirty="0">
                <a:solidFill>
                  <a:srgbClr val="66FF33"/>
                </a:solidFill>
                <a:latin typeface="+mn-lt"/>
              </a:rPr>
              <a:t>б</a:t>
            </a:r>
            <a:r>
              <a:rPr lang="en-US" sz="1600" dirty="0">
                <a:solidFill>
                  <a:srgbClr val="66FF33"/>
                </a:solidFill>
                <a:cs typeface="Arial" charset="0"/>
              </a:rPr>
              <a:t>ó</a:t>
            </a:r>
            <a:r>
              <a:rPr lang="ru-RU" sz="1600" kern="0" dirty="0">
                <a:solidFill>
                  <a:srgbClr val="66FF33"/>
                </a:solidFill>
              </a:rPr>
              <a:t>льшая</a:t>
            </a:r>
            <a:r>
              <a:rPr lang="ru-RU" sz="1600" kern="0" dirty="0"/>
              <a:t> посылка – </a:t>
            </a:r>
            <a:r>
              <a:rPr lang="ru-RU" sz="1600" kern="0" dirty="0">
                <a:solidFill>
                  <a:srgbClr val="66FF33"/>
                </a:solidFill>
              </a:rPr>
              <a:t>утвердительное</a:t>
            </a:r>
            <a:r>
              <a:rPr lang="ru-RU" sz="1600" kern="0" dirty="0"/>
              <a:t> суждение, </a:t>
            </a:r>
            <a:r>
              <a:rPr lang="ru-RU" sz="1600" kern="0" dirty="0" smtClean="0"/>
              <a:t/>
            </a:r>
            <a:br>
              <a:rPr lang="ru-RU" sz="1600" kern="0" dirty="0" smtClean="0"/>
            </a:br>
            <a:r>
              <a:rPr lang="ru-RU" sz="1600" kern="0" dirty="0" smtClean="0"/>
              <a:t>то </a:t>
            </a:r>
            <a:r>
              <a:rPr lang="ru-RU" sz="1600" kern="0" dirty="0">
                <a:solidFill>
                  <a:srgbClr val="66FF33"/>
                </a:solidFill>
              </a:rPr>
              <a:t>м</a:t>
            </a:r>
            <a:r>
              <a:rPr lang="ru-RU" sz="1600" kern="0" dirty="0">
                <a:solidFill>
                  <a:srgbClr val="66FF33"/>
                </a:solidFill>
                <a:latin typeface="+mn-lt"/>
              </a:rPr>
              <a:t>еньшая</a:t>
            </a:r>
            <a:r>
              <a:rPr lang="ru-RU" sz="1600" kern="0" dirty="0">
                <a:latin typeface="+mn-lt"/>
              </a:rPr>
              <a:t> посылка должна быть </a:t>
            </a:r>
            <a:r>
              <a:rPr lang="ru-RU" sz="1600" kern="0" dirty="0">
                <a:solidFill>
                  <a:srgbClr val="66FF33"/>
                </a:solidFill>
                <a:latin typeface="+mn-lt"/>
              </a:rPr>
              <a:t>общим</a:t>
            </a:r>
            <a:r>
              <a:rPr lang="ru-RU" sz="1600" kern="0" dirty="0"/>
              <a:t> суждением</a:t>
            </a:r>
            <a:r>
              <a:rPr lang="ru-RU" sz="1600" kern="0" dirty="0">
                <a:latin typeface="+mn-lt"/>
              </a:rPr>
              <a:t>.</a:t>
            </a:r>
          </a:p>
          <a:p>
            <a:pPr marL="342900" indent="-342900">
              <a:lnSpc>
                <a:spcPct val="90000"/>
              </a:lnSpc>
              <a:spcBef>
                <a:spcPts val="300"/>
              </a:spcBef>
              <a:buFont typeface="Wingdings" pitchFamily="2" charset="2"/>
              <a:buChar char="Ø"/>
              <a:defRPr/>
            </a:pPr>
            <a:r>
              <a:rPr lang="ru-RU" sz="1600" kern="0" dirty="0">
                <a:latin typeface="+mn-lt"/>
              </a:rPr>
              <a:t>Если одна из посылок – </a:t>
            </a:r>
            <a:r>
              <a:rPr lang="ru-RU" sz="1600" kern="0" dirty="0">
                <a:solidFill>
                  <a:srgbClr val="66FF33"/>
                </a:solidFill>
                <a:latin typeface="+mn-lt"/>
              </a:rPr>
              <a:t>отрицательное</a:t>
            </a:r>
            <a:r>
              <a:rPr lang="ru-RU" sz="1600" kern="0" dirty="0">
                <a:latin typeface="+mn-lt"/>
              </a:rPr>
              <a:t> суждение, </a:t>
            </a:r>
            <a:r>
              <a:rPr lang="ru-RU" sz="1600" kern="0" dirty="0" smtClean="0">
                <a:latin typeface="+mn-lt"/>
              </a:rPr>
              <a:t/>
            </a:r>
            <a:br>
              <a:rPr lang="ru-RU" sz="1600" kern="0" dirty="0" smtClean="0">
                <a:latin typeface="+mn-lt"/>
              </a:rPr>
            </a:br>
            <a:r>
              <a:rPr lang="ru-RU" sz="1600" kern="0" dirty="0" smtClean="0">
                <a:latin typeface="+mn-lt"/>
              </a:rPr>
              <a:t>то </a:t>
            </a:r>
            <a:r>
              <a:rPr lang="ru-RU" sz="1600" kern="0" dirty="0">
                <a:solidFill>
                  <a:srgbClr val="66FF33"/>
                </a:solidFill>
                <a:latin typeface="+mn-lt"/>
              </a:rPr>
              <a:t>б</a:t>
            </a:r>
            <a:r>
              <a:rPr lang="en-US" sz="1600" dirty="0">
                <a:solidFill>
                  <a:srgbClr val="66FF33"/>
                </a:solidFill>
                <a:cs typeface="Arial" charset="0"/>
              </a:rPr>
              <a:t>ó</a:t>
            </a:r>
            <a:r>
              <a:rPr lang="ru-RU" sz="1600" kern="0" dirty="0">
                <a:solidFill>
                  <a:srgbClr val="66FF33"/>
                </a:solidFill>
                <a:latin typeface="+mn-lt"/>
              </a:rPr>
              <a:t>льшая</a:t>
            </a:r>
            <a:r>
              <a:rPr lang="ru-RU" sz="1600" kern="0" dirty="0">
                <a:latin typeface="+mn-lt"/>
              </a:rPr>
              <a:t> посылка должна быть </a:t>
            </a:r>
            <a:r>
              <a:rPr lang="ru-RU" sz="1600" kern="0" dirty="0">
                <a:solidFill>
                  <a:srgbClr val="66FF33"/>
                </a:solidFill>
                <a:latin typeface="+mn-lt"/>
              </a:rPr>
              <a:t>общим</a:t>
            </a:r>
            <a:r>
              <a:rPr lang="ru-RU" sz="1600" kern="0" dirty="0"/>
              <a:t> суждением</a:t>
            </a:r>
            <a:r>
              <a:rPr lang="ru-RU" sz="1600" kern="0" dirty="0" smtClean="0">
                <a:latin typeface="+mn-lt"/>
              </a:rPr>
              <a:t>.</a:t>
            </a:r>
            <a:endParaRPr lang="ru-RU" sz="1600" kern="0" dirty="0">
              <a:latin typeface="+mn-lt"/>
            </a:endParaRPr>
          </a:p>
        </p:txBody>
      </p:sp>
      <p:sp>
        <p:nvSpPr>
          <p:cNvPr id="19" name="AutoShape 3"/>
          <p:cNvSpPr>
            <a:spLocks noChangeArrowheads="1"/>
          </p:cNvSpPr>
          <p:nvPr/>
        </p:nvSpPr>
        <p:spPr bwMode="auto">
          <a:xfrm>
            <a:off x="5612400" y="1836000"/>
            <a:ext cx="1781175" cy="719138"/>
          </a:xfrm>
          <a:prstGeom prst="rightArrow">
            <a:avLst>
              <a:gd name="adj1" fmla="val 50000"/>
              <a:gd name="adj2" fmla="val 61920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не </a:t>
            </a:r>
            <a:r>
              <a:rPr lang="ru-RU" dirty="0">
                <a:solidFill>
                  <a:srgbClr val="0000FF"/>
                </a:solidFill>
              </a:rPr>
              <a:t>есть</a:t>
            </a:r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5612400" y="1836000"/>
            <a:ext cx="1781175" cy="719138"/>
          </a:xfrm>
          <a:prstGeom prst="rightArrow">
            <a:avLst>
              <a:gd name="adj1" fmla="val 50000"/>
              <a:gd name="adj2" fmla="val 61920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есть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447491" name="AutoShape 3"/>
          <p:cNvSpPr>
            <a:spLocks noChangeArrowheads="1"/>
          </p:cNvSpPr>
          <p:nvPr/>
        </p:nvSpPr>
        <p:spPr bwMode="auto">
          <a:xfrm>
            <a:off x="5613400" y="1836000"/>
            <a:ext cx="1781175" cy="719138"/>
          </a:xfrm>
          <a:prstGeom prst="rightArrow">
            <a:avLst>
              <a:gd name="adj1" fmla="val 50000"/>
              <a:gd name="adj2" fmla="val 61920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bIns="0" anchor="ctr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(не) </a:t>
            </a:r>
            <a:r>
              <a:rPr lang="ru-RU" dirty="0" smtClean="0">
                <a:solidFill>
                  <a:srgbClr val="0000FF"/>
                </a:solidFill>
              </a:rPr>
              <a:t>суть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21" name="AutoShape 2"/>
          <p:cNvSpPr>
            <a:spLocks noChangeArrowheads="1"/>
          </p:cNvSpPr>
          <p:nvPr/>
        </p:nvSpPr>
        <p:spPr bwMode="auto">
          <a:xfrm>
            <a:off x="5612400" y="3348000"/>
            <a:ext cx="1781175" cy="719138"/>
          </a:xfrm>
          <a:prstGeom prst="rightArrow">
            <a:avLst>
              <a:gd name="adj1" fmla="val 50000"/>
              <a:gd name="adj2" fmla="val 61920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не </a:t>
            </a:r>
            <a:r>
              <a:rPr lang="ru-RU" dirty="0">
                <a:solidFill>
                  <a:srgbClr val="0000FF"/>
                </a:solidFill>
              </a:rPr>
              <a:t>есть</a:t>
            </a:r>
          </a:p>
        </p:txBody>
      </p:sp>
      <p:sp>
        <p:nvSpPr>
          <p:cNvPr id="447490" name="AutoShape 2"/>
          <p:cNvSpPr>
            <a:spLocks noChangeArrowheads="1"/>
          </p:cNvSpPr>
          <p:nvPr/>
        </p:nvSpPr>
        <p:spPr bwMode="auto">
          <a:xfrm>
            <a:off x="5613400" y="3348000"/>
            <a:ext cx="1781175" cy="719138"/>
          </a:xfrm>
          <a:prstGeom prst="rightArrow">
            <a:avLst>
              <a:gd name="adj1" fmla="val 50000"/>
              <a:gd name="adj2" fmla="val 61920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bIns="0" anchor="ctr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(не) </a:t>
            </a:r>
            <a:r>
              <a:rPr lang="ru-RU" dirty="0" smtClean="0">
                <a:solidFill>
                  <a:srgbClr val="0000FF"/>
                </a:solidFill>
              </a:rPr>
              <a:t>суть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20" name="Oval 14"/>
          <p:cNvSpPr>
            <a:spLocks noChangeAspect="1" noChangeArrowheads="1"/>
          </p:cNvSpPr>
          <p:nvPr/>
        </p:nvSpPr>
        <p:spPr bwMode="auto">
          <a:xfrm>
            <a:off x="4212000" y="2988000"/>
            <a:ext cx="1439863" cy="1439862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dirty="0" smtClean="0">
                <a:solidFill>
                  <a:srgbClr val="0000FF"/>
                </a:solidFill>
              </a:rPr>
              <a:t>Все</a:t>
            </a:r>
            <a:r>
              <a:rPr lang="ru-RU" sz="3200" dirty="0" smtClean="0">
                <a:solidFill>
                  <a:srgbClr val="0000FF"/>
                </a:solidFill>
              </a:rPr>
              <a:t/>
            </a:r>
            <a:br>
              <a:rPr lang="ru-RU" sz="3200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M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447502" name="Oval 14"/>
          <p:cNvSpPr>
            <a:spLocks noChangeAspect="1" noChangeArrowheads="1"/>
          </p:cNvSpPr>
          <p:nvPr/>
        </p:nvSpPr>
        <p:spPr bwMode="auto">
          <a:xfrm>
            <a:off x="4212000" y="2988000"/>
            <a:ext cx="1439863" cy="1439862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sz="2400" dirty="0" smtClean="0">
                <a:solidFill>
                  <a:srgbClr val="0000FF"/>
                </a:solidFill>
              </a:rPr>
              <a:t>Все</a:t>
            </a:r>
            <a:br>
              <a:rPr lang="ru-RU" sz="2400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(некоторые)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M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22" name="Oval 12"/>
          <p:cNvSpPr>
            <a:spLocks noChangeAspect="1" noChangeArrowheads="1"/>
          </p:cNvSpPr>
          <p:nvPr/>
        </p:nvSpPr>
        <p:spPr bwMode="auto">
          <a:xfrm>
            <a:off x="4212000" y="1476000"/>
            <a:ext cx="1439863" cy="1439862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dirty="0" smtClean="0">
                <a:solidFill>
                  <a:srgbClr val="0000FF"/>
                </a:solidFill>
              </a:rPr>
              <a:t>Все</a:t>
            </a:r>
            <a:br>
              <a:rPr lang="ru-RU" sz="2400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P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447500" name="Oval 12"/>
          <p:cNvSpPr>
            <a:spLocks noChangeAspect="1" noChangeArrowheads="1"/>
          </p:cNvSpPr>
          <p:nvPr/>
        </p:nvSpPr>
        <p:spPr bwMode="auto">
          <a:xfrm>
            <a:off x="4210050" y="1476000"/>
            <a:ext cx="1439863" cy="1439862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sz="2400" dirty="0" smtClean="0">
                <a:solidFill>
                  <a:srgbClr val="0000FF"/>
                </a:solidFill>
              </a:rPr>
              <a:t>Все</a:t>
            </a:r>
            <a:br>
              <a:rPr lang="ru-RU" sz="2400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(некоторые)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P</a:t>
            </a:r>
            <a:endParaRPr lang="ru-RU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47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7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7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447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47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7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74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47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1000"/>
                                        <p:tgtEl>
                                          <p:spTgt spid="447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1000"/>
                                        <p:tgtEl>
                                          <p:spTgt spid="447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47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47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474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47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1000"/>
                                        <p:tgtEl>
                                          <p:spTgt spid="447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47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47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000000">
                                      <p:cBhvr>
                                        <p:cTn id="55" dur="1000" fill="hold"/>
                                        <p:tgtEl>
                                          <p:spTgt spid="4474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0" fill="hold"/>
                                        <p:tgtEl>
                                          <p:spTgt spid="4474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474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474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8" dur="1000"/>
                                        <p:tgtEl>
                                          <p:spTgt spid="447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47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47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474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47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9" dur="1000"/>
                                        <p:tgtEl>
                                          <p:spTgt spid="447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500"/>
                            </p:stCondLst>
                            <p:childTnLst>
                              <p:par>
                                <p:cTn id="10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500"/>
                            </p:stCondLst>
                            <p:childTnLst>
                              <p:par>
                                <p:cTn id="108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14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500"/>
                            </p:stCondLst>
                            <p:childTnLst>
                              <p:par>
                                <p:cTn id="13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500"/>
                            </p:stCondLst>
                            <p:childTnLst>
                              <p:par>
                                <p:cTn id="13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500"/>
                            </p:stCondLst>
                            <p:childTnLst>
                              <p:par>
                                <p:cTn id="141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45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4500"/>
                            </p:stCondLst>
                            <p:childTnLst>
                              <p:par>
                                <p:cTn id="150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6500"/>
                            </p:stCondLst>
                            <p:childTnLst>
                              <p:par>
                                <p:cTn id="153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6500"/>
                            </p:stCondLst>
                            <p:childTnLst>
                              <p:par>
                                <p:cTn id="156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6500"/>
                            </p:stCondLst>
                            <p:childTnLst>
                              <p:par>
                                <p:cTn id="159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492" grpId="0" animBg="1"/>
      <p:bldP spid="447493" grpId="0" animBg="1"/>
      <p:bldP spid="447493" grpId="1" animBg="1"/>
      <p:bldP spid="447493" grpId="2" animBg="1"/>
      <p:bldP spid="447495" grpId="0" animBg="1"/>
      <p:bldP spid="447496" grpId="0" animBg="1"/>
      <p:bldP spid="447497" grpId="0" animBg="1"/>
      <p:bldP spid="447498" grpId="0" animBg="1"/>
      <p:bldP spid="447498" grpId="1" animBg="1"/>
      <p:bldP spid="447501" grpId="0" animBg="1"/>
      <p:bldP spid="447503" grpId="0" animBg="1"/>
      <p:bldP spid="447505" grpId="0" animBg="1"/>
      <p:bldP spid="18" grpId="0" build="p"/>
      <p:bldP spid="19" grpId="0" animBg="1"/>
      <p:bldP spid="19" grpId="1" animBg="1"/>
      <p:bldP spid="17" grpId="0" animBg="1"/>
      <p:bldP spid="17" grpId="1" animBg="1"/>
      <p:bldP spid="17" grpId="2" animBg="1"/>
      <p:bldP spid="447491" grpId="0" animBg="1"/>
      <p:bldP spid="447491" grpId="1" animBg="1"/>
      <p:bldP spid="447491" grpId="2" animBg="1"/>
      <p:bldP spid="447491" grpId="3" animBg="1"/>
      <p:bldP spid="447491" grpId="4" animBg="1"/>
      <p:bldP spid="21" grpId="0" animBg="1"/>
      <p:bldP spid="21" grpId="1" animBg="1"/>
      <p:bldP spid="447490" grpId="0" animBg="1"/>
      <p:bldP spid="447490" grpId="1" animBg="1"/>
      <p:bldP spid="447490" grpId="2" animBg="1"/>
      <p:bldP spid="20" grpId="0" animBg="1"/>
      <p:bldP spid="20" grpId="1" animBg="1"/>
      <p:bldP spid="447502" grpId="0" animBg="1"/>
      <p:bldP spid="447502" grpId="1" animBg="1"/>
      <p:bldP spid="447502" grpId="2" animBg="1"/>
      <p:bldP spid="22" grpId="0" animBg="1"/>
      <p:bldP spid="22" grpId="1" animBg="1"/>
      <p:bldP spid="447500" grpId="0" animBg="1"/>
      <p:bldP spid="447500" grpId="1" animBg="1"/>
      <p:bldP spid="447500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000"/>
            <a:ext cx="8229600" cy="648000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accent3"/>
                </a:solidFill>
              </a:rPr>
              <a:t>Непосредственные умозаключения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0000" y="972000"/>
            <a:ext cx="8712000" cy="5688000"/>
          </a:xfrm>
        </p:spPr>
        <p:txBody>
          <a:bodyPr/>
          <a:lstStyle/>
          <a:p>
            <a:pPr lvl="1">
              <a:lnSpc>
                <a:spcPct val="90000"/>
              </a:lnSpc>
              <a:spcBef>
                <a:spcPts val="600"/>
              </a:spcBef>
              <a:buClr>
                <a:schemeClr val="bg1"/>
              </a:buClr>
              <a:buFont typeface="Arial" pitchFamily="34" charset="0"/>
              <a:buChar char="•"/>
              <a:defRPr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chemeClr val="bg1"/>
              </a:buClr>
              <a:buFont typeface="Arial" pitchFamily="34" charset="0"/>
              <a:buChar char="•"/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Виды умозаключений</a:t>
            </a:r>
          </a:p>
          <a:p>
            <a:pPr lvl="2">
              <a:lnSpc>
                <a:spcPct val="85000"/>
              </a:lnSpc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sz="3200" b="1" dirty="0" smtClean="0">
                <a:solidFill>
                  <a:schemeClr val="bg1"/>
                </a:solidFill>
              </a:rPr>
              <a:t>Дедуктивные </a:t>
            </a:r>
          </a:p>
          <a:p>
            <a:pPr lvl="2">
              <a:lnSpc>
                <a:spcPct val="85000"/>
              </a:lnSpc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sz="3200" b="1" smtClean="0">
                <a:solidFill>
                  <a:schemeClr val="bg1"/>
                </a:solidFill>
              </a:rPr>
              <a:t>Индуктивные </a:t>
            </a:r>
            <a:r>
              <a:rPr lang="ru-RU" sz="3200" b="1" dirty="0" smtClean="0">
                <a:solidFill>
                  <a:schemeClr val="bg1"/>
                </a:solidFill>
              </a:rPr>
              <a:t>умозаключения</a:t>
            </a:r>
          </a:p>
          <a:p>
            <a:pPr lvl="2">
              <a:lnSpc>
                <a:spcPct val="85000"/>
              </a:lnSpc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sz="3200" b="1" dirty="0" smtClean="0">
                <a:solidFill>
                  <a:schemeClr val="bg1"/>
                </a:solidFill>
              </a:rPr>
              <a:t>Умозаключения по аналогии</a:t>
            </a:r>
            <a:endParaRPr lang="ru-RU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92800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chemeClr val="bg1"/>
                </a:solidFill>
              </a:rPr>
              <a:t>Четвёртая фигура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Правила четвёртой фигуры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863" y="1332000"/>
            <a:ext cx="8877300" cy="5292725"/>
          </a:xfrm>
        </p:spPr>
        <p:txBody>
          <a:bodyPr/>
          <a:lstStyle/>
          <a:p>
            <a:pPr eaLnBrk="1" hangingPunct="1">
              <a:spcBef>
                <a:spcPts val="432"/>
              </a:spcBef>
              <a:defRPr/>
            </a:pPr>
            <a:r>
              <a:rPr lang="ru-RU" sz="2000" b="1" dirty="0" smtClean="0">
                <a:solidFill>
                  <a:srgbClr val="00FFFF"/>
                </a:solidFill>
              </a:rPr>
              <a:t>Если б</a:t>
            </a:r>
            <a:r>
              <a:rPr lang="en-US" sz="2000" b="1" dirty="0" smtClean="0">
                <a:solidFill>
                  <a:srgbClr val="00FFFF"/>
                </a:solidFill>
                <a:cs typeface="Arial" charset="0"/>
              </a:rPr>
              <a:t>ó</a:t>
            </a:r>
            <a:r>
              <a:rPr lang="ru-RU" sz="2000" b="1" dirty="0" smtClean="0">
                <a:solidFill>
                  <a:srgbClr val="00FFFF"/>
                </a:solidFill>
              </a:rPr>
              <a:t>льшая посылка – утвердительное суждение, то меньшая посылка должна быть общим суждением. </a:t>
            </a:r>
            <a:endParaRPr lang="ru-RU" sz="2000" b="1" dirty="0" smtClean="0">
              <a:solidFill>
                <a:schemeClr val="bg1"/>
              </a:solidFill>
            </a:endParaRPr>
          </a:p>
          <a:p>
            <a:pPr lvl="1" eaLnBrk="1" hangingPunct="1">
              <a:spcBef>
                <a:spcPts val="432"/>
              </a:spcBef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Если б</a:t>
            </a:r>
            <a:r>
              <a:rPr lang="en-US" sz="1800" b="1" dirty="0" smtClean="0">
                <a:solidFill>
                  <a:schemeClr val="accent3"/>
                </a:solidFill>
                <a:cs typeface="Arial" charset="0"/>
              </a:rPr>
              <a:t>ó</a:t>
            </a:r>
            <a:r>
              <a:rPr lang="ru-RU" sz="1800" b="1" dirty="0" smtClean="0">
                <a:solidFill>
                  <a:schemeClr val="accent3"/>
                </a:solidFill>
              </a:rPr>
              <a:t>льшая посылка – утвердительное суждение, то средний термин (</a:t>
            </a:r>
            <a:r>
              <a:rPr lang="ru-RU" sz="1800" b="1" dirty="0" smtClean="0">
                <a:solidFill>
                  <a:srgbClr val="FFFF00"/>
                </a:solidFill>
              </a:rPr>
              <a:t>по определению четвёртой фигуры</a:t>
            </a:r>
            <a:r>
              <a:rPr lang="ru-RU" sz="1800" b="1" dirty="0" smtClean="0">
                <a:solidFill>
                  <a:schemeClr val="accent3"/>
                </a:solidFill>
              </a:rPr>
              <a:t> – предикат б</a:t>
            </a:r>
            <a:r>
              <a:rPr lang="en-US" sz="1800" b="1" dirty="0" smtClean="0">
                <a:solidFill>
                  <a:schemeClr val="accent3"/>
                </a:solidFill>
                <a:cs typeface="Arial" charset="0"/>
              </a:rPr>
              <a:t>ó</a:t>
            </a:r>
            <a:r>
              <a:rPr lang="ru-RU" sz="1800" b="1" dirty="0" smtClean="0">
                <a:solidFill>
                  <a:schemeClr val="accent3"/>
                </a:solidFill>
              </a:rPr>
              <a:t>льшей посылки) в ней не распределён.</a:t>
            </a:r>
          </a:p>
          <a:p>
            <a:pPr lvl="1" eaLnBrk="1" hangingPunct="1">
              <a:spcBef>
                <a:spcPts val="432"/>
              </a:spcBef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Следовательно, он должен быть распределён в меньшей посылке.</a:t>
            </a:r>
          </a:p>
          <a:p>
            <a:pPr lvl="1" eaLnBrk="1" hangingPunct="1">
              <a:spcBef>
                <a:spcPts val="432"/>
              </a:spcBef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Но в меньшей посылке средний термин является субъектом </a:t>
            </a:r>
            <a:r>
              <a:rPr lang="ru-RU" sz="1800" b="1" dirty="0" smtClean="0">
                <a:solidFill>
                  <a:srgbClr val="FFFF00"/>
                </a:solidFill>
              </a:rPr>
              <a:t>(по определению четвёртой фигуры),</a:t>
            </a:r>
            <a:r>
              <a:rPr lang="ru-RU" sz="1800" b="1" dirty="0" smtClean="0">
                <a:solidFill>
                  <a:schemeClr val="accent3"/>
                </a:solidFill>
              </a:rPr>
              <a:t> субъекты же распределены в общих суждениях.</a:t>
            </a:r>
          </a:p>
          <a:p>
            <a:pPr lvl="1" eaLnBrk="1" hangingPunct="1">
              <a:spcBef>
                <a:spcPts val="432"/>
              </a:spcBef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Следовательно, меньшая посылка должна в этом случае (если б</a:t>
            </a:r>
            <a:r>
              <a:rPr lang="en-US" sz="1800" b="1" dirty="0" smtClean="0">
                <a:solidFill>
                  <a:schemeClr val="accent3"/>
                </a:solidFill>
                <a:cs typeface="Arial" charset="0"/>
              </a:rPr>
              <a:t>ó</a:t>
            </a:r>
            <a:r>
              <a:rPr lang="ru-RU" sz="1800" b="1" dirty="0" smtClean="0">
                <a:solidFill>
                  <a:schemeClr val="accent3"/>
                </a:solidFill>
              </a:rPr>
              <a:t>льшая посылка – не отрицательное суждение) быть общим суждением.</a:t>
            </a:r>
            <a:endParaRPr lang="ru-RU" sz="1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99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863" y="1332000"/>
            <a:ext cx="8877300" cy="5292725"/>
          </a:xfrm>
        </p:spPr>
        <p:txBody>
          <a:bodyPr/>
          <a:lstStyle/>
          <a:p>
            <a:pPr eaLnBrk="1" hangingPunct="1">
              <a:spcBef>
                <a:spcPts val="432"/>
              </a:spcBef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00FFFF"/>
                </a:solidFill>
              </a:rPr>
              <a:t>Если одна из посылок – отрицательное суждение, то б</a:t>
            </a:r>
            <a:r>
              <a:rPr lang="en-US" sz="2000" b="1" dirty="0" smtClean="0">
                <a:solidFill>
                  <a:srgbClr val="00FFFF"/>
                </a:solidFill>
                <a:cs typeface="Arial" charset="0"/>
              </a:rPr>
              <a:t>ó</a:t>
            </a:r>
            <a:r>
              <a:rPr lang="ru-RU" sz="2000" b="1" dirty="0" smtClean="0">
                <a:solidFill>
                  <a:srgbClr val="00FFFF"/>
                </a:solidFill>
              </a:rPr>
              <a:t>льшая посылка должна быть общим суждением.</a:t>
            </a:r>
          </a:p>
          <a:p>
            <a:pPr lvl="1" eaLnBrk="1" hangingPunct="1">
              <a:spcBef>
                <a:spcPts val="432"/>
              </a:spcBef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Если одна из посылок – отрицательное суждение, отрицательным будет </a:t>
            </a:r>
            <a:r>
              <a:rPr lang="ru-RU" sz="1800" b="1" dirty="0" smtClean="0">
                <a:solidFill>
                  <a:srgbClr val="FFFF00"/>
                </a:solidFill>
              </a:rPr>
              <a:t>(по правилу отрицательной посылки)</a:t>
            </a:r>
            <a:r>
              <a:rPr lang="ru-RU" sz="1800" b="1" dirty="0" smtClean="0">
                <a:solidFill>
                  <a:schemeClr val="accent3"/>
                </a:solidFill>
              </a:rPr>
              <a:t> и вывод.</a:t>
            </a:r>
          </a:p>
          <a:p>
            <a:pPr lvl="1" eaLnBrk="1" hangingPunct="1">
              <a:spcBef>
                <a:spcPts val="432"/>
              </a:spcBef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Раз вывод – отрицательное суждение, б</a:t>
            </a:r>
            <a:r>
              <a:rPr lang="en-US" sz="1800" b="1" dirty="0" smtClean="0">
                <a:solidFill>
                  <a:schemeClr val="accent3"/>
                </a:solidFill>
                <a:cs typeface="Arial" charset="0"/>
              </a:rPr>
              <a:t>ó</a:t>
            </a:r>
            <a:r>
              <a:rPr lang="ru-RU" sz="1800" b="1" dirty="0" smtClean="0">
                <a:solidFill>
                  <a:schemeClr val="accent3"/>
                </a:solidFill>
              </a:rPr>
              <a:t>льший термин (</a:t>
            </a:r>
            <a:r>
              <a:rPr lang="ru-RU" sz="1800" b="1" dirty="0" smtClean="0">
                <a:solidFill>
                  <a:srgbClr val="FFFF00"/>
                </a:solidFill>
              </a:rPr>
              <a:t>по определению</a:t>
            </a:r>
            <a:r>
              <a:rPr lang="ru-RU" sz="1800" b="1" dirty="0" smtClean="0">
                <a:solidFill>
                  <a:schemeClr val="accent3"/>
                </a:solidFill>
              </a:rPr>
              <a:t> – предикат вывода) в выводе распределён.</a:t>
            </a:r>
          </a:p>
          <a:p>
            <a:pPr lvl="1" eaLnBrk="1" hangingPunct="1">
              <a:spcBef>
                <a:spcPts val="432"/>
              </a:spcBef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В этом случае он </a:t>
            </a:r>
            <a:r>
              <a:rPr lang="ru-RU" sz="1800" b="1" dirty="0" smtClean="0">
                <a:solidFill>
                  <a:srgbClr val="FFFF00"/>
                </a:solidFill>
              </a:rPr>
              <a:t>(по правилу крайних терминов)</a:t>
            </a:r>
            <a:r>
              <a:rPr lang="ru-RU" sz="1800" b="1" dirty="0" smtClean="0">
                <a:solidFill>
                  <a:schemeClr val="accent3"/>
                </a:solidFill>
              </a:rPr>
              <a:t> должен быть распределён и в посылке (</a:t>
            </a:r>
            <a:r>
              <a:rPr lang="ru-RU" sz="1800" b="1" dirty="0" smtClean="0">
                <a:solidFill>
                  <a:srgbClr val="FFFF00"/>
                </a:solidFill>
              </a:rPr>
              <a:t>по определению</a:t>
            </a:r>
            <a:r>
              <a:rPr lang="ru-RU" sz="1800" b="1" dirty="0" smtClean="0">
                <a:solidFill>
                  <a:schemeClr val="accent3"/>
                </a:solidFill>
              </a:rPr>
              <a:t> – б</a:t>
            </a:r>
            <a:r>
              <a:rPr lang="en-US" sz="1800" b="1" dirty="0" smtClean="0">
                <a:solidFill>
                  <a:schemeClr val="accent3"/>
                </a:solidFill>
                <a:cs typeface="Arial" charset="0"/>
              </a:rPr>
              <a:t>ó</a:t>
            </a:r>
            <a:r>
              <a:rPr lang="ru-RU" sz="1800" b="1" dirty="0" smtClean="0">
                <a:solidFill>
                  <a:schemeClr val="accent3"/>
                </a:solidFill>
              </a:rPr>
              <a:t>льшей).</a:t>
            </a:r>
          </a:p>
          <a:p>
            <a:pPr lvl="1" eaLnBrk="1" hangingPunct="1">
              <a:spcBef>
                <a:spcPts val="432"/>
              </a:spcBef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Но в четвёртой фигуре б</a:t>
            </a:r>
            <a:r>
              <a:rPr lang="en-US" sz="1800" b="1" dirty="0" smtClean="0">
                <a:solidFill>
                  <a:schemeClr val="accent3"/>
                </a:solidFill>
                <a:cs typeface="Arial" charset="0"/>
              </a:rPr>
              <a:t>ó</a:t>
            </a:r>
            <a:r>
              <a:rPr lang="ru-RU" sz="1800" b="1" dirty="0" smtClean="0">
                <a:solidFill>
                  <a:schemeClr val="accent3"/>
                </a:solidFill>
              </a:rPr>
              <a:t>льший термин является </a:t>
            </a:r>
            <a:r>
              <a:rPr lang="ru-RU" sz="1800" b="1" dirty="0" smtClean="0">
                <a:solidFill>
                  <a:srgbClr val="FFFF00"/>
                </a:solidFill>
              </a:rPr>
              <a:t>(по определению фигуры)</a:t>
            </a:r>
            <a:r>
              <a:rPr lang="ru-RU" sz="1800" b="1" dirty="0" smtClean="0">
                <a:solidFill>
                  <a:schemeClr val="accent3"/>
                </a:solidFill>
              </a:rPr>
              <a:t> субъектом б</a:t>
            </a:r>
            <a:r>
              <a:rPr lang="en-US" sz="1800" b="1" dirty="0" smtClean="0">
                <a:solidFill>
                  <a:schemeClr val="accent3"/>
                </a:solidFill>
                <a:cs typeface="Arial" charset="0"/>
              </a:rPr>
              <a:t>ó</a:t>
            </a:r>
            <a:r>
              <a:rPr lang="ru-RU" sz="1800" b="1" dirty="0" smtClean="0">
                <a:solidFill>
                  <a:schemeClr val="accent3"/>
                </a:solidFill>
              </a:rPr>
              <a:t>льшей посылки, субъекты же распределены в общих суждениях.</a:t>
            </a:r>
          </a:p>
          <a:p>
            <a:pPr lvl="1" eaLnBrk="1" hangingPunct="1">
              <a:spcBef>
                <a:spcPts val="432"/>
              </a:spcBef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accent3"/>
                </a:solidFill>
              </a:rPr>
              <a:t>Следовательно, б</a:t>
            </a:r>
            <a:r>
              <a:rPr lang="en-US" sz="1800" b="1" dirty="0" smtClean="0">
                <a:solidFill>
                  <a:schemeClr val="accent3"/>
                </a:solidFill>
                <a:cs typeface="Arial" charset="0"/>
              </a:rPr>
              <a:t>ó</a:t>
            </a:r>
            <a:r>
              <a:rPr lang="ru-RU" sz="1800" b="1" dirty="0" smtClean="0">
                <a:solidFill>
                  <a:schemeClr val="accent3"/>
                </a:solidFill>
              </a:rPr>
              <a:t>льшая посылка должна в этом случае </a:t>
            </a:r>
            <a:r>
              <a:rPr lang="en-US" sz="1800" b="1" dirty="0" smtClean="0">
                <a:solidFill>
                  <a:schemeClr val="accent3"/>
                </a:solidFill>
              </a:rPr>
              <a:t>(</a:t>
            </a:r>
            <a:r>
              <a:rPr lang="ru-RU" sz="1800" b="1" dirty="0" smtClean="0">
                <a:solidFill>
                  <a:schemeClr val="accent3"/>
                </a:solidFill>
              </a:rPr>
              <a:t>если одна из посылок – отрицательное суждение</a:t>
            </a:r>
            <a:r>
              <a:rPr lang="en-US" sz="1800" b="1" dirty="0" smtClean="0">
                <a:solidFill>
                  <a:schemeClr val="accent3"/>
                </a:solidFill>
              </a:rPr>
              <a:t>) </a:t>
            </a:r>
            <a:r>
              <a:rPr lang="ru-RU" sz="1800" b="1" dirty="0" smtClean="0">
                <a:solidFill>
                  <a:schemeClr val="accent3"/>
                </a:solidFill>
              </a:rPr>
              <a:t>быть общим суждением.</a:t>
            </a:r>
            <a:endParaRPr lang="ru-RU" sz="1800" b="1" dirty="0" smtClean="0">
              <a:solidFill>
                <a:schemeClr val="bg1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92800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chemeClr val="bg1"/>
                </a:solidFill>
              </a:rPr>
              <a:t>Четвёртая фигура 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Правила четвёртой фигуры</a:t>
            </a:r>
          </a:p>
        </p:txBody>
      </p:sp>
    </p:spTree>
    <p:extLst>
      <p:ext uri="{BB962C8B-B14F-4D97-AF65-F5344CB8AC3E}">
        <p14:creationId xmlns:p14="http://schemas.microsoft.com/office/powerpoint/2010/main" val="2179724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9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9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000" y="1296000"/>
            <a:ext cx="8784000" cy="54360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buClr>
                <a:schemeClr val="bg1"/>
              </a:buClr>
            </a:pPr>
            <a:r>
              <a:rPr lang="ru-RU" sz="1800" b="1" dirty="0" smtClean="0">
                <a:solidFill>
                  <a:srgbClr val="00FFFF"/>
                </a:solidFill>
              </a:rPr>
              <a:t>Умозаключение</a:t>
            </a:r>
            <a:r>
              <a:rPr lang="ru-RU" sz="1800" b="1" dirty="0" smtClean="0">
                <a:solidFill>
                  <a:schemeClr val="bg1"/>
                </a:solidFill>
              </a:rPr>
              <a:t> – это получение </a:t>
            </a:r>
            <a:r>
              <a:rPr lang="ru-RU" sz="1800" b="1" dirty="0" smtClean="0">
                <a:solidFill>
                  <a:srgbClr val="00FF00"/>
                </a:solidFill>
              </a:rPr>
              <a:t>нового суждения</a:t>
            </a:r>
            <a:r>
              <a:rPr lang="ru-RU" sz="1800" b="1" dirty="0" smtClean="0">
                <a:solidFill>
                  <a:schemeClr val="bg1"/>
                </a:solidFill>
              </a:rPr>
              <a:t> из</a:t>
            </a:r>
            <a:r>
              <a:rPr lang="ru-RU" sz="1800" b="1" dirty="0" smtClean="0">
                <a:solidFill>
                  <a:srgbClr val="00FF00"/>
                </a:solidFill>
              </a:rPr>
              <a:t> материи других суждений</a:t>
            </a:r>
            <a:r>
              <a:rPr lang="ru-RU" sz="1800" b="1" dirty="0" smtClean="0">
                <a:solidFill>
                  <a:schemeClr val="bg1"/>
                </a:solidFill>
              </a:rPr>
              <a:t> на основе</a:t>
            </a:r>
            <a:r>
              <a:rPr lang="ru-RU" sz="1800" b="1" dirty="0" smtClean="0">
                <a:solidFill>
                  <a:srgbClr val="00FF00"/>
                </a:solidFill>
              </a:rPr>
              <a:t> логических отношений </a:t>
            </a:r>
            <a:r>
              <a:rPr lang="ru-RU" sz="1800" b="1" dirty="0" smtClean="0">
                <a:solidFill>
                  <a:schemeClr val="bg1"/>
                </a:solidFill>
              </a:rPr>
              <a:t>между элементами последних.</a:t>
            </a:r>
            <a:r>
              <a:rPr lang="en-US" sz="1800" b="1" dirty="0" smtClean="0">
                <a:solidFill>
                  <a:schemeClr val="bg1"/>
                </a:solidFill>
              </a:rPr>
              <a:t> </a:t>
            </a:r>
          </a:p>
          <a:p>
            <a:pPr eaLnBrk="1" hangingPunct="1">
              <a:lnSpc>
                <a:spcPct val="95000"/>
              </a:lnSpc>
              <a:buClr>
                <a:schemeClr val="bg1"/>
              </a:buClr>
            </a:pPr>
            <a:r>
              <a:rPr lang="ru-RU" sz="1800" b="1" dirty="0" smtClean="0">
                <a:solidFill>
                  <a:schemeClr val="bg1"/>
                </a:solidFill>
              </a:rPr>
              <a:t>Умозаключения подразделяются на</a:t>
            </a:r>
            <a:r>
              <a:rPr lang="en-US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дедуктивные,</a:t>
            </a:r>
            <a:r>
              <a:rPr lang="en-US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представляющие собой логический переход </a:t>
            </a:r>
            <a:r>
              <a:rPr lang="ru-RU" sz="1800" b="1" dirty="0" smtClean="0">
                <a:solidFill>
                  <a:srgbClr val="00FFFF"/>
                </a:solidFill>
              </a:rPr>
              <a:t>от общего к частному,</a:t>
            </a:r>
            <a:r>
              <a:rPr lang="ru-RU" sz="1800" b="1" dirty="0" smtClean="0">
                <a:solidFill>
                  <a:schemeClr val="bg1"/>
                </a:solidFill>
              </a:rPr>
              <a:t> и </a:t>
            </a:r>
            <a:r>
              <a:rPr lang="ru-RU" sz="1800" b="1" dirty="0" smtClean="0">
                <a:solidFill>
                  <a:srgbClr val="FFFF00"/>
                </a:solidFill>
              </a:rPr>
              <a:t>индуктивные, </a:t>
            </a:r>
            <a:r>
              <a:rPr lang="ru-RU" sz="1800" b="1" dirty="0" smtClean="0">
                <a:solidFill>
                  <a:schemeClr val="bg1"/>
                </a:solidFill>
              </a:rPr>
              <a:t>представляющие собой логический переход </a:t>
            </a:r>
            <a:r>
              <a:rPr lang="ru-RU" sz="1800" b="1" dirty="0" smtClean="0">
                <a:solidFill>
                  <a:srgbClr val="00FFFF"/>
                </a:solidFill>
              </a:rPr>
              <a:t>от частного к общему.</a:t>
            </a:r>
            <a:r>
              <a:rPr lang="en-US" sz="1800" b="1" dirty="0" smtClean="0">
                <a:solidFill>
                  <a:schemeClr val="bg1"/>
                </a:solidFill>
              </a:rPr>
              <a:t> </a:t>
            </a:r>
            <a:endParaRPr lang="ru-RU" sz="1800" b="1" dirty="0" smtClean="0">
              <a:solidFill>
                <a:schemeClr val="bg1"/>
              </a:solidFill>
            </a:endParaRPr>
          </a:p>
          <a:p>
            <a:pPr lvl="1" eaLnBrk="1" hangingPunct="1">
              <a:lnSpc>
                <a:spcPct val="95000"/>
              </a:lnSpc>
              <a:buClr>
                <a:schemeClr val="bg1"/>
              </a:buClr>
              <a:buFont typeface="Courier New" pitchFamily="49" charset="0"/>
              <a:buChar char="o"/>
            </a:pPr>
            <a:r>
              <a:rPr lang="ru-RU" sz="1600" b="1" dirty="0" smtClean="0">
                <a:solidFill>
                  <a:schemeClr val="bg1"/>
                </a:solidFill>
              </a:rPr>
              <a:t>Поскольку </a:t>
            </a:r>
            <a:r>
              <a:rPr lang="ru-RU" sz="1600" b="1" dirty="0" smtClean="0">
                <a:solidFill>
                  <a:srgbClr val="00FF00"/>
                </a:solidFill>
              </a:rPr>
              <a:t>необходимое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</a:rPr>
              <a:t>существенным образом связано с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smtClean="0">
                <a:solidFill>
                  <a:srgbClr val="00FF00"/>
                </a:solidFill>
              </a:rPr>
              <a:t>общим</a:t>
            </a:r>
            <a:r>
              <a:rPr lang="en-US" sz="1600" b="1" dirty="0" smtClean="0">
                <a:solidFill>
                  <a:srgbClr val="00FF00"/>
                </a:solidFill>
              </a:rPr>
              <a:t>,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smtClean="0">
                <a:solidFill>
                  <a:srgbClr val="FF9900"/>
                </a:solidFill>
              </a:rPr>
              <a:t>достоверные</a:t>
            </a:r>
            <a:r>
              <a:rPr lang="ru-RU" sz="1600" b="1" dirty="0" smtClean="0">
                <a:solidFill>
                  <a:schemeClr val="bg1"/>
                </a:solidFill>
              </a:rPr>
              <a:t> (необходимые) выводы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</a:rPr>
              <a:t>можно получить лишь путём </a:t>
            </a:r>
            <a:r>
              <a:rPr lang="ru-RU" sz="1600" b="1" dirty="0" smtClean="0">
                <a:solidFill>
                  <a:srgbClr val="FFFF00"/>
                </a:solidFill>
              </a:rPr>
              <a:t>дедукции,</a:t>
            </a:r>
            <a:r>
              <a:rPr lang="ru-RU" sz="1600" b="1" dirty="0" smtClean="0">
                <a:solidFill>
                  <a:schemeClr val="bg1"/>
                </a:solidFill>
              </a:rPr>
              <a:t> тогда как </a:t>
            </a:r>
            <a:r>
              <a:rPr lang="ru-RU" sz="1600" b="1" dirty="0" smtClean="0">
                <a:solidFill>
                  <a:srgbClr val="FFFF00"/>
                </a:solidFill>
              </a:rPr>
              <a:t>индуктивные</a:t>
            </a:r>
            <a:r>
              <a:rPr lang="ru-RU" sz="1600" b="1" dirty="0" smtClean="0">
                <a:solidFill>
                  <a:schemeClr val="bg1"/>
                </a:solidFill>
              </a:rPr>
              <a:t> выводы лишь </a:t>
            </a:r>
            <a:r>
              <a:rPr lang="ru-RU" sz="1600" b="1" dirty="0" smtClean="0">
                <a:solidFill>
                  <a:srgbClr val="FF9900"/>
                </a:solidFill>
              </a:rPr>
              <a:t>предположительны</a:t>
            </a:r>
            <a:r>
              <a:rPr lang="en-US" sz="1600" b="1" dirty="0" smtClean="0">
                <a:solidFill>
                  <a:srgbClr val="FF9900"/>
                </a:solidFill>
              </a:rPr>
              <a:t>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32000" y="274638"/>
            <a:ext cx="8280000" cy="792000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chemeClr val="bg1"/>
                </a:solidFill>
              </a:rPr>
              <a:t>Умозаключение как форма мышления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Дедуктивные и индуктивные умозаключения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360000" y="1440000"/>
            <a:ext cx="4104000" cy="216000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2000" b="1" dirty="0" smtClean="0">
                <a:solidFill>
                  <a:srgbClr val="FFFF00"/>
                </a:solidFill>
              </a:rPr>
              <a:t>Дедукция </a:t>
            </a:r>
            <a:r>
              <a:rPr lang="ru-RU" b="1" dirty="0">
                <a:solidFill>
                  <a:schemeClr val="bg1"/>
                </a:solidFill>
              </a:rPr>
              <a:t/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(</a:t>
            </a:r>
            <a:r>
              <a:rPr lang="ru-RU" b="1" i="1" dirty="0">
                <a:solidFill>
                  <a:schemeClr val="bg1"/>
                </a:solidFill>
              </a:rPr>
              <a:t>лат</a:t>
            </a:r>
            <a:r>
              <a:rPr lang="ru-RU" b="1" dirty="0">
                <a:solidFill>
                  <a:schemeClr val="bg1"/>
                </a:solidFill>
              </a:rPr>
              <a:t>., </a:t>
            </a:r>
            <a:r>
              <a:rPr lang="en-US" b="1" dirty="0">
                <a:solidFill>
                  <a:srgbClr val="00FF00"/>
                </a:solidFill>
              </a:rPr>
              <a:t>deductio</a:t>
            </a:r>
            <a:r>
              <a:rPr lang="ru-RU" b="1" dirty="0">
                <a:solidFill>
                  <a:srgbClr val="00FF00"/>
                </a:solidFill>
              </a:rPr>
              <a:t>,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выведение) </a:t>
            </a:r>
            <a:r>
              <a:rPr lang="ru-RU" b="1" dirty="0" smtClean="0">
                <a:solidFill>
                  <a:schemeClr val="bg1"/>
                </a:solidFill>
              </a:rPr>
              <a:t>– </a:t>
            </a:r>
            <a:r>
              <a:rPr lang="ru-RU" b="1" dirty="0">
                <a:solidFill>
                  <a:schemeClr val="bg1"/>
                </a:solidFill>
              </a:rPr>
              <a:t/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процесс логического </a:t>
            </a:r>
            <a:r>
              <a:rPr lang="ru-RU" b="1" dirty="0">
                <a:solidFill>
                  <a:srgbClr val="00FFFF"/>
                </a:solidFill>
              </a:rPr>
              <a:t>вывода</a:t>
            </a:r>
            <a:r>
              <a:rPr lang="ru-RU" b="1" dirty="0" smtClean="0">
                <a:solidFill>
                  <a:srgbClr val="00FFFF"/>
                </a:solidFill>
              </a:rPr>
              <a:t>, </a:t>
            </a:r>
            <a:r>
              <a:rPr lang="ru-RU" b="1" dirty="0">
                <a:solidFill>
                  <a:schemeClr val="bg1"/>
                </a:solidFill>
              </a:rPr>
              <a:t/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т</a:t>
            </a:r>
            <a:r>
              <a:rPr lang="ru-RU" b="1" dirty="0" smtClean="0">
                <a:solidFill>
                  <a:schemeClr val="bg1"/>
                </a:solidFill>
              </a:rPr>
              <a:t>. е</a:t>
            </a:r>
            <a:r>
              <a:rPr lang="ru-RU" b="1" dirty="0">
                <a:solidFill>
                  <a:schemeClr val="bg1"/>
                </a:solidFill>
              </a:rPr>
              <a:t>. перехода по тем или </a:t>
            </a:r>
            <a:r>
              <a:rPr lang="ru-RU" b="1" dirty="0" smtClean="0">
                <a:solidFill>
                  <a:schemeClr val="bg1"/>
                </a:solidFill>
              </a:rPr>
              <a:t>иным </a:t>
            </a:r>
            <a:r>
              <a:rPr lang="ru-RU" b="1" dirty="0">
                <a:solidFill>
                  <a:schemeClr val="bg1"/>
                </a:solidFill>
              </a:rPr>
              <a:t/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правилам логики, от </a:t>
            </a:r>
            <a:r>
              <a:rPr lang="ru-RU" b="1" dirty="0" smtClean="0">
                <a:solidFill>
                  <a:schemeClr val="bg1"/>
                </a:solidFill>
              </a:rPr>
              <a:t>некоторых </a:t>
            </a:r>
            <a:r>
              <a:rPr lang="ru-RU" b="1" dirty="0">
                <a:solidFill>
                  <a:schemeClr val="bg1"/>
                </a:solidFill>
              </a:rPr>
              <a:t/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данных положений (посылок</a:t>
            </a:r>
            <a:r>
              <a:rPr lang="ru-RU" b="1" dirty="0" smtClean="0">
                <a:solidFill>
                  <a:schemeClr val="bg1"/>
                </a:solidFill>
              </a:rPr>
              <a:t>) </a:t>
            </a:r>
            <a:r>
              <a:rPr lang="ru-RU" b="1" dirty="0">
                <a:solidFill>
                  <a:schemeClr val="bg1"/>
                </a:solidFill>
              </a:rPr>
              <a:t/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к их следствиям (заключениям).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360000" y="3600000"/>
            <a:ext cx="4104000" cy="2088000"/>
          </a:xfrm>
          <a:prstGeom prst="rect">
            <a:avLst/>
          </a:prstGeom>
          <a:noFill/>
          <a:ln w="9525" cmpd="dbl">
            <a:solidFill>
              <a:schemeClr val="bg1"/>
            </a:solidFill>
            <a:miter lim="800000"/>
            <a:headEnd/>
            <a:tailEnd/>
          </a:ln>
        </p:spPr>
        <p:txBody>
          <a:bodyPr wrap="square" lIns="72000" rIns="72000" anchor="ctr" anchorCtr="1"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Дедуктивное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rgbClr val="FFFF00"/>
                </a:solidFill>
              </a:rPr>
              <a:t>умозаключение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1) представляет собой переход 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rgbClr val="00FFFF"/>
                </a:solidFill>
              </a:rPr>
              <a:t>от </a:t>
            </a:r>
            <a:r>
              <a:rPr lang="ru-RU" b="1" dirty="0">
                <a:solidFill>
                  <a:srgbClr val="00FFFF"/>
                </a:solidFill>
              </a:rPr>
              <a:t>общего к </a:t>
            </a:r>
            <a:r>
              <a:rPr lang="ru-RU" b="1" dirty="0" smtClean="0">
                <a:solidFill>
                  <a:srgbClr val="00FFFF"/>
                </a:solidFill>
              </a:rPr>
              <a:t>частному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2) на основе логического отношения </a:t>
            </a:r>
            <a:r>
              <a:rPr lang="ru-RU" b="1" dirty="0" smtClean="0">
                <a:solidFill>
                  <a:srgbClr val="00FFFF"/>
                </a:solidFill>
              </a:rPr>
              <a:t>подчинения</a:t>
            </a:r>
            <a:r>
              <a:rPr lang="ru-RU" b="1" dirty="0" smtClean="0">
                <a:solidFill>
                  <a:schemeClr val="bg1"/>
                </a:solidFill>
              </a:rPr>
              <a:t> и 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3) даёт логически безупречный </a:t>
            </a:r>
            <a:r>
              <a:rPr lang="ru-RU" b="1" dirty="0" smtClean="0">
                <a:solidFill>
                  <a:srgbClr val="00FFFF"/>
                </a:solidFill>
              </a:rPr>
              <a:t>необходимый</a:t>
            </a:r>
            <a:r>
              <a:rPr lang="ru-RU" b="1" dirty="0" smtClean="0">
                <a:solidFill>
                  <a:schemeClr val="bg1"/>
                </a:solidFill>
              </a:rPr>
              <a:t> вывод.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4716000" y="1440000"/>
            <a:ext cx="4104000" cy="216000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2000" b="1" dirty="0" smtClean="0">
                <a:solidFill>
                  <a:srgbClr val="FFFF00"/>
                </a:solidFill>
              </a:rPr>
              <a:t>Индукция </a:t>
            </a:r>
            <a:r>
              <a:rPr lang="ru-RU" b="1" dirty="0">
                <a:solidFill>
                  <a:schemeClr val="bg1"/>
                </a:solidFill>
              </a:rPr>
              <a:t/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(</a:t>
            </a:r>
            <a:r>
              <a:rPr lang="ru-RU" b="1" i="1" dirty="0">
                <a:solidFill>
                  <a:schemeClr val="bg1"/>
                </a:solidFill>
              </a:rPr>
              <a:t>лат</a:t>
            </a:r>
            <a:r>
              <a:rPr lang="ru-RU" b="1" dirty="0">
                <a:solidFill>
                  <a:schemeClr val="bg1"/>
                </a:solidFill>
              </a:rPr>
              <a:t>., </a:t>
            </a:r>
            <a:r>
              <a:rPr lang="en-US" b="1" dirty="0">
                <a:solidFill>
                  <a:srgbClr val="00FF00"/>
                </a:solidFill>
              </a:rPr>
              <a:t>inductio</a:t>
            </a:r>
            <a:r>
              <a:rPr lang="ru-RU" b="1" dirty="0">
                <a:solidFill>
                  <a:srgbClr val="00FF00"/>
                </a:solidFill>
              </a:rPr>
              <a:t>,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наведение) </a:t>
            </a:r>
            <a:r>
              <a:rPr lang="ru-RU" b="1" dirty="0" smtClean="0">
                <a:solidFill>
                  <a:schemeClr val="bg1"/>
                </a:solidFill>
              </a:rPr>
              <a:t>– </a:t>
            </a:r>
            <a:r>
              <a:rPr lang="ru-RU" b="1" dirty="0">
                <a:solidFill>
                  <a:schemeClr val="bg1"/>
                </a:solidFill>
              </a:rPr>
              <a:t/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форма мышления, </a:t>
            </a:r>
            <a:r>
              <a:rPr lang="ru-RU" b="1" dirty="0" smtClean="0">
                <a:solidFill>
                  <a:schemeClr val="bg1"/>
                </a:solidFill>
              </a:rPr>
              <a:t>посредством </a:t>
            </a:r>
            <a:r>
              <a:rPr lang="ru-RU" b="1" dirty="0">
                <a:solidFill>
                  <a:schemeClr val="bg1"/>
                </a:solidFill>
              </a:rPr>
              <a:t/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которой мысль </a:t>
            </a:r>
            <a:r>
              <a:rPr lang="ru-RU" b="1" dirty="0">
                <a:solidFill>
                  <a:srgbClr val="00FFFF"/>
                </a:solidFill>
              </a:rPr>
              <a:t>наводится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на общее </a:t>
            </a:r>
            <a:r>
              <a:rPr lang="ru-RU" b="1" dirty="0">
                <a:solidFill>
                  <a:schemeClr val="bg1"/>
                </a:solidFill>
              </a:rPr>
              <a:t>правило, </a:t>
            </a:r>
            <a:r>
              <a:rPr lang="ru-RU" b="1" dirty="0" smtClean="0">
                <a:solidFill>
                  <a:schemeClr val="bg1"/>
                </a:solidFill>
              </a:rPr>
              <a:t>общее </a:t>
            </a:r>
            <a:r>
              <a:rPr lang="ru-RU" b="1" dirty="0">
                <a:solidFill>
                  <a:schemeClr val="bg1"/>
                </a:solidFill>
              </a:rPr>
              <a:t/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положение, присущее </a:t>
            </a:r>
            <a:r>
              <a:rPr lang="ru-RU" b="1" dirty="0" smtClean="0">
                <a:solidFill>
                  <a:schemeClr val="bg1"/>
                </a:solidFill>
              </a:rPr>
              <a:t>всем </a:t>
            </a:r>
            <a:r>
              <a:rPr lang="ru-RU" b="1" dirty="0">
                <a:solidFill>
                  <a:schemeClr val="bg1"/>
                </a:solidFill>
              </a:rPr>
              <a:t/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предметам какого-либо класса.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4716000" y="3600000"/>
            <a:ext cx="4104000" cy="2088000"/>
          </a:xfrm>
          <a:prstGeom prst="rect">
            <a:avLst/>
          </a:prstGeom>
          <a:noFill/>
          <a:ln w="9525" cmpd="sng">
            <a:solidFill>
              <a:schemeClr val="bg1"/>
            </a:solidFill>
            <a:miter lim="800000"/>
            <a:headEnd/>
            <a:tailEnd/>
          </a:ln>
        </p:spPr>
        <p:txBody>
          <a:bodyPr wrap="square" lIns="36000" rIns="36000" anchor="ctr" anchorCtr="1"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Индуктивное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rgbClr val="FFFF00"/>
                </a:solidFill>
              </a:rPr>
              <a:t>умозаключение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1) представляет собой переход 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rgbClr val="00FFFF"/>
                </a:solidFill>
              </a:rPr>
              <a:t>от </a:t>
            </a:r>
            <a:r>
              <a:rPr lang="ru-RU" b="1" dirty="0">
                <a:solidFill>
                  <a:srgbClr val="00FFFF"/>
                </a:solidFill>
              </a:rPr>
              <a:t>частного к </a:t>
            </a:r>
            <a:r>
              <a:rPr lang="ru-RU" b="1" dirty="0" smtClean="0">
                <a:solidFill>
                  <a:srgbClr val="00FFFF"/>
                </a:solidFill>
              </a:rPr>
              <a:t>общему, </a:t>
            </a:r>
            <a:br>
              <a:rPr lang="ru-RU" b="1" dirty="0" smtClean="0">
                <a:solidFill>
                  <a:srgbClr val="00FFFF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2) игнорирующий </a:t>
            </a:r>
            <a:r>
              <a:rPr lang="ru-RU" b="1" dirty="0" smtClean="0">
                <a:solidFill>
                  <a:srgbClr val="00FFFF"/>
                </a:solidFill>
              </a:rPr>
              <a:t>закон достаточного основания, </a:t>
            </a:r>
            <a:r>
              <a:rPr lang="ru-RU" b="1" dirty="0" smtClean="0">
                <a:solidFill>
                  <a:schemeClr val="bg1"/>
                </a:solidFill>
              </a:rPr>
              <a:t>и 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3) даёт (исключая тривиальные случаи) лишь </a:t>
            </a:r>
            <a:r>
              <a:rPr lang="ru-RU" b="1" dirty="0" smtClean="0">
                <a:solidFill>
                  <a:srgbClr val="00FFFF"/>
                </a:solidFill>
              </a:rPr>
              <a:t>вероятный</a:t>
            </a:r>
            <a:r>
              <a:rPr lang="ru-RU" b="1" dirty="0" smtClean="0">
                <a:solidFill>
                  <a:schemeClr val="bg1"/>
                </a:solidFill>
              </a:rPr>
              <a:t> вывод.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432000" y="274638"/>
            <a:ext cx="8280000" cy="792000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chemeClr val="bg1"/>
                </a:solidFill>
              </a:rPr>
              <a:t>Умозаключение как форма мышления </a:t>
            </a:r>
            <a:r>
              <a:rPr lang="ru-RU" sz="2800" b="1" dirty="0" smtClean="0">
                <a:solidFill>
                  <a:schemeClr val="bg1"/>
                </a:solidFill>
              </a:rPr>
              <a:t>Дедуктивные и индуктивные умозаключения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0000" y="5832000"/>
            <a:ext cx="8424000" cy="79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Поскольку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smtClean="0">
                <a:solidFill>
                  <a:srgbClr val="00FF00"/>
                </a:solidFill>
              </a:rPr>
              <a:t>необходимое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</a:rPr>
              <a:t>связано с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smtClean="0">
                <a:solidFill>
                  <a:srgbClr val="00FF00"/>
                </a:solidFill>
              </a:rPr>
              <a:t>общим</a:t>
            </a:r>
            <a:r>
              <a:rPr lang="en-US" sz="1600" b="1" dirty="0" smtClean="0">
                <a:solidFill>
                  <a:srgbClr val="00FF00"/>
                </a:solidFill>
              </a:rPr>
              <a:t>,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smtClean="0">
                <a:solidFill>
                  <a:srgbClr val="FFFF00"/>
                </a:solidFill>
              </a:rPr>
              <a:t>дедукция</a:t>
            </a:r>
            <a:r>
              <a:rPr lang="ru-RU" sz="1600" b="1" dirty="0" smtClean="0">
                <a:solidFill>
                  <a:schemeClr val="bg1"/>
                </a:solidFill>
              </a:rPr>
              <a:t> есть единственная форма умозаключения, позволяющая </a:t>
            </a:r>
            <a:r>
              <a:rPr lang="ru-RU" sz="1600" dirty="0" smtClean="0"/>
              <a:t>получить </a:t>
            </a:r>
            <a:r>
              <a:rPr lang="ru-RU" sz="1600" dirty="0" smtClean="0">
                <a:solidFill>
                  <a:srgbClr val="FF9900"/>
                </a:solidFill>
              </a:rPr>
              <a:t>достоверные</a:t>
            </a:r>
            <a:r>
              <a:rPr lang="ru-RU" sz="1600" dirty="0" smtClean="0"/>
              <a:t> </a:t>
            </a:r>
            <a:r>
              <a:rPr lang="ru-RU" sz="1600" dirty="0" smtClean="0">
                <a:solidFill>
                  <a:srgbClr val="00FFFF"/>
                </a:solidFill>
              </a:rPr>
              <a:t>необходимые</a:t>
            </a:r>
            <a:r>
              <a:rPr lang="ru-RU" sz="1600" dirty="0" smtClean="0"/>
              <a:t> выводы; </a:t>
            </a:r>
            <a:r>
              <a:rPr lang="ru-RU" sz="1600" dirty="0" smtClean="0">
                <a:solidFill>
                  <a:srgbClr val="FFFF00"/>
                </a:solidFill>
              </a:rPr>
              <a:t>индуктивные</a:t>
            </a:r>
            <a:r>
              <a:rPr lang="ru-RU" sz="1600" dirty="0" smtClean="0"/>
              <a:t> выводы суть лишь более или менее </a:t>
            </a:r>
            <a:r>
              <a:rPr lang="ru-RU" sz="1600" dirty="0" smtClean="0">
                <a:solidFill>
                  <a:srgbClr val="00FFFF"/>
                </a:solidFill>
              </a:rPr>
              <a:t>вероятные</a:t>
            </a:r>
            <a:r>
              <a:rPr lang="ru-RU" sz="1600" dirty="0" smtClean="0"/>
              <a:t> </a:t>
            </a:r>
            <a:r>
              <a:rPr lang="ru-RU" sz="1600" dirty="0" smtClean="0">
                <a:solidFill>
                  <a:srgbClr val="FF9900"/>
                </a:solidFill>
              </a:rPr>
              <a:t>предположения.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 animBg="1"/>
      <p:bldP spid="36871" grpId="0" animBg="1"/>
      <p:bldP spid="36872" grpId="0" animBg="1"/>
      <p:bldP spid="36873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000" y="1296000"/>
            <a:ext cx="8784000" cy="54360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buClr>
                <a:schemeClr val="bg1"/>
              </a:buClr>
            </a:pPr>
            <a:r>
              <a:rPr lang="ru-RU" sz="2800" b="1" dirty="0" smtClean="0">
                <a:solidFill>
                  <a:srgbClr val="00FFFF"/>
                </a:solidFill>
              </a:rPr>
              <a:t>Полная</a:t>
            </a:r>
          </a:p>
          <a:p>
            <a:pPr eaLnBrk="1" hangingPunct="1">
              <a:lnSpc>
                <a:spcPct val="95000"/>
              </a:lnSpc>
              <a:buClr>
                <a:schemeClr val="bg1"/>
              </a:buClr>
            </a:pPr>
            <a:r>
              <a:rPr lang="ru-RU" sz="2800" b="1" dirty="0" smtClean="0">
                <a:solidFill>
                  <a:srgbClr val="00FFFF"/>
                </a:solidFill>
              </a:rPr>
              <a:t>Неполная </a:t>
            </a:r>
          </a:p>
          <a:p>
            <a:pPr marL="0" indent="0" eaLnBrk="1" hangingPunct="1">
              <a:lnSpc>
                <a:spcPct val="95000"/>
              </a:lnSpc>
              <a:buClr>
                <a:schemeClr val="bg1"/>
              </a:buClr>
              <a:buNone/>
            </a:pPr>
            <a:r>
              <a:rPr lang="ru-RU" sz="2800" b="1" dirty="0">
                <a:solidFill>
                  <a:srgbClr val="00FFFF"/>
                </a:solidFill>
              </a:rPr>
              <a:t> </a:t>
            </a:r>
            <a:r>
              <a:rPr lang="ru-RU" sz="2800" b="1" dirty="0" smtClean="0">
                <a:solidFill>
                  <a:srgbClr val="00FFFF"/>
                </a:solidFill>
              </a:rPr>
              <a:t>- популярная (</a:t>
            </a:r>
            <a:r>
              <a:rPr lang="ru-RU" sz="2800" dirty="0">
                <a:solidFill>
                  <a:srgbClr val="00FFFF"/>
                </a:solidFill>
              </a:rPr>
              <a:t>на основе повторяемости одного и того же признака у части однородных предметов и при отсутствии противоречащего случая делается вывод, что все предметы этого класса обладают данным признаком</a:t>
            </a:r>
            <a:r>
              <a:rPr lang="ru-RU" sz="2800" b="1" dirty="0" smtClean="0">
                <a:solidFill>
                  <a:srgbClr val="00FFFF"/>
                </a:solidFill>
              </a:rPr>
              <a:t>)</a:t>
            </a:r>
          </a:p>
          <a:p>
            <a:pPr marL="0" indent="0" eaLnBrk="1" hangingPunct="1">
              <a:lnSpc>
                <a:spcPct val="95000"/>
              </a:lnSpc>
              <a:buClr>
                <a:schemeClr val="bg1"/>
              </a:buClr>
              <a:buNone/>
            </a:pPr>
            <a:r>
              <a:rPr lang="ru-RU" sz="2800" b="1" dirty="0">
                <a:solidFill>
                  <a:srgbClr val="00FFFF"/>
                </a:solidFill>
              </a:rPr>
              <a:t> </a:t>
            </a:r>
            <a:r>
              <a:rPr lang="ru-RU" sz="2800" b="1" dirty="0" smtClean="0">
                <a:solidFill>
                  <a:srgbClr val="00FFFF"/>
                </a:solidFill>
              </a:rPr>
              <a:t>- научная (</a:t>
            </a:r>
            <a:r>
              <a:rPr lang="ru-RU" sz="2800" dirty="0">
                <a:solidFill>
                  <a:srgbClr val="00FFFF"/>
                </a:solidFill>
              </a:rPr>
              <a:t>вывод о признаках класса предметов делается на основе исследования внутренней обусловленности этих признаков у части предметов данного класса</a:t>
            </a:r>
            <a:r>
              <a:rPr lang="ru-RU" sz="2800" b="1" dirty="0" smtClean="0">
                <a:solidFill>
                  <a:srgbClr val="00FFFF"/>
                </a:solidFill>
              </a:rPr>
              <a:t>)</a:t>
            </a:r>
            <a:endParaRPr lang="en-US" sz="2800" b="1" dirty="0" smtClean="0">
              <a:solidFill>
                <a:srgbClr val="00FFFF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32000" y="274638"/>
            <a:ext cx="8280000" cy="792000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chemeClr val="bg1"/>
                </a:solidFill>
              </a:rPr>
              <a:t>индукция</a:t>
            </a:r>
            <a:endParaRPr lang="ru-RU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18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000" y="1296000"/>
            <a:ext cx="8784000" cy="5436000"/>
          </a:xfrm>
        </p:spPr>
        <p:txBody>
          <a:bodyPr/>
          <a:lstStyle/>
          <a:p>
            <a:pPr lvl="0"/>
            <a:r>
              <a:rPr lang="ru-RU" sz="2800" dirty="0">
                <a:solidFill>
                  <a:srgbClr val="00FFFF"/>
                </a:solidFill>
              </a:rPr>
              <a:t>Планомерный и методический отбор предметов для исследования</a:t>
            </a:r>
          </a:p>
          <a:p>
            <a:pPr lvl="0"/>
            <a:r>
              <a:rPr lang="ru-RU" sz="2800" dirty="0">
                <a:solidFill>
                  <a:srgbClr val="00FFFF"/>
                </a:solidFill>
              </a:rPr>
              <a:t>Установление их существенных свойств, необходимых для самих предметов и важных для нашей практики</a:t>
            </a:r>
          </a:p>
          <a:p>
            <a:pPr lvl="0"/>
            <a:r>
              <a:rPr lang="ru-RU" sz="2800" dirty="0">
                <a:solidFill>
                  <a:srgbClr val="00FFFF"/>
                </a:solidFill>
              </a:rPr>
              <a:t>Раскрытие внутренней обусловленности этих свойств</a:t>
            </a:r>
          </a:p>
          <a:p>
            <a:pPr lvl="0"/>
            <a:r>
              <a:rPr lang="ru-RU" sz="2800" dirty="0">
                <a:solidFill>
                  <a:srgbClr val="00FFFF"/>
                </a:solidFill>
              </a:rPr>
              <a:t>Сопоставление полученного вывода с другими однотипными положениями науки в данной области знания.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32000" y="274638"/>
            <a:ext cx="8280000" cy="792000"/>
          </a:xfrm>
        </p:spPr>
        <p:txBody>
          <a:bodyPr/>
          <a:lstStyle/>
          <a:p>
            <a:pPr eaLnBrk="1" hangingPunct="1"/>
            <a:r>
              <a:rPr lang="ru-RU" sz="2800" dirty="0">
                <a:solidFill>
                  <a:schemeClr val="bg1"/>
                </a:solidFill>
              </a:rPr>
              <a:t>Основные требования научной индукции </a:t>
            </a:r>
            <a:endParaRPr lang="ru-RU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74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000" y="1772816"/>
            <a:ext cx="8784000" cy="4959184"/>
          </a:xfrm>
        </p:spPr>
        <p:txBody>
          <a:bodyPr/>
          <a:lstStyle/>
          <a:p>
            <a:pPr lvl="0"/>
            <a:r>
              <a:rPr lang="ru-RU" sz="3600" dirty="0">
                <a:solidFill>
                  <a:srgbClr val="00FFFF"/>
                </a:solidFill>
              </a:rPr>
              <a:t>Метод сходства</a:t>
            </a:r>
          </a:p>
          <a:p>
            <a:pPr lvl="0"/>
            <a:r>
              <a:rPr lang="ru-RU" sz="3600" dirty="0">
                <a:solidFill>
                  <a:srgbClr val="00FFFF"/>
                </a:solidFill>
              </a:rPr>
              <a:t>Метод различия</a:t>
            </a:r>
          </a:p>
          <a:p>
            <a:pPr lvl="0"/>
            <a:r>
              <a:rPr lang="ru-RU" sz="3600" dirty="0">
                <a:solidFill>
                  <a:srgbClr val="00FFFF"/>
                </a:solidFill>
              </a:rPr>
              <a:t>Метод сопутствующих изменений</a:t>
            </a:r>
          </a:p>
          <a:p>
            <a:pPr lvl="0"/>
            <a:r>
              <a:rPr lang="ru-RU" sz="3600" dirty="0">
                <a:solidFill>
                  <a:srgbClr val="00FFFF"/>
                </a:solidFill>
              </a:rPr>
              <a:t>Метод </a:t>
            </a:r>
            <a:r>
              <a:rPr lang="ru-RU" sz="3600" dirty="0" smtClean="0">
                <a:solidFill>
                  <a:srgbClr val="00FFFF"/>
                </a:solidFill>
              </a:rPr>
              <a:t>остатков</a:t>
            </a:r>
            <a:endParaRPr lang="ru-RU" sz="3600" dirty="0">
              <a:solidFill>
                <a:srgbClr val="00FFFF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32000" y="274638"/>
            <a:ext cx="8280000" cy="792000"/>
          </a:xfrm>
        </p:spPr>
        <p:txBody>
          <a:bodyPr/>
          <a:lstStyle/>
          <a:p>
            <a:pPr eaLnBrk="1" hangingPunct="1"/>
            <a:r>
              <a:rPr lang="ru-RU" sz="2800" dirty="0" smtClean="0">
                <a:solidFill>
                  <a:schemeClr val="bg1"/>
                </a:solidFill>
              </a:rPr>
              <a:t>методы </a:t>
            </a:r>
            <a:r>
              <a:rPr lang="ru-RU" sz="2800" dirty="0">
                <a:solidFill>
                  <a:schemeClr val="bg1"/>
                </a:solidFill>
              </a:rPr>
              <a:t>установления причинной связи между явлениями</a:t>
            </a:r>
            <a:endParaRPr lang="ru-RU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74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000" y="1772816"/>
            <a:ext cx="8784000" cy="4959184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>
                <a:solidFill>
                  <a:srgbClr val="00FFFF"/>
                </a:solidFill>
              </a:rPr>
              <a:t>(греч. </a:t>
            </a:r>
            <a:r>
              <a:rPr lang="en-US" sz="3600" dirty="0" err="1">
                <a:solidFill>
                  <a:srgbClr val="00FFFF"/>
                </a:solidFill>
              </a:rPr>
              <a:t>analogia</a:t>
            </a:r>
            <a:r>
              <a:rPr lang="ru-RU" sz="3600" dirty="0">
                <a:solidFill>
                  <a:srgbClr val="00FFFF"/>
                </a:solidFill>
              </a:rPr>
              <a:t> – сходство, соответствие) представляет собой сходство, подобие предметов (явлений) в каких-либо свойствах, признаках, отношениях. 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32000" y="274638"/>
            <a:ext cx="8280000" cy="792000"/>
          </a:xfrm>
        </p:spPr>
        <p:txBody>
          <a:bodyPr/>
          <a:lstStyle/>
          <a:p>
            <a:pPr eaLnBrk="1" hangingPunct="1"/>
            <a:r>
              <a:rPr lang="ru-RU" sz="2800" b="1" dirty="0">
                <a:solidFill>
                  <a:schemeClr val="bg1"/>
                </a:solidFill>
              </a:rPr>
              <a:t>Аналогия</a:t>
            </a:r>
            <a:endParaRPr lang="ru-RU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96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000" y="1196752"/>
            <a:ext cx="8784000" cy="5535248"/>
          </a:xfrm>
        </p:spPr>
        <p:txBody>
          <a:bodyPr/>
          <a:lstStyle/>
          <a:p>
            <a:pPr lvl="0"/>
            <a:r>
              <a:rPr lang="ru-RU" sz="2400" b="1" dirty="0">
                <a:solidFill>
                  <a:srgbClr val="00FFFF"/>
                </a:solidFill>
              </a:rPr>
              <a:t>Аналогия свойств</a:t>
            </a:r>
            <a:r>
              <a:rPr lang="ru-RU" sz="2400" dirty="0">
                <a:solidFill>
                  <a:srgbClr val="00FFFF"/>
                </a:solidFill>
              </a:rPr>
              <a:t>, когда рассматриваются два единичных предмета (или два множества однородных предметов), а переносимыми признаками выступают свойства этих предметов. </a:t>
            </a:r>
            <a:r>
              <a:rPr lang="ru-RU" sz="2400" b="1" dirty="0" smtClean="0">
                <a:solidFill>
                  <a:srgbClr val="00FFFF"/>
                </a:solidFill>
              </a:rPr>
              <a:t>Аналогия </a:t>
            </a:r>
            <a:r>
              <a:rPr lang="ru-RU" sz="2400" b="1" dirty="0">
                <a:solidFill>
                  <a:srgbClr val="00FFFF"/>
                </a:solidFill>
              </a:rPr>
              <a:t>отношений</a:t>
            </a:r>
            <a:r>
              <a:rPr lang="ru-RU" sz="2400" dirty="0">
                <a:solidFill>
                  <a:srgbClr val="00FFFF"/>
                </a:solidFill>
              </a:rPr>
              <a:t>, когда уподобляются два отношения между предметами, а не они сами или их свойства. </a:t>
            </a:r>
            <a:endParaRPr lang="ru-RU" sz="2400" dirty="0" smtClean="0">
              <a:solidFill>
                <a:srgbClr val="00FFFF"/>
              </a:solidFill>
            </a:endParaRPr>
          </a:p>
          <a:p>
            <a:pPr lvl="0"/>
            <a:r>
              <a:rPr lang="ru-RU" sz="2400" b="1" dirty="0" smtClean="0">
                <a:solidFill>
                  <a:srgbClr val="00FFFF"/>
                </a:solidFill>
              </a:rPr>
              <a:t>Строгая </a:t>
            </a:r>
            <a:r>
              <a:rPr lang="ru-RU" sz="2400" b="1" dirty="0">
                <a:solidFill>
                  <a:srgbClr val="00FFFF"/>
                </a:solidFill>
              </a:rPr>
              <a:t>аналогия</a:t>
            </a:r>
            <a:r>
              <a:rPr lang="ru-RU" sz="2400" dirty="0">
                <a:solidFill>
                  <a:srgbClr val="00FFFF"/>
                </a:solidFill>
              </a:rPr>
              <a:t>, когда заключение делается</a:t>
            </a:r>
            <a:r>
              <a:rPr lang="ru-RU" sz="2400" b="1" dirty="0">
                <a:solidFill>
                  <a:srgbClr val="00FFFF"/>
                </a:solidFill>
              </a:rPr>
              <a:t> </a:t>
            </a:r>
            <a:r>
              <a:rPr lang="ru-RU" sz="2400" dirty="0">
                <a:solidFill>
                  <a:srgbClr val="00FFFF"/>
                </a:solidFill>
              </a:rPr>
              <a:t>от сходства двух предметов в одном признаке к их сходству в другом признаке, зависящем от первого. </a:t>
            </a:r>
            <a:endParaRPr lang="ru-RU" sz="2400" dirty="0" smtClean="0">
              <a:solidFill>
                <a:srgbClr val="00FFFF"/>
              </a:solidFill>
            </a:endParaRPr>
          </a:p>
          <a:p>
            <a:pPr lvl="0"/>
            <a:r>
              <a:rPr lang="ru-RU" sz="2400" b="1" dirty="0" smtClean="0">
                <a:solidFill>
                  <a:srgbClr val="00FFFF"/>
                </a:solidFill>
              </a:rPr>
              <a:t>Нестрогая </a:t>
            </a:r>
            <a:r>
              <a:rPr lang="ru-RU" sz="2400" b="1" dirty="0">
                <a:solidFill>
                  <a:srgbClr val="00FFFF"/>
                </a:solidFill>
              </a:rPr>
              <a:t>аналогия</a:t>
            </a:r>
            <a:r>
              <a:rPr lang="ru-RU" sz="2400" dirty="0">
                <a:solidFill>
                  <a:srgbClr val="00FFFF"/>
                </a:solidFill>
              </a:rPr>
              <a:t>, когда заключение делается от сходства в одних признаках к сходству в уподобляемых предметах в таком новом признаке, о котором не известно, находится ли он в зависимости от первых признаков. 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32000" y="274638"/>
            <a:ext cx="8280000" cy="792000"/>
          </a:xfrm>
        </p:spPr>
        <p:txBody>
          <a:bodyPr/>
          <a:lstStyle/>
          <a:p>
            <a:pPr eaLnBrk="1" hangingPunct="1"/>
            <a:r>
              <a:rPr lang="ru-RU" sz="2800" dirty="0">
                <a:solidFill>
                  <a:schemeClr val="bg1"/>
                </a:solidFill>
              </a:rPr>
              <a:t>виды умозаключений по аналогии</a:t>
            </a:r>
            <a:endParaRPr lang="ru-RU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96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33134</TotalTime>
  <Words>1550</Words>
  <Application>Microsoft Office PowerPoint</Application>
  <PresentationFormat>Экран (4:3)</PresentationFormat>
  <Paragraphs>211</Paragraphs>
  <Slides>21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Оформление по умолчанию</vt:lpstr>
      <vt:lpstr>Индуктивные, дедуктивные и умозаключения по аналогии</vt:lpstr>
      <vt:lpstr>Непосредственные умозаключения</vt:lpstr>
      <vt:lpstr>Умозаключение как форма мышления Дедуктивные и индуктивные умозаключения</vt:lpstr>
      <vt:lpstr>Умозаключение как форма мышления Дедуктивные и индуктивные умозаключения</vt:lpstr>
      <vt:lpstr>индукция</vt:lpstr>
      <vt:lpstr>Основные требования научной индукции </vt:lpstr>
      <vt:lpstr>методы установления причинной связи между явлениями</vt:lpstr>
      <vt:lpstr>Аналогия</vt:lpstr>
      <vt:lpstr>виды умозаключений по аналогии</vt:lpstr>
      <vt:lpstr>Фигуры и модусы категорического силлогизма</vt:lpstr>
      <vt:lpstr>Первая фигура простого категорического силлогизма</vt:lpstr>
      <vt:lpstr>Первая фигура  Правила первой фигуры</vt:lpstr>
      <vt:lpstr>Первая фигура Правила первой фигуры</vt:lpstr>
      <vt:lpstr>Вторая фигура простого категорического силлогизма</vt:lpstr>
      <vt:lpstr>Вторая фигура Правила второй фигуры</vt:lpstr>
      <vt:lpstr>Третья фигура простого категорического силлогизма</vt:lpstr>
      <vt:lpstr>Третья фигура Правила третьей фигуры</vt:lpstr>
      <vt:lpstr>Третья фигура Правила третьей фигуры</vt:lpstr>
      <vt:lpstr>Четвёртая фигура простого категорического силлогизма</vt:lpstr>
      <vt:lpstr>Четвёртая фигура Правила четвёртой фигуры</vt:lpstr>
      <vt:lpstr>Четвёртая фигура  Правила четвёртой фигуры</vt:lpstr>
    </vt:vector>
  </TitlesOfParts>
  <Company>МГИМО / MGIMO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Непосредственные умозаключения. Сложные суждения</dc:title>
  <dc:subject>Основы формальной логики - Тема 4</dc:subject>
  <dc:creator>Николай Бирюков / Nikolai Biryukov</dc:creator>
  <dc:description>Редакция января 2023 г.</dc:description>
  <cp:lastModifiedBy>USER</cp:lastModifiedBy>
  <cp:revision>2716</cp:revision>
  <dcterms:created xsi:type="dcterms:W3CDTF">2004-09-28T22:15:44Z</dcterms:created>
  <dcterms:modified xsi:type="dcterms:W3CDTF">2023-12-13T09:51:01Z</dcterms:modified>
</cp:coreProperties>
</file>