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1FBBDE-A0A8-4977-B97C-8662476D3102}" type="doc">
      <dgm:prSet loTypeId="urn:microsoft.com/office/officeart/2005/8/layout/vList2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9F0B9B27-C80F-4A24-81FE-6749B54616F8}">
      <dgm:prSet custT="1"/>
      <dgm:spPr/>
      <dgm:t>
        <a:bodyPr/>
        <a:lstStyle/>
        <a:p>
          <a:pPr marL="0" indent="360363" algn="just" rtl="0"/>
          <a:r>
            <a:rPr lang="ru-RU" sz="1600" b="0" i="0" baseline="0" dirty="0" smtClean="0">
              <a:latin typeface="Times New Roman" pitchFamily="18" charset="0"/>
              <a:cs typeface="Times New Roman" pitchFamily="18" charset="0"/>
            </a:rPr>
            <a:t>Наличие полной и качественной НТД в электроустановках является важной предпосылкой по организации и поддержанию надлежащего уровня электрохозяйства. Ее недооценка чревата нежелательными последствиями.</a:t>
          </a:r>
          <a:endParaRPr lang="ru-RU" sz="1600" b="0" i="0" baseline="0" dirty="0">
            <a:latin typeface="Times New Roman" pitchFamily="18" charset="0"/>
            <a:cs typeface="Times New Roman" pitchFamily="18" charset="0"/>
          </a:endParaRPr>
        </a:p>
      </dgm:t>
    </dgm:pt>
    <dgm:pt modelId="{1405A60B-A6E3-46A8-98C1-90D0E54552C5}" type="parTrans" cxnId="{BC2682C4-8BBC-43BF-9805-CE68C0297ADC}">
      <dgm:prSet/>
      <dgm:spPr/>
      <dgm:t>
        <a:bodyPr/>
        <a:lstStyle/>
        <a:p>
          <a:endParaRPr lang="ru-RU"/>
        </a:p>
      </dgm:t>
    </dgm:pt>
    <dgm:pt modelId="{884B9407-86F4-4A16-BC81-3C92748D9987}" type="sibTrans" cxnId="{BC2682C4-8BBC-43BF-9805-CE68C0297ADC}">
      <dgm:prSet/>
      <dgm:spPr/>
      <dgm:t>
        <a:bodyPr/>
        <a:lstStyle/>
        <a:p>
          <a:endParaRPr lang="ru-RU"/>
        </a:p>
      </dgm:t>
    </dgm:pt>
    <dgm:pt modelId="{0AACD50C-10CD-4B18-B489-E54AE5A5648F}">
      <dgm:prSet custT="1"/>
      <dgm:spPr/>
      <dgm:t>
        <a:bodyPr/>
        <a:lstStyle/>
        <a:p>
          <a:pPr algn="just" rtl="0"/>
          <a:r>
            <a:rPr lang="ru-RU" sz="1600" b="0" i="0" baseline="0" dirty="0" smtClean="0">
              <a:latin typeface="Times New Roman" pitchFamily="18" charset="0"/>
              <a:cs typeface="Times New Roman" pitchFamily="18" charset="0"/>
            </a:rPr>
            <a:t>Вся система распределительных электросетей предприятий (организаций), начиная от вводных устройств и до конечного пункта потребления электроэнергии, должна быть документально оформлена, а срок ее жизнедеятельности, начиная от проекта и кончая заменой (ликвидацией, реконструкцией и т.п.), должен быть документально подтвержден.</a:t>
          </a:r>
        </a:p>
      </dgm:t>
    </dgm:pt>
    <dgm:pt modelId="{21CEE13C-30F4-4FAE-AE3A-3DCBB57BC73F}" type="parTrans" cxnId="{D0D6A637-69D8-4968-9F04-BE529EAFA651}">
      <dgm:prSet/>
      <dgm:spPr/>
      <dgm:t>
        <a:bodyPr/>
        <a:lstStyle/>
        <a:p>
          <a:endParaRPr lang="ru-RU"/>
        </a:p>
      </dgm:t>
    </dgm:pt>
    <dgm:pt modelId="{3BBECA78-F88A-4F50-95A5-B54D0DF3084F}" type="sibTrans" cxnId="{D0D6A637-69D8-4968-9F04-BE529EAFA651}">
      <dgm:prSet/>
      <dgm:spPr/>
      <dgm:t>
        <a:bodyPr/>
        <a:lstStyle/>
        <a:p>
          <a:endParaRPr lang="ru-RU"/>
        </a:p>
      </dgm:t>
    </dgm:pt>
    <dgm:pt modelId="{3929AF7B-4228-432C-9773-C7005609AEC4}">
      <dgm:prSet custT="1"/>
      <dgm:spPr/>
      <dgm:t>
        <a:bodyPr/>
        <a:lstStyle/>
        <a:p>
          <a:pPr algn="just" rtl="0"/>
          <a:r>
            <a:rPr lang="ru-RU" sz="1600" b="0" i="0" baseline="0" dirty="0" smtClean="0">
              <a:latin typeface="Times New Roman" pitchFamily="18" charset="0"/>
              <a:cs typeface="Times New Roman" pitchFamily="18" charset="0"/>
            </a:rPr>
            <a:t>Отличительной особенностью НТД в электроустановках является значительное ее количество по наименованиям и назначению, а также постоянное непрекращающееся обновление и корректировка нормативов, требований органов государственного и ведомственного надзора, изменения и дополнения в отраслевых и производственных (эксплуатационных) инструкциях, технических отчетах, проектах и расчетных схемах электроснабжения и др.</a:t>
          </a:r>
        </a:p>
      </dgm:t>
    </dgm:pt>
    <dgm:pt modelId="{B1B6205A-5660-4ECF-8C61-E646C28ECB4B}" type="parTrans" cxnId="{42EA670D-686B-4505-B04C-4B152FF7925B}">
      <dgm:prSet/>
      <dgm:spPr/>
      <dgm:t>
        <a:bodyPr/>
        <a:lstStyle/>
        <a:p>
          <a:endParaRPr lang="ru-RU"/>
        </a:p>
      </dgm:t>
    </dgm:pt>
    <dgm:pt modelId="{E927D77B-06B3-4146-A6BA-B353D3438809}" type="sibTrans" cxnId="{42EA670D-686B-4505-B04C-4B152FF7925B}">
      <dgm:prSet/>
      <dgm:spPr/>
      <dgm:t>
        <a:bodyPr/>
        <a:lstStyle/>
        <a:p>
          <a:endParaRPr lang="ru-RU"/>
        </a:p>
      </dgm:t>
    </dgm:pt>
    <dgm:pt modelId="{D5BB452A-5F83-406C-A85D-1B4F80EF53E5}">
      <dgm:prSet custT="1"/>
      <dgm:spPr/>
      <dgm:t>
        <a:bodyPr/>
        <a:lstStyle/>
        <a:p>
          <a:pPr algn="just" rtl="0"/>
          <a:r>
            <a:rPr lang="ru-RU" sz="1600" b="0" i="0" baseline="0" dirty="0" smtClean="0">
              <a:latin typeface="Times New Roman" pitchFamily="18" charset="0"/>
              <a:cs typeface="Times New Roman" pitchFamily="18" charset="0"/>
            </a:rPr>
            <a:t>Помимо общих для электротехнического персонала предприятия (организации) НТД, каждая категория работников в электроустановках имеет свои нормативы, производственные, должностные и местные (эксплуатационные) инструкции, вплоть до методических указаний органов </a:t>
          </a:r>
          <a:r>
            <a:rPr lang="ru-RU" sz="1600" b="0" i="0" baseline="0" dirty="0" err="1" smtClean="0">
              <a:latin typeface="Times New Roman" pitchFamily="18" charset="0"/>
              <a:cs typeface="Times New Roman" pitchFamily="18" charset="0"/>
            </a:rPr>
            <a:t>энергонадзора</a:t>
          </a:r>
          <a:r>
            <a:rPr lang="ru-RU" sz="1600" b="0" i="0" baseline="0" dirty="0" smtClean="0">
              <a:latin typeface="Times New Roman" pitchFamily="18" charset="0"/>
              <a:cs typeface="Times New Roman" pitchFamily="18" charset="0"/>
            </a:rPr>
            <a:t> и рекомендаций </a:t>
          </a:r>
          <a:r>
            <a:rPr lang="ru-RU" sz="1600" b="0" i="0" baseline="0" dirty="0" err="1" smtClean="0">
              <a:latin typeface="Times New Roman" pitchFamily="18" charset="0"/>
              <a:cs typeface="Times New Roman" pitchFamily="18" charset="0"/>
            </a:rPr>
            <a:t>энергоснабжающих</a:t>
          </a:r>
          <a:r>
            <a:rPr lang="ru-RU" sz="1600" b="0" i="0" baseline="0" dirty="0" smtClean="0">
              <a:latin typeface="Times New Roman" pitchFamily="18" charset="0"/>
              <a:cs typeface="Times New Roman" pitchFamily="18" charset="0"/>
            </a:rPr>
            <a:t> организаций.</a:t>
          </a:r>
        </a:p>
      </dgm:t>
    </dgm:pt>
    <dgm:pt modelId="{DEC3480E-A549-48FD-8384-D6FBBA2624DD}" type="parTrans" cxnId="{B8B67A7B-D810-4A29-8D2F-5B272D04CC97}">
      <dgm:prSet/>
      <dgm:spPr/>
      <dgm:t>
        <a:bodyPr/>
        <a:lstStyle/>
        <a:p>
          <a:endParaRPr lang="ru-RU"/>
        </a:p>
      </dgm:t>
    </dgm:pt>
    <dgm:pt modelId="{21B59FB1-3629-4E0C-ACF1-046A279C38C5}" type="sibTrans" cxnId="{B8B67A7B-D810-4A29-8D2F-5B272D04CC97}">
      <dgm:prSet/>
      <dgm:spPr/>
      <dgm:t>
        <a:bodyPr/>
        <a:lstStyle/>
        <a:p>
          <a:endParaRPr lang="ru-RU"/>
        </a:p>
      </dgm:t>
    </dgm:pt>
    <dgm:pt modelId="{03C3E4C1-4974-4653-9F5F-D2A77BD50EA5}" type="pres">
      <dgm:prSet presAssocID="{9A1FBBDE-A0A8-4977-B97C-8662476D31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289F25-B44D-4BE2-AD83-DF783927D36A}" type="pres">
      <dgm:prSet presAssocID="{9F0B9B27-C80F-4A24-81FE-6749B54616F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435B8-7A55-48E8-BC1E-51084B12BF6E}" type="pres">
      <dgm:prSet presAssocID="{884B9407-86F4-4A16-BC81-3C92748D9987}" presName="spacer" presStyleCnt="0"/>
      <dgm:spPr/>
    </dgm:pt>
    <dgm:pt modelId="{43EECC74-906A-4BC0-8C38-369E0E03BE19}" type="pres">
      <dgm:prSet presAssocID="{0AACD50C-10CD-4B18-B489-E54AE5A5648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FC430D-6A7A-4A3B-B975-1533823B1974}" type="pres">
      <dgm:prSet presAssocID="{3BBECA78-F88A-4F50-95A5-B54D0DF3084F}" presName="spacer" presStyleCnt="0"/>
      <dgm:spPr/>
    </dgm:pt>
    <dgm:pt modelId="{5EAB591A-3B57-4A05-855B-97AA63A45F19}" type="pres">
      <dgm:prSet presAssocID="{3929AF7B-4228-432C-9773-C7005609AEC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2E8AAC-5DD7-41A0-9464-A84B666FDE6E}" type="pres">
      <dgm:prSet presAssocID="{E927D77B-06B3-4146-A6BA-B353D3438809}" presName="spacer" presStyleCnt="0"/>
      <dgm:spPr/>
    </dgm:pt>
    <dgm:pt modelId="{298A1CE9-2D77-464D-9663-CB62079EBF78}" type="pres">
      <dgm:prSet presAssocID="{D5BB452A-5F83-406C-A85D-1B4F80EF53E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2682C4-8BBC-43BF-9805-CE68C0297ADC}" srcId="{9A1FBBDE-A0A8-4977-B97C-8662476D3102}" destId="{9F0B9B27-C80F-4A24-81FE-6749B54616F8}" srcOrd="0" destOrd="0" parTransId="{1405A60B-A6E3-46A8-98C1-90D0E54552C5}" sibTransId="{884B9407-86F4-4A16-BC81-3C92748D9987}"/>
    <dgm:cxn modelId="{42EA670D-686B-4505-B04C-4B152FF7925B}" srcId="{9A1FBBDE-A0A8-4977-B97C-8662476D3102}" destId="{3929AF7B-4228-432C-9773-C7005609AEC4}" srcOrd="2" destOrd="0" parTransId="{B1B6205A-5660-4ECF-8C61-E646C28ECB4B}" sibTransId="{E927D77B-06B3-4146-A6BA-B353D3438809}"/>
    <dgm:cxn modelId="{10202B32-6540-40D6-B665-698AE0AA5345}" type="presOf" srcId="{0AACD50C-10CD-4B18-B489-E54AE5A5648F}" destId="{43EECC74-906A-4BC0-8C38-369E0E03BE19}" srcOrd="0" destOrd="0" presId="urn:microsoft.com/office/officeart/2005/8/layout/vList2"/>
    <dgm:cxn modelId="{6F46E59B-0FD0-40CD-AB2A-DD87A8C345C7}" type="presOf" srcId="{3929AF7B-4228-432C-9773-C7005609AEC4}" destId="{5EAB591A-3B57-4A05-855B-97AA63A45F19}" srcOrd="0" destOrd="0" presId="urn:microsoft.com/office/officeart/2005/8/layout/vList2"/>
    <dgm:cxn modelId="{B8BB90DB-1FAE-4519-B048-38C88E086E6D}" type="presOf" srcId="{9A1FBBDE-A0A8-4977-B97C-8662476D3102}" destId="{03C3E4C1-4974-4653-9F5F-D2A77BD50EA5}" srcOrd="0" destOrd="0" presId="urn:microsoft.com/office/officeart/2005/8/layout/vList2"/>
    <dgm:cxn modelId="{B8B67A7B-D810-4A29-8D2F-5B272D04CC97}" srcId="{9A1FBBDE-A0A8-4977-B97C-8662476D3102}" destId="{D5BB452A-5F83-406C-A85D-1B4F80EF53E5}" srcOrd="3" destOrd="0" parTransId="{DEC3480E-A549-48FD-8384-D6FBBA2624DD}" sibTransId="{21B59FB1-3629-4E0C-ACF1-046A279C38C5}"/>
    <dgm:cxn modelId="{9EBDA933-6DEF-49E4-8407-C28A141E201F}" type="presOf" srcId="{D5BB452A-5F83-406C-A85D-1B4F80EF53E5}" destId="{298A1CE9-2D77-464D-9663-CB62079EBF78}" srcOrd="0" destOrd="0" presId="urn:microsoft.com/office/officeart/2005/8/layout/vList2"/>
    <dgm:cxn modelId="{1A21AF66-76BC-4C32-94E1-3B326D22CEEC}" type="presOf" srcId="{9F0B9B27-C80F-4A24-81FE-6749B54616F8}" destId="{F5289F25-B44D-4BE2-AD83-DF783927D36A}" srcOrd="0" destOrd="0" presId="urn:microsoft.com/office/officeart/2005/8/layout/vList2"/>
    <dgm:cxn modelId="{D0D6A637-69D8-4968-9F04-BE529EAFA651}" srcId="{9A1FBBDE-A0A8-4977-B97C-8662476D3102}" destId="{0AACD50C-10CD-4B18-B489-E54AE5A5648F}" srcOrd="1" destOrd="0" parTransId="{21CEE13C-30F4-4FAE-AE3A-3DCBB57BC73F}" sibTransId="{3BBECA78-F88A-4F50-95A5-B54D0DF3084F}"/>
    <dgm:cxn modelId="{9B723F87-FCE8-4C8B-882F-79EF1454DEB8}" type="presParOf" srcId="{03C3E4C1-4974-4653-9F5F-D2A77BD50EA5}" destId="{F5289F25-B44D-4BE2-AD83-DF783927D36A}" srcOrd="0" destOrd="0" presId="urn:microsoft.com/office/officeart/2005/8/layout/vList2"/>
    <dgm:cxn modelId="{B24A5F5A-5A4D-4AFB-853A-7ECAF606F1CE}" type="presParOf" srcId="{03C3E4C1-4974-4653-9F5F-D2A77BD50EA5}" destId="{0E2435B8-7A55-48E8-BC1E-51084B12BF6E}" srcOrd="1" destOrd="0" presId="urn:microsoft.com/office/officeart/2005/8/layout/vList2"/>
    <dgm:cxn modelId="{0B588066-8747-45A5-9C09-C294D50E6C56}" type="presParOf" srcId="{03C3E4C1-4974-4653-9F5F-D2A77BD50EA5}" destId="{43EECC74-906A-4BC0-8C38-369E0E03BE19}" srcOrd="2" destOrd="0" presId="urn:microsoft.com/office/officeart/2005/8/layout/vList2"/>
    <dgm:cxn modelId="{FA12D607-A8F2-4190-A0AF-0A38D16BF562}" type="presParOf" srcId="{03C3E4C1-4974-4653-9F5F-D2A77BD50EA5}" destId="{A5FC430D-6A7A-4A3B-B975-1533823B1974}" srcOrd="3" destOrd="0" presId="urn:microsoft.com/office/officeart/2005/8/layout/vList2"/>
    <dgm:cxn modelId="{8F33124C-47B7-47C2-9D37-89ED436CC694}" type="presParOf" srcId="{03C3E4C1-4974-4653-9F5F-D2A77BD50EA5}" destId="{5EAB591A-3B57-4A05-855B-97AA63A45F19}" srcOrd="4" destOrd="0" presId="urn:microsoft.com/office/officeart/2005/8/layout/vList2"/>
    <dgm:cxn modelId="{26B536AA-C90A-4A89-84E3-18D35E9BF74C}" type="presParOf" srcId="{03C3E4C1-4974-4653-9F5F-D2A77BD50EA5}" destId="{622E8AAC-5DD7-41A0-9464-A84B666FDE6E}" srcOrd="5" destOrd="0" presId="urn:microsoft.com/office/officeart/2005/8/layout/vList2"/>
    <dgm:cxn modelId="{111762D0-7F65-496B-BE0B-D887C6B59F9A}" type="presParOf" srcId="{03C3E4C1-4974-4653-9F5F-D2A77BD50EA5}" destId="{298A1CE9-2D77-464D-9663-CB62079EBF7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289F25-B44D-4BE2-AD83-DF783927D36A}">
      <dsp:nvSpPr>
        <dsp:cNvPr id="0" name=""/>
        <dsp:cNvSpPr/>
      </dsp:nvSpPr>
      <dsp:spPr>
        <a:xfrm>
          <a:off x="0" y="20472"/>
          <a:ext cx="8429684" cy="13044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360363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>
              <a:latin typeface="Times New Roman" pitchFamily="18" charset="0"/>
              <a:cs typeface="Times New Roman" pitchFamily="18" charset="0"/>
            </a:rPr>
            <a:t>Наличие полной и качественной НТД в электроустановках является важной предпосылкой по организации и поддержанию надлежащего уровня электрохозяйства. Ее недооценка чревата нежелательными последствиями.</a:t>
          </a:r>
          <a:endParaRPr lang="ru-RU" sz="1600" b="0" i="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0" y="20472"/>
        <a:ext cx="8429684" cy="1304465"/>
      </dsp:txXfrm>
    </dsp:sp>
    <dsp:sp modelId="{43EECC74-906A-4BC0-8C38-369E0E03BE19}">
      <dsp:nvSpPr>
        <dsp:cNvPr id="0" name=""/>
        <dsp:cNvSpPr/>
      </dsp:nvSpPr>
      <dsp:spPr>
        <a:xfrm>
          <a:off x="0" y="1405577"/>
          <a:ext cx="8429684" cy="13044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>
              <a:latin typeface="Times New Roman" pitchFamily="18" charset="0"/>
              <a:cs typeface="Times New Roman" pitchFamily="18" charset="0"/>
            </a:rPr>
            <a:t>Вся система распределительных электросетей предприятий (организаций), начиная от вводных устройств и до конечного пункта потребления электроэнергии, должна быть документально оформлена, а срок ее жизнедеятельности, начиная от проекта и кончая заменой (ликвидацией, реконструкцией и т.п.), должен быть документально подтвержден.</a:t>
          </a:r>
        </a:p>
      </dsp:txBody>
      <dsp:txXfrm>
        <a:off x="0" y="1405577"/>
        <a:ext cx="8429684" cy="1304465"/>
      </dsp:txXfrm>
    </dsp:sp>
    <dsp:sp modelId="{5EAB591A-3B57-4A05-855B-97AA63A45F19}">
      <dsp:nvSpPr>
        <dsp:cNvPr id="0" name=""/>
        <dsp:cNvSpPr/>
      </dsp:nvSpPr>
      <dsp:spPr>
        <a:xfrm>
          <a:off x="0" y="2790683"/>
          <a:ext cx="8429684" cy="13044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>
              <a:latin typeface="Times New Roman" pitchFamily="18" charset="0"/>
              <a:cs typeface="Times New Roman" pitchFamily="18" charset="0"/>
            </a:rPr>
            <a:t>Отличительной особенностью НТД в электроустановках является значительное ее количество по наименованиям и назначению, а также постоянное непрекращающееся обновление и корректировка нормативов, требований органов государственного и ведомственного надзора, изменения и дополнения в отраслевых и производственных (эксплуатационных) инструкциях, технических отчетах, проектах и расчетных схемах электроснабжения и др.</a:t>
          </a:r>
        </a:p>
      </dsp:txBody>
      <dsp:txXfrm>
        <a:off x="0" y="2790683"/>
        <a:ext cx="8429684" cy="1304465"/>
      </dsp:txXfrm>
    </dsp:sp>
    <dsp:sp modelId="{298A1CE9-2D77-464D-9663-CB62079EBF78}">
      <dsp:nvSpPr>
        <dsp:cNvPr id="0" name=""/>
        <dsp:cNvSpPr/>
      </dsp:nvSpPr>
      <dsp:spPr>
        <a:xfrm>
          <a:off x="0" y="4175788"/>
          <a:ext cx="8429684" cy="13044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baseline="0" dirty="0" smtClean="0">
              <a:latin typeface="Times New Roman" pitchFamily="18" charset="0"/>
              <a:cs typeface="Times New Roman" pitchFamily="18" charset="0"/>
            </a:rPr>
            <a:t>Помимо общих для электротехнического персонала предприятия (организации) НТД, каждая категория работников в электроустановках имеет свои нормативы, производственные, должностные и местные (эксплуатационные) инструкции, вплоть до методических указаний органов </a:t>
          </a:r>
          <a:r>
            <a:rPr lang="ru-RU" sz="1600" b="0" i="0" kern="1200" baseline="0" dirty="0" err="1" smtClean="0">
              <a:latin typeface="Times New Roman" pitchFamily="18" charset="0"/>
              <a:cs typeface="Times New Roman" pitchFamily="18" charset="0"/>
            </a:rPr>
            <a:t>энергонадзора</a:t>
          </a:r>
          <a:r>
            <a:rPr lang="ru-RU" sz="1600" b="0" i="0" kern="1200" baseline="0" dirty="0" smtClean="0">
              <a:latin typeface="Times New Roman" pitchFamily="18" charset="0"/>
              <a:cs typeface="Times New Roman" pitchFamily="18" charset="0"/>
            </a:rPr>
            <a:t> и рекомендаций </a:t>
          </a:r>
          <a:r>
            <a:rPr lang="ru-RU" sz="1600" b="0" i="0" kern="1200" baseline="0" dirty="0" err="1" smtClean="0">
              <a:latin typeface="Times New Roman" pitchFamily="18" charset="0"/>
              <a:cs typeface="Times New Roman" pitchFamily="18" charset="0"/>
            </a:rPr>
            <a:t>энергоснабжающих</a:t>
          </a:r>
          <a:r>
            <a:rPr lang="ru-RU" sz="1600" b="0" i="0" kern="1200" baseline="0" dirty="0" smtClean="0">
              <a:latin typeface="Times New Roman" pitchFamily="18" charset="0"/>
              <a:cs typeface="Times New Roman" pitchFamily="18" charset="0"/>
            </a:rPr>
            <a:t> организаций.</a:t>
          </a:r>
        </a:p>
      </dsp:txBody>
      <dsp:txXfrm>
        <a:off x="0" y="4175788"/>
        <a:ext cx="8429684" cy="1304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2DEA25E-69C7-4876-9E98-C5259417C16F}" type="datetimeFigureOut">
              <a:rPr lang="ru-RU" smtClean="0"/>
              <a:pPr/>
              <a:t>18.10.2011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EF6EB1A-1132-4A34-9096-C5BA6DCE0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НОРМАТИВНО-ТЕХНИЧЕСКАЯ ДОКУМЕНТАЦИЯ В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ЭЛЕКТРОУСТАНОВКАХ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41777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 bmk="PO0000016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Техническая документация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357158" y="785794"/>
          <a:ext cx="842968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5289F25-B44D-4BE2-AD83-DF783927D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F5289F25-B44D-4BE2-AD83-DF783927D3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EECC74-906A-4BC0-8C38-369E0E03BE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43EECC74-906A-4BC0-8C38-369E0E03BE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AB591A-3B57-4A05-855B-97AA63A45F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5EAB591A-3B57-4A05-855B-97AA63A45F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8A1CE9-2D77-464D-9663-CB62079EB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298A1CE9-2D77-464D-9663-CB62079EBF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6527812" cy="4058072"/>
          </a:xfrm>
          <a:prstGeom prst="rect">
            <a:avLst/>
          </a:prstGeom>
          <a:noFill/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411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85720" y="4493438"/>
            <a:ext cx="850112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рис. приведен необходимый для каждого потребителя электроэнергии перечень технической документации в электроустановках, регламентированный действующими нормами и правилами.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Этот рисунок может быть дополнен следующими пояснениями норм и правил работы в электроустановках: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Генеральный план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(п.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должны быть нанесены здания, сооружения и подземные электротехнические коммуникации.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077072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Техническая документация в электроустановках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199375"/>
            <a:ext cx="8572560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Технические паспорта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(п.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должны иметься на все основное электрооборудование, 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сертификаты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(п.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- лишь на оборудование и материалы, подлежащие сертификации.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 разграничения по имущественной (балансовой) принадлежности и эксплуатационной ответственности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(п.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составляется между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энергоснабжающей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организацией и потребителем электрической энергии. В Акте указывается граница принадлежности и ответственности между обеими сторонами. В этот Акт разграничения должны быть внесены все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субпотребители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электроэнергии. Акт разграничения составляется в трех экземплярах, один из которых предназначен для предприятия электросетей, от которых питается потребитель, другой - для потребителя, и третий экземпляр передается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Энергосбыт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Проектно-техническая документация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указанная в п.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должна быть утверждена в установленном порядке и согласована 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энергоснабжающей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организацией и органами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Госэнергонадзора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потребителей, имеющих простую и наглядную схему электроснабжения, достаточно вместо проекта иметь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однолинейную расчетную схему электроснабжения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На этой схеме должна быть подпись ответственного за электрохозяйство, особенно если в процессе эксплуатации электроустановки на ней внесены изменения.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Списки работников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входят в перечень технической документации для каждого потребителя, в том числе отдельно и для структурных подразделений, которые утверждаются техническим руководителем предприятия (организации).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Журналы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26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а также указанные выше списки работников, должны иметься на рабочих местах оперативного персонала (на подстанциях, в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помещениях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отведенных для персонала, обслуживающего РУ).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64704"/>
            <a:ext cx="8496944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79388" algn="just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инструкции,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указанные на схеме (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пп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27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34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разрабатываются с учетом видов выполняемых работ (работы по оперативным переключениям в ЭУ, верхолазные работы, работы на высоте, монтажные, наладочные и ремонтные работы, проведение испытаний и измерений и т.д.).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79388" algn="just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инструкциях по охране труда для работников, обслуживающих электрооборудование электроустановок (п. 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31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и по охране труда на рабочих местах (п. 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28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должны содержаться указания по общим требованиям безопасности перед началом работы, во время работы и по ее окончании, а также в аварийных ситуациях.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79388" algn="just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 инструкции разрабатываются руководителями структурных подразделений для данной должности (профессии) работников и на отдельные виды работ на основе типовых инструкций. Они должны быть согласованы с ответственным за электрохозяйство и утверждены руководителем предприятия (организации).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79388" algn="just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должностных инструкциях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каждому рабочему месту (п. </a:t>
            </a:r>
            <a:r>
              <a:rPr lang="ru-RU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29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должны содержаться: перечень НТД и схем электроустановки, знание которых необходимо для данной должностной категории работников; конкретные права, обязанности и персональная ответственность; взаимоотношения с другими категориями работников (вышестоящим и подчиненным персоналом) и др.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85720" y="175275"/>
            <a:ext cx="857256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может быть дополнен следующей технической документацией:</a:t>
            </a:r>
            <a:endParaRPr kumimoji="0" lang="ru-RU" sz="16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перечнем необходимой технической документации, в том числе и для структурных подразделений, утвержденный техническим руководителем, который должен пересматриваться не реже 1 раза в 3 года и в который, в частности, входят такие важные документы, как: перечень работ, выполняемых в порядке текущей эксплуатации; ВЛ, которые после отключения находятся под наведенным напряжением; должностей ИТР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электротехнологического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персонала, которым необходимо иметь соответствующую группу по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электробезопасности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профессий и рабочих мест, требующих отнесение персонала к группе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электробезопасности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инвентарных средств защиты и др.;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списками работников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энергоснабжающих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организаций и организаций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субабонентов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имеющих право вести оперативные переговоры;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перечнем оборудования, ЛЭП и устройств РЗА, находящихся в оперативном управлении на закрепленном участке;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перечнем сложных оперативных переключений в электроустановках.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Указанный перечень оперативной документации также может быть дополнен по решению руководителя потребителя или ответственного за электрохозяйство.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Всю оперативную документацию в установленные сроки, но не реже 1 раза в месяц, должен просматривать вышестоящий оперативный или административно-технический персонал и принимать меры к устранению обнаруженных недостатков.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Вся оперативная документация, ведомости регистрирующих контрольно-измерительных приборов, показаний расчетных приборов учета, выходные документы, формируемые автоматизированными системами управления (АСУ), относятся к документам строго учета и подлежат хранению в установленном порядке.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93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Порядок хранения документации устанавливается руководителем потребителя. При изменении собственника предприятия (организации) вся НТД должна быть передана в полном объеме новому владельцу.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9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19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303</TotalTime>
  <Words>916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НОРМАТИВНО-ТЕХНИЧЕСКАЯ ДОКУМЕНТАЦИЯ В ЭЛЕКТРОУСТАНОВКАХ</vt:lpstr>
      <vt:lpstr>Слайд 2</vt:lpstr>
      <vt:lpstr>Слайд 3</vt:lpstr>
      <vt:lpstr>Слайд 4</vt:lpstr>
      <vt:lpstr>Слайд 5</vt:lpstr>
      <vt:lpstr>Слайд 6</vt:lpstr>
    </vt:vector>
  </TitlesOfParts>
  <Company>Б 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НОРМАТИВНО-ТЕХНИЧЕСКАЯ ДОКУМЕНТАЦИЯ В ЭЛЕКТРОУСТАНОВКАХ</dc:title>
  <cp:lastModifiedBy>XP Pro</cp:lastModifiedBy>
  <cp:revision>30</cp:revision>
  <dcterms:created xsi:type="dcterms:W3CDTF">2010-02-09T16:22:56Z</dcterms:created>
  <dcterms:modified xsi:type="dcterms:W3CDTF">2011-10-18T04:35:17Z</dcterms:modified>
</cp:coreProperties>
</file>