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0CE18DD-A8A0-461A-8839-E2E34C0F443A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50BE36F-9595-43B2-A23C-F7E0819625D4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№11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97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Основы термодинамики. </a:t>
            </a:r>
            <a:endParaRPr lang="ru-RU" dirty="0" smtClean="0"/>
          </a:p>
          <a:p>
            <a:r>
              <a:rPr lang="ru-RU" dirty="0" smtClean="0"/>
              <a:t>Внутренняя </a:t>
            </a:r>
            <a:r>
              <a:rPr lang="ru-RU" dirty="0"/>
              <a:t>энергия системы. </a:t>
            </a:r>
            <a:endParaRPr lang="ru-RU" dirty="0" smtClean="0"/>
          </a:p>
          <a:p>
            <a:r>
              <a:rPr lang="ru-RU" dirty="0" smtClean="0"/>
              <a:t>Теплота и работа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Работа </a:t>
            </a:r>
            <a:r>
              <a:rPr lang="ru-RU" dirty="0"/>
              <a:t>газа при его расширении. </a:t>
            </a:r>
            <a:endParaRPr lang="ru-RU" dirty="0" smtClean="0"/>
          </a:p>
          <a:p>
            <a:r>
              <a:rPr lang="ru-RU" dirty="0" smtClean="0"/>
              <a:t>Первое </a:t>
            </a:r>
            <a:r>
              <a:rPr lang="ru-RU" dirty="0"/>
              <a:t>начало термодинамики и </a:t>
            </a:r>
            <a:r>
              <a:rPr lang="ru-RU" dirty="0" smtClean="0"/>
              <a:t>его применение </a:t>
            </a:r>
            <a:r>
              <a:rPr lang="ru-RU" dirty="0"/>
              <a:t>к </a:t>
            </a:r>
            <a:r>
              <a:rPr lang="ru-RU" dirty="0" err="1"/>
              <a:t>изопроцессам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89505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Основы термодинамики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Термодинамика </a:t>
            </a:r>
            <a:r>
              <a:rPr lang="ru-RU" dirty="0"/>
              <a:t>(греч. </a:t>
            </a:r>
            <a:r>
              <a:rPr lang="ru-RU" dirty="0" err="1"/>
              <a:t>θέρμη</a:t>
            </a:r>
            <a:r>
              <a:rPr lang="ru-RU" dirty="0"/>
              <a:t> — «тепло», </a:t>
            </a:r>
            <a:r>
              <a:rPr lang="ru-RU" dirty="0" err="1"/>
              <a:t>δύν</a:t>
            </a:r>
            <a:r>
              <a:rPr lang="ru-RU" dirty="0"/>
              <a:t>αμις — «сила») — раздел физики, изучающий соотношения и превращения теплоты и других форм энергии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Термодинамика имеет </a:t>
            </a:r>
            <a:r>
              <a:rPr lang="ru-RU" dirty="0"/>
              <a:t>дело не с отдельными молекулами, а с макроскопическими телами, состоящими из огромного числа частиц. Эти тела называются термодинамическими системами. В термодинамике тепловые явления описываются макроскопическими величинами — </a:t>
            </a:r>
            <a:r>
              <a:rPr lang="en-US" i="1" dirty="0" smtClean="0">
                <a:latin typeface="Adobe Gothic Std B" pitchFamily="34" charset="-128"/>
                <a:ea typeface="Adobe Gothic Std B" pitchFamily="34" charset="-128"/>
              </a:rPr>
              <a:t>p, T, V</a:t>
            </a:r>
            <a:r>
              <a:rPr lang="en-US" i="1" dirty="0"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 Эти параметры </a:t>
            </a:r>
            <a:r>
              <a:rPr lang="ru-RU" dirty="0"/>
              <a:t>не применимы к отдельным молекулам и атомам.</a:t>
            </a:r>
          </a:p>
        </p:txBody>
      </p:sp>
    </p:spTree>
    <p:extLst>
      <p:ext uri="{BB962C8B-B14F-4D97-AF65-F5344CB8AC3E}">
        <p14:creationId xmlns:p14="http://schemas.microsoft.com/office/powerpoint/2010/main" val="15824104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Разделы </a:t>
            </a:r>
            <a:r>
              <a:rPr lang="ru-RU" dirty="0" smtClean="0"/>
              <a:t>термодинамики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Классическая </a:t>
            </a:r>
            <a:r>
              <a:rPr lang="ru-RU" dirty="0"/>
              <a:t>термодинамика состоит из разделов:</a:t>
            </a:r>
          </a:p>
          <a:p>
            <a:r>
              <a:rPr lang="ru-RU" dirty="0"/>
              <a:t>Начала термодинамики (иногда также называемые законами).</a:t>
            </a:r>
          </a:p>
          <a:p>
            <a:r>
              <a:rPr lang="ru-RU" dirty="0"/>
              <a:t>Уравнения состояния и свойства простых термодинамических систем (идеальный газ, реальный газ, диэлектрики и магнетики и т. д.)</a:t>
            </a:r>
          </a:p>
          <a:p>
            <a:r>
              <a:rPr lang="ru-RU" dirty="0"/>
              <a:t>Равновесные процессы с простыми системами, термодинамические циклы.</a:t>
            </a:r>
          </a:p>
          <a:p>
            <a:r>
              <a:rPr lang="ru-RU" dirty="0"/>
              <a:t>Неравновесные процессы и закон </a:t>
            </a:r>
            <a:r>
              <a:rPr lang="ru-RU" dirty="0" err="1"/>
              <a:t>неубывания</a:t>
            </a:r>
            <a:r>
              <a:rPr lang="ru-RU" dirty="0"/>
              <a:t> энтропии.</a:t>
            </a:r>
          </a:p>
          <a:p>
            <a:r>
              <a:rPr lang="ru-RU" dirty="0"/>
              <a:t>Термодинамические фазы и фазовые переходы.</a:t>
            </a:r>
          </a:p>
        </p:txBody>
      </p:sp>
    </p:spTree>
    <p:extLst>
      <p:ext uri="{BB962C8B-B14F-4D97-AF65-F5344CB8AC3E}">
        <p14:creationId xmlns:p14="http://schemas.microsoft.com/office/powerpoint/2010/main" val="230442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Внутренняя энергия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46236"/>
                <a:ext cx="8229600" cy="5023123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ru-RU" dirty="0" smtClean="0"/>
                  <a:t>Внутренняя энергия </a:t>
                </a:r>
                <a:r>
                  <a:rPr lang="ru-RU" dirty="0"/>
                  <a:t>тела (обозначается как </a:t>
                </a:r>
                <a:r>
                  <a:rPr lang="ru-RU" i="1" dirty="0"/>
                  <a:t>E</a:t>
                </a:r>
                <a:r>
                  <a:rPr lang="ru-RU" dirty="0"/>
                  <a:t> или </a:t>
                </a:r>
                <a:r>
                  <a:rPr lang="ru-RU" i="1" dirty="0"/>
                  <a:t>U</a:t>
                </a:r>
                <a:r>
                  <a:rPr lang="ru-RU" dirty="0"/>
                  <a:t>) — это сумма энергий молекулярных взаимодействий и тепловых движений молекулы</a:t>
                </a:r>
                <a:r>
                  <a:rPr lang="ru-RU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endParaRPr lang="ru-RU" dirty="0" smtClean="0"/>
              </a:p>
              <a:p>
                <a:r>
                  <a:rPr lang="ru-RU" dirty="0" smtClean="0"/>
                  <a:t>где</a:t>
                </a:r>
                <a:endParaRPr lang="ru-RU" dirty="0"/>
              </a:p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𝑄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— подведённая к телу теплота, измеренная в </a:t>
                </a:r>
                <a:r>
                  <a:rPr lang="ru-RU" dirty="0" smtClean="0"/>
                  <a:t>джоулях</a:t>
                </a:r>
                <a:endParaRPr lang="en-US" dirty="0" smtClean="0"/>
              </a:p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— работа, совершаемая телом против внешних сил, измеренная в джоулях</a:t>
                </a:r>
              </a:p>
              <a:p>
                <a:r>
                  <a:rPr lang="ru-RU" dirty="0" smtClean="0"/>
                  <a:t>Для </a:t>
                </a:r>
                <a:r>
                  <a:rPr lang="ru-RU" dirty="0"/>
                  <a:t>квазистатических процессов выполняется следующее соотношение: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𝑑𝑈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𝑇𝑑𝑆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𝑝𝑑𝑉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𝑑𝑁</m:t>
                    </m:r>
                  </m:oMath>
                </a14:m>
                <a:endParaRPr lang="ru-RU" dirty="0"/>
              </a:p>
              <a:p>
                <a:r>
                  <a:rPr lang="ru-RU" dirty="0" smtClean="0"/>
                  <a:t>где</a:t>
                </a:r>
                <a:endParaRPr lang="ru-RU" dirty="0"/>
              </a:p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— температура, измеренная в кельвинах</a:t>
                </a:r>
              </a:p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— энтропия, измеренная в джоулях/кельвин</a:t>
                </a:r>
              </a:p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— давление, измеренное в паскалях</a:t>
                </a:r>
              </a:p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𝜇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— химический потенциал</a:t>
                </a:r>
              </a:p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— количество частиц в системе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46236"/>
                <a:ext cx="8229600" cy="5023123"/>
              </a:xfrm>
              <a:blipFill rotWithShape="1">
                <a:blip r:embed="rId2"/>
                <a:stretch>
                  <a:fillRect l="-148" t="-2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97615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Теплота и работа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𝑑𝑟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𝑑𝑠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ru-RU" i="1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𝑑𝑟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𝑃𝑑𝑉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𝑃𝑑𝑉</m:t>
                        </m:r>
                      </m:e>
                    </m:nary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𝑖𝑛𝑡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ru-RU" dirty="0" smtClean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𝑖𝑛𝑡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- работа, совершённая </a:t>
                </a:r>
                <a:r>
                  <a:rPr lang="ru-RU" dirty="0" smtClean="0"/>
                  <a:t>телом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17096"/>
            <a:ext cx="3057153" cy="277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77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Работа газа при его расширении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𝑃𝑆𝑑𝑥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𝑃𝑑𝑉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𝑃𝑑𝑉</m:t>
                        </m:r>
                      </m:e>
                    </m:nary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782" y="3027757"/>
            <a:ext cx="49911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850" y="1340768"/>
            <a:ext cx="176212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5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Первое начало термодинамики и его применение к </a:t>
            </a:r>
            <a:r>
              <a:rPr lang="ru-RU" dirty="0" err="1"/>
              <a:t>изопроцессам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46237"/>
                <a:ext cx="8291264" cy="221481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+∆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</m:oMath>
                </a14:m>
                <a:endParaRPr lang="en-US" dirty="0" smtClean="0"/>
              </a:p>
              <a:p>
                <a:r>
                  <a:rPr lang="ru-RU" dirty="0" smtClean="0"/>
                  <a:t>Теплота, сообщенная идеальному газу, расходуется на совершение работы </a:t>
                </a:r>
                <a:r>
                  <a:rPr lang="ru-RU" i="1" dirty="0" smtClean="0"/>
                  <a:t>А</a:t>
                </a:r>
                <a:r>
                  <a:rPr lang="ru-RU" dirty="0" smtClean="0"/>
                  <a:t> и приращение внутренней энергии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𝑈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46237"/>
                <a:ext cx="8291264" cy="2214811"/>
              </a:xfrm>
              <a:blipFill rotWithShape="1">
                <a:blip r:embed="rId2"/>
                <a:stretch>
                  <a:fillRect l="-735" b="-1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26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028700"/>
            <a:ext cx="90487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76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161</TotalTime>
  <Words>378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Лекция №11</vt:lpstr>
      <vt:lpstr>План Лекции</vt:lpstr>
      <vt:lpstr>Основы термодинамики</vt:lpstr>
      <vt:lpstr>Разделы термодинамики</vt:lpstr>
      <vt:lpstr>Внутренняя энергия</vt:lpstr>
      <vt:lpstr>Теплота и работа</vt:lpstr>
      <vt:lpstr>Работа газа при его расширении</vt:lpstr>
      <vt:lpstr>Первое начало термодинамики и его применение к изопроцессам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№11</dc:title>
  <dc:creator>Илья</dc:creator>
  <cp:lastModifiedBy>Илья</cp:lastModifiedBy>
  <cp:revision>8</cp:revision>
  <dcterms:created xsi:type="dcterms:W3CDTF">2011-11-03T02:15:18Z</dcterms:created>
  <dcterms:modified xsi:type="dcterms:W3CDTF">2011-11-03T04:59:48Z</dcterms:modified>
</cp:coreProperties>
</file>