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1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_________Microsoft_Word1.docx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Введение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линейное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программирование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2242" y="2103364"/>
            <a:ext cx="112844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Таким образом, все ограничения задачи делятся на 3 группы, обусловленные: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1)	расходом ингредиентов;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	рыночным спросом на краску;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3)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неотрицательностью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объемов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614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285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Ограничение по расходу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163542"/>
              </p:ext>
            </p:extLst>
          </p:nvPr>
        </p:nvGraphicFramePr>
        <p:xfrm>
          <a:off x="1008038" y="1778923"/>
          <a:ext cx="955912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Формула" r:id="rId4" imgW="5410200" imgH="520700" progId="Equation.3">
                  <p:embed/>
                </p:oleObj>
              </mc:Choice>
              <mc:Fallback>
                <p:oleObj name="Формула" r:id="rId4" imgW="54102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38" y="1778923"/>
                        <a:ext cx="9559126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378105"/>
              </p:ext>
            </p:extLst>
          </p:nvPr>
        </p:nvGraphicFramePr>
        <p:xfrm>
          <a:off x="2084450" y="3142211"/>
          <a:ext cx="7464830" cy="104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Формула" r:id="rId6" imgW="3797300" imgH="520700" progId="Equation.3">
                  <p:embed/>
                </p:oleObj>
              </mc:Choice>
              <mc:Fallback>
                <p:oleObj name="Формула" r:id="rId6" imgW="37973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450" y="3142211"/>
                        <a:ext cx="7464830" cy="1041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431779"/>
              </p:ext>
            </p:extLst>
          </p:nvPr>
        </p:nvGraphicFramePr>
        <p:xfrm>
          <a:off x="2128058" y="4655127"/>
          <a:ext cx="7421222" cy="1026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Формула" r:id="rId8" imgW="3771900" imgH="520700" progId="Equation.3">
                  <p:embed/>
                </p:oleObj>
              </mc:Choice>
              <mc:Fallback>
                <p:oleObj name="Формула" r:id="rId8" imgW="37719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058" y="4655127"/>
                        <a:ext cx="7421222" cy="1026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1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104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Ограничение по объему производства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3046"/>
              </p:ext>
            </p:extLst>
          </p:nvPr>
        </p:nvGraphicFramePr>
        <p:xfrm>
          <a:off x="1496287" y="1961793"/>
          <a:ext cx="8846775" cy="86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Формула" r:id="rId4" imgW="5295900" imgH="520700" progId="Equation.3">
                  <p:embed/>
                </p:oleObj>
              </mc:Choice>
              <mc:Fallback>
                <p:oleObj name="Формула" r:id="rId4" imgW="52959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287" y="1961793"/>
                        <a:ext cx="8846775" cy="864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632881"/>
              </p:ext>
            </p:extLst>
          </p:nvPr>
        </p:nvGraphicFramePr>
        <p:xfrm>
          <a:off x="718374" y="3441459"/>
          <a:ext cx="5065487" cy="945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Формула" r:id="rId6" imgW="2806700" imgH="520700" progId="Equation.3">
                  <p:embed/>
                </p:oleObj>
              </mc:Choice>
              <mc:Fallback>
                <p:oleObj name="Формула" r:id="rId6" imgW="28067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74" y="3441459"/>
                        <a:ext cx="5065487" cy="945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194187"/>
              </p:ext>
            </p:extLst>
          </p:nvPr>
        </p:nvGraphicFramePr>
        <p:xfrm>
          <a:off x="6607250" y="3507970"/>
          <a:ext cx="5179470" cy="83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Формула" r:id="rId8" imgW="3263900" imgH="520700" progId="Equation.3">
                  <p:embed/>
                </p:oleObj>
              </mc:Choice>
              <mc:Fallback>
                <p:oleObj name="Формула" r:id="rId8" imgW="32639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250" y="3507970"/>
                        <a:ext cx="5179470" cy="8312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397895"/>
              </p:ext>
            </p:extLst>
          </p:nvPr>
        </p:nvGraphicFramePr>
        <p:xfrm>
          <a:off x="6599578" y="4738254"/>
          <a:ext cx="5187142" cy="1087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Формула" r:id="rId10" imgW="2501900" imgH="520700" progId="Equation.3">
                  <p:embed/>
                </p:oleObj>
              </mc:Choice>
              <mc:Fallback>
                <p:oleObj name="Формула" r:id="rId10" imgW="25019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578" y="4738254"/>
                        <a:ext cx="5187142" cy="10876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502243" y="3092335"/>
            <a:ext cx="11284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096000" y="3408218"/>
            <a:ext cx="48481" cy="2693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703960"/>
              </p:ext>
            </p:extLst>
          </p:nvPr>
        </p:nvGraphicFramePr>
        <p:xfrm>
          <a:off x="731519" y="4904509"/>
          <a:ext cx="1363288" cy="1380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Формула" r:id="rId12" imgW="508000" imgH="520700" progId="Equation.3">
                  <p:embed/>
                </p:oleObj>
              </mc:Choice>
              <mc:Fallback>
                <p:oleObj name="Формула" r:id="rId12" imgW="508000" imgH="520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19" y="4904509"/>
                        <a:ext cx="1363288" cy="1380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654642" y="4754880"/>
            <a:ext cx="5064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292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Математическая модель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24351"/>
            <a:ext cx="12192001" cy="396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9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638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Линейное программирование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1812747"/>
            <a:ext cx="112844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многих ситуациях, встречающихся в промышленности, сельском хозяйстве, экономической деятельности и т.д., задача оптимизации плана некоторых экономико-производственных действий может быть записана в виде линейных уравнений и неравенств с линейным же, относительно искомых, определяющих этот план, переменных целевой функцией. К задачам этого же вида сводятся очень многие задачи оптимизации и принятия решений из некоторых других самостоятельных направлений прикладной математики. </a:t>
            </a:r>
          </a:p>
          <a:p>
            <a:pPr algn="just"/>
            <a:endParaRPr lang="ru-RU" sz="2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Соответственно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возникает потребность в математической теории, позволяющей решать такие задачи. Такая теория существует и называется </a:t>
            </a:r>
            <a:r>
              <a:rPr lang="ru-RU" sz="26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линейным </a:t>
            </a:r>
            <a:r>
              <a:rPr lang="ru-RU" sz="2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программированием.</a:t>
            </a:r>
            <a:endParaRPr lang="ru-RU" sz="26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638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Линейное программирование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1731104"/>
            <a:ext cx="112844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общем виде задача линейного программирования (ЛП) заключается в отыскании таких неотрицательных чисел x1, x2...,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хn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которые максимизируют (минимизируют) линейную функцию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 условии выполнения системы неравенств: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048527"/>
              </p:ext>
            </p:extLst>
          </p:nvPr>
        </p:nvGraphicFramePr>
        <p:xfrm>
          <a:off x="3086100" y="2746767"/>
          <a:ext cx="5323473" cy="404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Формула" r:id="rId4" imgW="3213100" imgH="241300" progId="Equation.3">
                  <p:embed/>
                </p:oleObj>
              </mc:Choice>
              <mc:Fallback>
                <p:oleObj name="Формула" r:id="rId4" imgW="32131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746767"/>
                        <a:ext cx="5323473" cy="4046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410488"/>
              </p:ext>
            </p:extLst>
          </p:nvPr>
        </p:nvGraphicFramePr>
        <p:xfrm>
          <a:off x="3070225" y="3837214"/>
          <a:ext cx="5306332" cy="251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Формула" r:id="rId6" imgW="3022600" imgH="1435100" progId="Equation.3">
                  <p:embed/>
                </p:oleObj>
              </mc:Choice>
              <mc:Fallback>
                <p:oleObj name="Формула" r:id="rId6" imgW="3022600" imgH="1435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3837214"/>
                        <a:ext cx="5306332" cy="25111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8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638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Линейное программирование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1927052"/>
            <a:ext cx="114502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ПРОПОРЦИОНАЛЬНОСТЬ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означает, что вклад каждой переменной в целевую функцию (ЦФ) и общий объем потребления соответствующих ресурсов должен быть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 ПРОПОРЦИОНАЛЕН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величине этой переменной.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АДДИТИВНОСТЬ означает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ЦФ и ограничения должны представлять собой сумму вкладов от различных переменных.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ДОПУСТИМОЕ РЕШЕНИЕ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совокупность чисел (план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удовлетворяющих ограничениям исходной 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ОПТИМАЛЬНОЕ РЕШЕНИЕ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план, при котором ЦФ принимает свое максимальное (минимальное) значение.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3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204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1665797"/>
            <a:ext cx="114502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Прежде чем построить математическую модель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задачи, необходимо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четко разобраться с экономической ситуацией, описанной в условии. Для этого необходимо с точки зрения экономики, а не математики, ответить на следующие вопросы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является искомыми величинами задачи?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2)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Какой параметр задачи служит критерием эффективности (оптимальности) решения? (это может быть: прибыль, время, количество отходов и т.д.)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 каком направлении должно изменяться значение этого параметра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достижения наилучших результатов?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4) Какие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условия в отношении искомых величин и ресурсов задачи должны быть выполнены?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204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1665797"/>
            <a:ext cx="114502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Только после экономического ответа на все эти вопросы можно приступать к записи этих ответов в математическом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Искомые величины являются переменными задачи, которые как правило обозначаются малыми латинскими буквами с индексами, например, однотипные переменные удобно представлять в виде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Цель решения записывается в виде целевой функции, обозначаемой, например,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Математическая формула ЦФ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отражает способ расчета значений параметра – критерия эффективности задачи.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Условия, налагаемые на переменные и ресурсы задачи, записываются в виде системы равенств или неравенств, т.е. ограничений. Левые и правые части ограничений отражают способ получения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 параметров задачи, на которые были наложены соответствующие условия.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61025"/>
              </p:ext>
            </p:extLst>
          </p:nvPr>
        </p:nvGraphicFramePr>
        <p:xfrm>
          <a:off x="5897059" y="3526969"/>
          <a:ext cx="2514601" cy="44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Формула" r:id="rId4" imgW="1333500" imgH="241300" progId="Equation.3">
                  <p:embed/>
                </p:oleObj>
              </mc:Choice>
              <mc:Fallback>
                <p:oleObj name="Формула" r:id="rId4" imgW="13335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059" y="3526969"/>
                        <a:ext cx="2514601" cy="443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0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596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2243" y="1596493"/>
            <a:ext cx="112844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Фабрика производит два вида красок: первый – для наружных, а второй – для внутренних работ. Для производства красок используются два ингредиента: А и В. Известны расходы ингредиентов А и В на 1 т соответствующих красок и максимально возможные суточные запасы этих ингредиентов на складе. Данные по расходам ингредиентов на краски первого и второго вида представлены в таблице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Изучение рынка сбыта показало, что суточный спрос на краску 2-го вида никогда не превышает спроса на краску 1-го вида более, чем на 1 т. Кроме того, установлено, что спрос на краску 2-го вида никогда не превышает 2 т в сутки. Оптовые цены одной тонны красок равны: 3 тыс. руб. для краски 1-го вида; 2 тыс. руб. для краски 2-го вида.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построить математическую модель, позволяющую установить, какое количество краски каждого вида надо производить, чтобы доход от реализации продукции был максимальным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589204"/>
              </p:ext>
            </p:extLst>
          </p:nvPr>
        </p:nvGraphicFramePr>
        <p:xfrm>
          <a:off x="1773180" y="3164955"/>
          <a:ext cx="8650980" cy="1280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Документ" r:id="rId5" imgW="6251575" imgH="925233" progId="Word.Document.12">
                  <p:embed/>
                </p:oleObj>
              </mc:Choice>
              <mc:Fallback>
                <p:oleObj name="Документ" r:id="rId5" imgW="6251575" imgH="9252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3180" y="3164955"/>
                        <a:ext cx="8650980" cy="1280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8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2243" y="2178368"/>
            <a:ext cx="11284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суточный объем производства краски 1-го вида, [т краски/сутки];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суточный объем производства краски 2-го вида, [т краски/сутки].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543"/>
          <a:stretch/>
        </p:blipFill>
        <p:spPr bwMode="auto">
          <a:xfrm>
            <a:off x="3040063" y="3345133"/>
            <a:ext cx="5870257" cy="42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830699"/>
              </p:ext>
            </p:extLst>
          </p:nvPr>
        </p:nvGraphicFramePr>
        <p:xfrm>
          <a:off x="3656677" y="4172973"/>
          <a:ext cx="43799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Формула" r:id="rId5" imgW="2234880" imgH="469800" progId="Equation.3">
                  <p:embed/>
                </p:oleObj>
              </mc:Choice>
              <mc:Fallback>
                <p:oleObj name="Формула" r:id="rId5" imgW="223488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677" y="4172973"/>
                        <a:ext cx="4379913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9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997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2243" y="1820731"/>
            <a:ext cx="112844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Возможные объемы производства красок 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ограничиваются следующими условиями: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количество ингредиентов А и В, израсходованное в течение суток на производство красок обоих видов, не может превышать суточного запаса этих ингредиентов на складе;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согласно результатам изучения рыночного спроса суточный объем производства краски 2-го вида может превышать объем производства краски 1-го вида, но не более, чем на 1 т краски;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объем производства краски 2-го вида не должен превышать 2 т в сутки, что также следует из результатов изучения рынков сбыта;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объемы производства красок не могут быть отрицательными.</a:t>
            </a:r>
          </a:p>
        </p:txBody>
      </p:sp>
    </p:spTree>
    <p:extLst>
      <p:ext uri="{BB962C8B-B14F-4D97-AF65-F5344CB8AC3E}">
        <p14:creationId xmlns:p14="http://schemas.microsoft.com/office/powerpoint/2010/main" val="16504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634</Words>
  <Application>Microsoft Office PowerPoint</Application>
  <PresentationFormat>Произвольный</PresentationFormat>
  <Paragraphs>59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Формула</vt:lpstr>
      <vt:lpstr>Документ</vt:lpstr>
      <vt:lpstr>Введение в линейное программирование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30</cp:revision>
  <dcterms:created xsi:type="dcterms:W3CDTF">2023-12-22T05:51:51Z</dcterms:created>
  <dcterms:modified xsi:type="dcterms:W3CDTF">2024-02-04T15:51:36Z</dcterms:modified>
</cp:coreProperties>
</file>