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81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107" d="100"/>
          <a:sy n="107" d="100"/>
        </p:scale>
        <p:origin x="-3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E4F1-8E0E-4443-8DFF-6E9364FEE97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09E3-6984-4560-9C83-C79EE3240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E4F1-8E0E-4443-8DFF-6E9364FEE97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09E3-6984-4560-9C83-C79EE3240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E4F1-8E0E-4443-8DFF-6E9364FEE97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09E3-6984-4560-9C83-C79EE3240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E4F1-8E0E-4443-8DFF-6E9364FEE97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09E3-6984-4560-9C83-C79EE3240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E4F1-8E0E-4443-8DFF-6E9364FEE97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09E3-6984-4560-9C83-C79EE3240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E4F1-8E0E-4443-8DFF-6E9364FEE97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09E3-6984-4560-9C83-C79EE3240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E4F1-8E0E-4443-8DFF-6E9364FEE97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09E3-6984-4560-9C83-C79EE3240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E4F1-8E0E-4443-8DFF-6E9364FEE97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09E3-6984-4560-9C83-C79EE3240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E4F1-8E0E-4443-8DFF-6E9364FEE97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09E3-6984-4560-9C83-C79EE3240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E4F1-8E0E-4443-8DFF-6E9364FEE97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09E3-6984-4560-9C83-C79EE32401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E4F1-8E0E-4443-8DFF-6E9364FEE97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0209E3-6984-4560-9C83-C79EE32401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22E4F1-8E0E-4443-8DFF-6E9364FEE97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209E3-6984-4560-9C83-C79EE32401A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428736"/>
            <a:ext cx="8458200" cy="257176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Отходы производства и отходы потребления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Классы опасности</a:t>
            </a:r>
            <a:b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отходов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14348" y="1071546"/>
            <a:ext cx="7643866" cy="535785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Классификация </a:t>
            </a:r>
            <a:r>
              <a:rPr lang="ru-RU" sz="2800" dirty="0">
                <a:solidFill>
                  <a:schemeClr val="tx1"/>
                </a:solidFill>
              </a:rPr>
              <a:t>отходов основана на систематизации их по отраслям промышленности, возможностям переработки, агрегатному состоянию, токсичности и т.д. В каждом конкретном случае характер используемой классификации соответствует рассматриваемым аспектам: складированию, очистке, переработке, захоронению отходов, предотвращению их токсичного воздействия и пр.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14348" y="1071546"/>
            <a:ext cx="7643866" cy="535785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Каждая отрасль промышленности имеет классификацию собственных отходов. Классификация отходов возможна по разным показателям, но самым главным из них является степень опасности для человеческого здоровья. Вредными отходами, например, считаются инфекционные, токсичные и радиоактивные.  Их сбор и ликвидация регламентируются специальными санитарными правилами.</a:t>
            </a:r>
            <a:endParaRPr lang="ru-RU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14348" y="785794"/>
            <a:ext cx="7643866" cy="85725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5 классов опасности отходов для окружающей природной среды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571604" y="2000240"/>
            <a:ext cx="6786610" cy="71438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1 класс – чрезвычайно опасные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71604" y="2857496"/>
            <a:ext cx="6786610" cy="71438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2 класс – высоко опасные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71604" y="3714752"/>
            <a:ext cx="6786610" cy="71438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3</a:t>
            </a:r>
            <a:r>
              <a:rPr lang="ru-RU" sz="3200" dirty="0" smtClean="0">
                <a:solidFill>
                  <a:schemeClr val="tx1"/>
                </a:solidFill>
              </a:rPr>
              <a:t> класс – умеренно опасные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71604" y="4572008"/>
            <a:ext cx="6786610" cy="71438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4класс – малоопасные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71604" y="5429264"/>
            <a:ext cx="6786610" cy="71438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5</a:t>
            </a:r>
            <a:r>
              <a:rPr lang="ru-RU" sz="3200" dirty="0" smtClean="0">
                <a:solidFill>
                  <a:schemeClr val="tx1"/>
                </a:solidFill>
              </a:rPr>
              <a:t> класс – практически не опасные</a:t>
            </a:r>
            <a:endParaRPr lang="ru-RU" sz="3200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-1071602" y="3714752"/>
            <a:ext cx="41434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3" idx="1"/>
          </p:cNvCxnSpPr>
          <p:nvPr/>
        </p:nvCxnSpPr>
        <p:spPr>
          <a:xfrm>
            <a:off x="1000100" y="235743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6" idx="1"/>
          </p:cNvCxnSpPr>
          <p:nvPr/>
        </p:nvCxnSpPr>
        <p:spPr>
          <a:xfrm>
            <a:off x="1000100" y="321468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7" idx="1"/>
          </p:cNvCxnSpPr>
          <p:nvPr/>
        </p:nvCxnSpPr>
        <p:spPr>
          <a:xfrm>
            <a:off x="1000100" y="407194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8" idx="1"/>
          </p:cNvCxnSpPr>
          <p:nvPr/>
        </p:nvCxnSpPr>
        <p:spPr>
          <a:xfrm>
            <a:off x="1000100" y="492919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9" idx="1"/>
          </p:cNvCxnSpPr>
          <p:nvPr/>
        </p:nvCxnSpPr>
        <p:spPr>
          <a:xfrm>
            <a:off x="1000100" y="578645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14348" y="1071546"/>
            <a:ext cx="7643866" cy="214314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1 класс – при воздействии данных отходов экологическая система необратимо нарушена. Период восстановления отсутствует.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14348" y="3571876"/>
            <a:ext cx="7643866" cy="214314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2 класс – экологическая система сильно нарушена. Период восстановления не менее 30 лет после полного устранения вредного воздействия.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14348" y="785794"/>
            <a:ext cx="7643866" cy="214314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3 класс – экологическая система нарушена. Период восстановления не менее 10 лет после снижения вредного воздействия от существующего источника.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14348" y="3286124"/>
            <a:ext cx="7643866" cy="128588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4</a:t>
            </a:r>
            <a:r>
              <a:rPr lang="ru-RU" sz="2800" dirty="0" smtClean="0">
                <a:solidFill>
                  <a:schemeClr val="tx1"/>
                </a:solidFill>
              </a:rPr>
              <a:t> класс – экологическая система нарушена. Период восстановления не менее 3 лет.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4348" y="5000636"/>
            <a:ext cx="7643866" cy="114300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5 класс – экологическая система практически не нарушена.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14348" y="1071546"/>
            <a:ext cx="7643866" cy="535785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Принадлежность к классу опасности иных по химическому составу отходов можно определить расчетным методом как по летальной дозе ЛД50, так и по ПДК для данного химического вещества в почве, пользуясь математической формулой, справочной литературой (физико-химические константы, их токсичность по ЛД50 и утвержденными Минздравом России гигиеническими нормативами для химических веществ в почве.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im3-tub-ru.yandex.net/i?id=87430439-4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714348" y="1071546"/>
            <a:ext cx="7643866" cy="92869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По агрегатному состоянию различают отходы: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2928934"/>
            <a:ext cx="2286016" cy="11430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твердые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86116" y="2928934"/>
            <a:ext cx="2286016" cy="11430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жидкие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929322" y="2928934"/>
            <a:ext cx="2786082" cy="10715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газообразные</a:t>
            </a:r>
            <a:endParaRPr lang="ru-RU" sz="4000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1500166" y="2000240"/>
            <a:ext cx="1071570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3857620" y="242886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072198" y="2000240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h2ocool.rolka.su/uploads/000c/9f/6c/111-2-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7215214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714348" y="1142984"/>
            <a:ext cx="7643866" cy="857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По месту возникновения различают отходы: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2928934"/>
            <a:ext cx="2428892" cy="17145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П</a:t>
            </a:r>
            <a:r>
              <a:rPr lang="ru-RU" sz="4000" dirty="0" smtClean="0">
                <a:solidFill>
                  <a:schemeClr val="tx1"/>
                </a:solidFill>
              </a:rPr>
              <a:t>ромышленные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86116" y="2928934"/>
            <a:ext cx="2428892" cy="17145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Бытовые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00760" y="2928934"/>
            <a:ext cx="2714644" cy="17145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Сельскохозяйственные</a:t>
            </a:r>
            <a:endParaRPr lang="ru-RU" sz="4000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1464447" y="2035959"/>
            <a:ext cx="85725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3929058" y="242886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6286512" y="2071678"/>
            <a:ext cx="85725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http://im3-tub-ru.yandex.net/i?id=231096513-1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714348" y="928670"/>
            <a:ext cx="7643866" cy="10715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По составу основным </a:t>
            </a:r>
            <a:r>
              <a:rPr lang="ru-RU" sz="2800" dirty="0">
                <a:solidFill>
                  <a:schemeClr val="tx1"/>
                </a:solidFill>
              </a:rPr>
              <a:t>показателем можно считать происхождение </a:t>
            </a:r>
            <a:r>
              <a:rPr lang="ru-RU" sz="2800" dirty="0" smtClean="0">
                <a:solidFill>
                  <a:schemeClr val="tx1"/>
                </a:solidFill>
              </a:rPr>
              <a:t>отходов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00166" y="2571744"/>
            <a:ext cx="2786082" cy="10715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Органическое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6" y="2571744"/>
            <a:ext cx="3000396" cy="10715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Неорганическое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00166" y="4214818"/>
            <a:ext cx="2786082" cy="10715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Сжигаемое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14876" y="4214818"/>
            <a:ext cx="2786082" cy="10715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solidFill>
                  <a:schemeClr val="tx1"/>
                </a:solidFill>
              </a:rPr>
              <a:t>Несжигаемое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2678893" y="225027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5679289" y="225027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2"/>
            <a:endCxn id="6" idx="0"/>
          </p:cNvCxnSpPr>
          <p:nvPr/>
        </p:nvCxnSpPr>
        <p:spPr>
          <a:xfrm rot="5400000">
            <a:off x="2607455" y="392906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5715802" y="3929066"/>
            <a:ext cx="57071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14348" y="642918"/>
            <a:ext cx="7643866" cy="600079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>
                <a:solidFill>
                  <a:schemeClr val="tx1"/>
                </a:solidFill>
              </a:rPr>
              <a:t>Твердые</a:t>
            </a:r>
            <a:r>
              <a:rPr lang="ru-RU" sz="3200" dirty="0">
                <a:solidFill>
                  <a:schemeClr val="tx1"/>
                </a:solidFill>
              </a:rPr>
              <a:t> — это отходы металлов, дерева, пластмасс и других материалов, пыли минерального и органического происхождения от очистных сооружении в системах очистки газовых выбросов промышленных предприятий, а также промышленный мусор, состоящий из различных органических и минеральных веществ (резина, бумага, ткань, песок, шлак и т. п.).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85786" y="642918"/>
            <a:ext cx="7429552" cy="85725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Отходы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82" y="1857364"/>
            <a:ext cx="8643998" cy="464347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Это </a:t>
            </a:r>
            <a:r>
              <a:rPr lang="ru-RU" sz="2400" dirty="0">
                <a:solidFill>
                  <a:schemeClr val="tx1"/>
                </a:solidFill>
              </a:rPr>
              <a:t>остатки сырья, материалов, полуфабрикатов, иных изделий или продуктов, которые, не являясь конечной целью производственного процесса, образовались при получении готовой продукции, или же полностью или частично утратили свои потребительские свойства. 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ctr"/>
            <a:endParaRPr lang="ru-RU" sz="2400" dirty="0">
              <a:solidFill>
                <a:schemeClr val="tx1"/>
              </a:solidFill>
            </a:endParaRPr>
          </a:p>
          <a:p>
            <a:pPr algn="ctr"/>
            <a:endParaRPr lang="ru-RU" sz="2400" dirty="0" smtClean="0">
              <a:solidFill>
                <a:schemeClr val="tx1"/>
              </a:solidFill>
            </a:endParaRPr>
          </a:p>
          <a:p>
            <a:pPr algn="ctr"/>
            <a:endParaRPr lang="ru-RU" sz="2400" dirty="0">
              <a:solidFill>
                <a:schemeClr val="tx1"/>
              </a:solidFill>
            </a:endParaRPr>
          </a:p>
          <a:p>
            <a:pPr algn="ctr"/>
            <a:endParaRPr lang="ru-RU" sz="2400" dirty="0" smtClean="0">
              <a:solidFill>
                <a:schemeClr val="tx1"/>
              </a:solidFill>
            </a:endParaRPr>
          </a:p>
          <a:p>
            <a:pPr algn="ctr"/>
            <a:endParaRPr lang="ru-RU" sz="2400" dirty="0">
              <a:solidFill>
                <a:schemeClr val="tx1"/>
              </a:solidFill>
            </a:endParaRPr>
          </a:p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3314" name="Picture 2" descr="http://www.tribuna.ru/upload/iblock/925/9255e87e8d29eb4797a6bf9c031dc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4143380"/>
            <a:ext cx="2952744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14348" y="1000108"/>
            <a:ext cx="7643866" cy="514353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К </a:t>
            </a:r>
            <a:r>
              <a:rPr lang="ru-RU" sz="4000" i="1" dirty="0" smtClean="0">
                <a:solidFill>
                  <a:schemeClr val="tx1"/>
                </a:solidFill>
              </a:rPr>
              <a:t>жидким</a:t>
            </a: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>
                <a:solidFill>
                  <a:schemeClr val="tx1"/>
                </a:solidFill>
              </a:rPr>
              <a:t>отходам относят осадки сточных вод после их обработки, а так же шламы </a:t>
            </a:r>
            <a:r>
              <a:rPr lang="ru-RU" sz="4000" dirty="0" smtClean="0">
                <a:solidFill>
                  <a:schemeClr val="tx1"/>
                </a:solidFill>
              </a:rPr>
              <a:t>пыли </a:t>
            </a:r>
            <a:r>
              <a:rPr lang="ru-RU" sz="4000" dirty="0">
                <a:solidFill>
                  <a:schemeClr val="tx1"/>
                </a:solidFill>
              </a:rPr>
              <a:t>минерального и органического происхождения в системах мокрой очистки </a:t>
            </a:r>
            <a:r>
              <a:rPr lang="ru-RU" sz="4000" dirty="0" smtClean="0">
                <a:solidFill>
                  <a:schemeClr val="tx1"/>
                </a:solidFill>
              </a:rPr>
              <a:t>газов.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14348" y="785794"/>
            <a:ext cx="7643866" cy="585791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Все виды отходов производства и потребления по возможности использования можно разделить, с одной стороны, на </a:t>
            </a:r>
            <a:r>
              <a:rPr lang="ru-RU" sz="2800" i="1" dirty="0">
                <a:solidFill>
                  <a:schemeClr val="tx1"/>
                </a:solidFill>
              </a:rPr>
              <a:t>вторичные материальные ресурсы </a:t>
            </a:r>
            <a:r>
              <a:rPr lang="ru-RU" sz="2800" dirty="0">
                <a:solidFill>
                  <a:schemeClr val="tx1"/>
                </a:solidFill>
              </a:rPr>
              <a:t>(BMP), которые уже перерабатываются или переработка которых планируется, и, с другой стороны, на </a:t>
            </a:r>
            <a:r>
              <a:rPr lang="ru-RU" sz="2800" i="1" dirty="0">
                <a:solidFill>
                  <a:schemeClr val="tx1"/>
                </a:solidFill>
              </a:rPr>
              <a:t>отходы</a:t>
            </a:r>
            <a:r>
              <a:rPr lang="ru-RU" sz="2800" dirty="0">
                <a:solidFill>
                  <a:schemeClr val="tx1"/>
                </a:solidFill>
              </a:rPr>
              <a:t>, которые на данном этапе развития экономики </a:t>
            </a:r>
            <a:r>
              <a:rPr lang="ru-RU" sz="2800" i="1" dirty="0">
                <a:solidFill>
                  <a:schemeClr val="tx1"/>
                </a:solidFill>
              </a:rPr>
              <a:t>перерабатывать нецелесообразно </a:t>
            </a:r>
            <a:r>
              <a:rPr lang="ru-RU" sz="2800" dirty="0">
                <a:solidFill>
                  <a:schemeClr val="tx1"/>
                </a:solidFill>
              </a:rPr>
              <a:t>и которые неизбежно образуют безвозвратные потери.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0" name="Picture 4" descr="http://im2-tub-ru.yandex.net/i?id=404218136-3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714348" y="1071546"/>
            <a:ext cx="7643866" cy="13573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>
                <a:solidFill>
                  <a:schemeClr val="tx1"/>
                </a:solidFill>
              </a:rPr>
              <a:t>Bторичные</a:t>
            </a:r>
            <a:r>
              <a:rPr lang="ru-RU" sz="2800" dirty="0">
                <a:solidFill>
                  <a:schemeClr val="tx1"/>
                </a:solidFill>
              </a:rPr>
              <a:t> материальные ресурсы (ВМР) удобно классифицировать по двум признакам: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4348" y="3714752"/>
            <a:ext cx="3571900" cy="10715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Источнику </a:t>
            </a:r>
            <a:r>
              <a:rPr lang="ru-RU" sz="2800" dirty="0">
                <a:solidFill>
                  <a:schemeClr val="tx1"/>
                </a:solidFill>
              </a:rPr>
              <a:t>образования 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72000" y="3714752"/>
            <a:ext cx="3571900" cy="10715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Направлению </a:t>
            </a:r>
            <a:r>
              <a:rPr lang="ru-RU" sz="2800" dirty="0">
                <a:solidFill>
                  <a:schemeClr val="tx1"/>
                </a:solidFill>
              </a:rPr>
              <a:t>использования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2500298" y="2500306"/>
            <a:ext cx="1214446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4750595" y="2536025"/>
            <a:ext cx="1214446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14348" y="785794"/>
            <a:ext cx="7643866" cy="585791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Разработана упрощенная схема классификации отходов и загрязнений по основным методам их конечной переработки — сжиганию или сушке с утилизацией тепла и учетом токсичности отходов. Согласно этому, отходы распределены на следующие десять групп: 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I. </a:t>
            </a:r>
            <a:r>
              <a:rPr lang="ru-RU" sz="2800" dirty="0" err="1">
                <a:solidFill>
                  <a:schemeClr val="tx1"/>
                </a:solidFill>
              </a:rPr>
              <a:t>Неутилизируемые</a:t>
            </a:r>
            <a:r>
              <a:rPr lang="ru-RU" sz="2800" dirty="0">
                <a:solidFill>
                  <a:schemeClr val="tx1"/>
                </a:solidFill>
              </a:rPr>
              <a:t> отходы на основе нефти (</a:t>
            </a:r>
            <a:r>
              <a:rPr lang="ru-RU" sz="2800" dirty="0" err="1">
                <a:solidFill>
                  <a:schemeClr val="tx1"/>
                </a:solidFill>
              </a:rPr>
              <a:t>непринимаемые</a:t>
            </a:r>
            <a:r>
              <a:rPr lang="ru-RU" sz="2800" dirty="0">
                <a:solidFill>
                  <a:schemeClr val="tx1"/>
                </a:solidFill>
              </a:rPr>
              <a:t> на регенерацию отходы масел, жидкие отходы с поверхности очистных сооружений и т.п.);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14348" y="785794"/>
            <a:ext cx="7643866" cy="585791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</a:t>
            </a:r>
            <a:r>
              <a:rPr lang="ru-RU" sz="2800" dirty="0">
                <a:solidFill>
                  <a:schemeClr val="tx1"/>
                </a:solidFill>
              </a:rPr>
              <a:t>. Смазочно-охлаждающие жидкости (СОЖ) (</a:t>
            </a:r>
            <a:r>
              <a:rPr lang="ru-RU" sz="2800" dirty="0" err="1">
                <a:solidFill>
                  <a:schemeClr val="tx1"/>
                </a:solidFill>
              </a:rPr>
              <a:t>ионогенные</a:t>
            </a:r>
            <a:r>
              <a:rPr lang="ru-RU" sz="2800" dirty="0">
                <a:solidFill>
                  <a:schemeClr val="tx1"/>
                </a:solidFill>
              </a:rPr>
              <a:t>, неионогенные, смешанные); 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ctr"/>
            <a:r>
              <a:rPr lang="ru-RU" sz="2800" dirty="0">
                <a:solidFill>
                  <a:schemeClr val="tx1"/>
                </a:solidFill>
              </a:rPr>
              <a:t>Ш. Растворители и промывочные жидкости нефтяного и не нефтяного происхождения (галогеносодержащие и остальные); 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ctr"/>
            <a:r>
              <a:rPr lang="ru-RU" sz="2800" dirty="0">
                <a:solidFill>
                  <a:schemeClr val="tx1"/>
                </a:solidFill>
              </a:rPr>
              <a:t>IV. Пастообразные горючие отходы (отработанные консистентные смазки, дохи, краски, клеевые отходы, жиры и пр.);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14348" y="785794"/>
            <a:ext cx="7643866" cy="585791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dirty="0" smtClean="0">
                <a:solidFill>
                  <a:schemeClr val="tx1"/>
                </a:solidFill>
              </a:rPr>
              <a:t>V</a:t>
            </a:r>
            <a:r>
              <a:rPr lang="ru-RU" sz="2500" dirty="0">
                <a:solidFill>
                  <a:schemeClr val="tx1"/>
                </a:solidFill>
              </a:rPr>
              <a:t>. Осадки нефтесодержащих сточных вод локальных очистных сооружений; </a:t>
            </a:r>
          </a:p>
          <a:p>
            <a:pPr algn="ctr"/>
            <a:r>
              <a:rPr lang="ru-RU" sz="2500" dirty="0">
                <a:solidFill>
                  <a:schemeClr val="tx1"/>
                </a:solidFill>
              </a:rPr>
              <a:t>VI. Гальванические шламы (отдельно содержащие хром, никель, кадмий, медь, свинец, </a:t>
            </a:r>
            <a:r>
              <a:rPr lang="ru-RU" sz="2500" dirty="0" err="1">
                <a:solidFill>
                  <a:schemeClr val="tx1"/>
                </a:solidFill>
              </a:rPr>
              <a:t>циан-группу</a:t>
            </a:r>
            <a:r>
              <a:rPr lang="ru-RU" sz="2500" dirty="0">
                <a:solidFill>
                  <a:schemeClr val="tx1"/>
                </a:solidFill>
              </a:rPr>
              <a:t> и др.); </a:t>
            </a:r>
            <a:endParaRPr lang="ru-RU" sz="2500" dirty="0" smtClean="0">
              <a:solidFill>
                <a:schemeClr val="tx1"/>
              </a:solidFill>
            </a:endParaRPr>
          </a:p>
          <a:p>
            <a:pPr algn="ctr"/>
            <a:r>
              <a:rPr lang="ru-RU" sz="2500" dirty="0">
                <a:solidFill>
                  <a:schemeClr val="tx1"/>
                </a:solidFill>
              </a:rPr>
              <a:t>VII. Твердые горючие отходы (промасленная ветошь, использованная упаковка и тара из древесины, прочий производственный мусор); </a:t>
            </a:r>
          </a:p>
          <a:p>
            <a:pPr algn="ctr"/>
            <a:r>
              <a:rPr lang="ru-RU" sz="2500" dirty="0">
                <a:solidFill>
                  <a:schemeClr val="tx1"/>
                </a:solidFill>
              </a:rPr>
              <a:t>VIII. Отходы полимерных материалов, не принимаемые на переработку (избыточное количество резиновых отходов, изношенных покрышек, некоторые виды пластмассовых отходов, отдельно термопласты и реактопласты);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14348" y="785794"/>
            <a:ext cx="7643866" cy="585791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>
                <a:solidFill>
                  <a:schemeClr val="tx1"/>
                </a:solidFill>
              </a:rPr>
              <a:t>IX. Кислоты и щелочи (включая кислые и щелочные отходы гальванических производств); </a:t>
            </a:r>
          </a:p>
          <a:p>
            <a:pPr algn="ctr"/>
            <a:r>
              <a:rPr lang="ru-RU" sz="3000" dirty="0">
                <a:solidFill>
                  <a:schemeClr val="tx1"/>
                </a:solidFill>
              </a:rPr>
              <a:t>X. Прочие токсичные отходы, которые целесообразно перерабатывать на специальных предприятиях и установках (например, ртутные лампы, некоторые специфические отходы химических производств), а также отходы, подлежащие захоронению и складированию. </a:t>
            </a:r>
            <a:r>
              <a:rPr lang="ru-RU" sz="3000" dirty="0" smtClean="0">
                <a:solidFill>
                  <a:schemeClr val="tx1"/>
                </a:solidFill>
              </a:rPr>
              <a:t> </a:t>
            </a:r>
            <a:endParaRPr lang="ru-RU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28596" y="1142984"/>
            <a:ext cx="8286808" cy="528641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 </a:t>
            </a:r>
            <a:r>
              <a:rPr lang="ru-RU" sz="3200" dirty="0">
                <a:solidFill>
                  <a:schemeClr val="tx1"/>
                </a:solidFill>
              </a:rPr>
              <a:t>процессе производства и потребления образуется большое количество отходов, которые при соответствующей обработке могут быть вновь использованы как сырье для производства промышленной продукции. Отходы возникают как в результате производственной деятельности, так и при потреблении.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im3-tub-ru.yandex.net/i?id=313223919-5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1785918" y="1214422"/>
            <a:ext cx="5500726" cy="857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Отходы</a:t>
            </a:r>
            <a:endParaRPr lang="ru-RU" sz="4400" dirty="0">
              <a:solidFill>
                <a:schemeClr val="tx1"/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10800000" flipV="1">
            <a:off x="2000232" y="2071678"/>
            <a:ext cx="171451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5214942" y="2071678"/>
            <a:ext cx="1500198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285720" y="3214686"/>
            <a:ext cx="3357586" cy="15001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Отходы производства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14942" y="3214686"/>
            <a:ext cx="3357586" cy="15001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Отходы потребления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85786" y="642918"/>
            <a:ext cx="7429552" cy="85725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Отходы производства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4348" y="1857364"/>
            <a:ext cx="7643866" cy="457203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Остатки </a:t>
            </a:r>
            <a:r>
              <a:rPr lang="ru-RU" sz="2400" dirty="0">
                <a:solidFill>
                  <a:schemeClr val="tx1"/>
                </a:solidFill>
              </a:rPr>
              <a:t>сырья, материалов или полуфабрикатов, образовавшиеся при изготовлении продукции полностью или частично утратившие свои потребительские свойства, а так же продукты </a:t>
            </a:r>
            <a:r>
              <a:rPr lang="ru-RU" sz="2400" dirty="0" smtClean="0">
                <a:solidFill>
                  <a:schemeClr val="tx1"/>
                </a:solidFill>
              </a:rPr>
              <a:t>физико-химической </a:t>
            </a:r>
            <a:r>
              <a:rPr lang="ru-RU" sz="2400" dirty="0">
                <a:solidFill>
                  <a:schemeClr val="tx1"/>
                </a:solidFill>
              </a:rPr>
              <a:t>или механической переработки сырья, получение которых не являлось целью производственного процесса и которые в дальнейшем могут быть использованы в народном хозяйстве как готовая продукция после соответствующей обработки или в качестве сырья для переработки.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42910" y="1214422"/>
            <a:ext cx="4643470" cy="457203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В процессе производства образуются сточные воды и </a:t>
            </a:r>
            <a:r>
              <a:rPr lang="ru-RU" sz="3600" dirty="0" smtClean="0">
                <a:solidFill>
                  <a:schemeClr val="tx1"/>
                </a:solidFill>
              </a:rPr>
              <a:t>их осадки</a:t>
            </a:r>
            <a:r>
              <a:rPr lang="ru-RU" sz="3600" dirty="0">
                <a:solidFill>
                  <a:schemeClr val="tx1"/>
                </a:solidFill>
              </a:rPr>
              <a:t>, дымовые газы, тепловые выбросы и т.п. </a:t>
            </a:r>
          </a:p>
        </p:txBody>
      </p:sp>
      <p:pic>
        <p:nvPicPr>
          <p:cNvPr id="30722" name="Picture 2" descr="http://im4-tub-ru.yandex.net/i?id=151124291-3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000108"/>
            <a:ext cx="3238523" cy="2428892"/>
          </a:xfrm>
          <a:prstGeom prst="rect">
            <a:avLst/>
          </a:prstGeom>
          <a:noFill/>
        </p:spPr>
      </p:pic>
      <p:pic>
        <p:nvPicPr>
          <p:cNvPr id="30724" name="Picture 4" descr="http://www.epochtimes.com.ua/upload/iblock/573/573b45359d52e0e184c23bcecfdba75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3571876"/>
            <a:ext cx="3214710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85786" y="1142984"/>
            <a:ext cx="7429552" cy="85725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Отходы потребления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14348" y="2571744"/>
            <a:ext cx="7643866" cy="350046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Изделия</a:t>
            </a:r>
            <a:r>
              <a:rPr lang="ru-RU" sz="3600" dirty="0">
                <a:solidFill>
                  <a:schemeClr val="tx1"/>
                </a:solidFill>
              </a:rPr>
              <a:t>, комплектующие детали и материалы, которые по тем или иным причинам непригодны для дальнейшего использования.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http://s46.radikal.ru/i112/1108/7b/dc4dc993fce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785918" y="1214422"/>
            <a:ext cx="5500726" cy="857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Отходы потребления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20" y="3214686"/>
            <a:ext cx="3571900" cy="19288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Отходы промышленного потребления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14942" y="3214686"/>
            <a:ext cx="3357586" cy="19288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Отходы бытового потребления</a:t>
            </a:r>
            <a:endParaRPr lang="ru-RU" sz="3200" dirty="0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 flipV="1">
            <a:off x="2000232" y="2071678"/>
            <a:ext cx="171451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214942" y="2071678"/>
            <a:ext cx="1500198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14348" y="1071546"/>
            <a:ext cx="7643866" cy="535785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К отходам </a:t>
            </a:r>
            <a:r>
              <a:rPr lang="ru-RU" sz="2800" i="1" dirty="0" smtClean="0">
                <a:solidFill>
                  <a:schemeClr val="tx1"/>
                </a:solidFill>
              </a:rPr>
              <a:t>промышленного</a:t>
            </a:r>
            <a:r>
              <a:rPr lang="ru-RU" sz="2800" dirty="0" smtClean="0">
                <a:solidFill>
                  <a:schemeClr val="tx1"/>
                </a:solidFill>
              </a:rPr>
              <a:t> потребления </a:t>
            </a:r>
            <a:r>
              <a:rPr lang="ru-RU" sz="2800" dirty="0">
                <a:solidFill>
                  <a:schemeClr val="tx1"/>
                </a:solidFill>
              </a:rPr>
              <a:t>относятся, например, металлолом, вышедшее из строя оборудование, изделия технического назначения из резины, пластмасс, стекла и др. 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ctr"/>
            <a:r>
              <a:rPr lang="ru-RU" sz="2800" i="1" dirty="0">
                <a:solidFill>
                  <a:schemeClr val="tx1"/>
                </a:solidFill>
              </a:rPr>
              <a:t>Бытовыми</a:t>
            </a:r>
            <a:r>
              <a:rPr lang="ru-RU" sz="2800" dirty="0">
                <a:solidFill>
                  <a:schemeClr val="tx1"/>
                </a:solidFill>
              </a:rPr>
              <a:t> отходами (БО) являются пищевые отходы, изношенные изделия бытового назначения (одежда, обувь и пр.), различного рода использованные изделия(упаковки), бытовые сточные воды и др. </a:t>
            </a:r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6">
      <a:dk1>
        <a:sysClr val="windowText" lastClr="000000"/>
      </a:dk1>
      <a:lt1>
        <a:sysClr val="window" lastClr="FFFFFF"/>
      </a:lt1>
      <a:dk2>
        <a:srgbClr val="90C6F6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185</TotalTime>
  <Words>937</Words>
  <Application>Microsoft Office PowerPoint</Application>
  <PresentationFormat>Экран (4:3)</PresentationFormat>
  <Paragraphs>66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Поток</vt:lpstr>
      <vt:lpstr>Отходы производства и отходы потребления  Классы опасности отходов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Отходы производства и отходы потребления  Классы опасности отходов</dc:title>
  <dc:creator>Admin</dc:creator>
  <cp:lastModifiedBy>Администратор</cp:lastModifiedBy>
  <cp:revision>32</cp:revision>
  <dcterms:created xsi:type="dcterms:W3CDTF">2013-11-19T16:44:02Z</dcterms:created>
  <dcterms:modified xsi:type="dcterms:W3CDTF">2014-09-18T04:39:12Z</dcterms:modified>
</cp:coreProperties>
</file>