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516" r:id="rId2"/>
    <p:sldId id="505" r:id="rId3"/>
    <p:sldId id="506" r:id="rId4"/>
    <p:sldId id="507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53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8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904F4-C957-4F4F-AC83-8C3F5ABDA55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D22C5-F6F9-4835-A9EA-D5368B197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3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7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Инженерное геометрическое моделирование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rgbClr val="002060"/>
                </a:solidFill>
              </a:rPr>
              <a:t>ИЗОБРАЖЕНИЯ – ВИДЫ, РАЗРЕЗЫ, СЕЧЕНИЯ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ГОСТ 2.305-2008</a:t>
            </a:r>
            <a:endParaRPr lang="ru-RU" sz="3600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или совсем не показывается.</a:t>
            </a: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38818" t="52846" r="36279" b="35976"/>
          <a:stretch>
            <a:fillRect/>
          </a:stretch>
        </p:blipFill>
        <p:spPr bwMode="auto">
          <a:xfrm>
            <a:off x="0" y="3214686"/>
            <a:ext cx="4857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6113" t="45732" r="68506" b="35976"/>
          <a:stretch>
            <a:fillRect/>
          </a:stretch>
        </p:blipFill>
        <p:spPr bwMode="auto">
          <a:xfrm>
            <a:off x="4857752" y="4286250"/>
            <a:ext cx="3000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69580" t="52846" r="15771" b="35976"/>
          <a:stretch>
            <a:fillRect/>
          </a:stretch>
        </p:blipFill>
        <p:spPr bwMode="auto">
          <a:xfrm>
            <a:off x="6143636" y="2714620"/>
            <a:ext cx="2857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</a:t>
            </a:r>
          </a:p>
          <a:p>
            <a:pPr indent="358775" algn="just"/>
            <a:r>
              <a:rPr lang="ru-RU" sz="28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Допускаются упрощения, подобные указанным на чертежах.</a:t>
            </a:r>
            <a:endParaRPr lang="ru-RU" sz="2800" dirty="0" smtClean="0">
              <a:latin typeface="Cambria" pitchFamily="18" charset="0"/>
            </a:endParaRP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2" cstate="print"/>
          <a:srcRect l="14059" t="55455" r="63457" b="25423"/>
          <a:stretch>
            <a:fillRect/>
          </a:stretch>
        </p:blipFill>
        <p:spPr bwMode="auto">
          <a:xfrm>
            <a:off x="285750" y="3214688"/>
            <a:ext cx="438626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/>
          <p:cNvPicPr>
            <a:picLocks noChangeAspect="1" noChangeArrowheads="1"/>
          </p:cNvPicPr>
          <p:nvPr/>
        </p:nvPicPr>
        <p:blipFill>
          <a:blip r:embed="rId2" cstate="print"/>
          <a:srcRect l="44897" t="55455" r="37433" b="23505"/>
          <a:stretch>
            <a:fillRect/>
          </a:stretch>
        </p:blipFill>
        <p:spPr bwMode="auto">
          <a:xfrm>
            <a:off x="5214942" y="3000372"/>
            <a:ext cx="3446463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</a:t>
            </a:r>
          </a:p>
          <a:p>
            <a:pPr indent="363538" algn="just"/>
            <a:r>
              <a:rPr lang="ru-RU" sz="2800" dirty="0" smtClean="0">
                <a:solidFill>
                  <a:schemeClr val="tx1"/>
                </a:solidFill>
              </a:rPr>
              <a:t>Показывают нерассеченными такие детали, как винты, заклепки, шпонки, непустотельные валы и шпиндели, шатуны, рукоятки и т. п. при продольном разрезе. </a:t>
            </a:r>
          </a:p>
          <a:p>
            <a:pPr indent="363538" algn="just"/>
            <a:r>
              <a:rPr lang="ru-RU" sz="2800" dirty="0" smtClean="0">
                <a:solidFill>
                  <a:schemeClr val="tx1"/>
                </a:solidFill>
              </a:rPr>
              <a:t>Шарики всегда показывают нерассеченными.</a:t>
            </a:r>
          </a:p>
          <a:p>
            <a:pPr indent="363538" algn="just"/>
            <a:r>
              <a:rPr lang="ru-RU" sz="2800" dirty="0" smtClean="0">
                <a:solidFill>
                  <a:schemeClr val="tx1"/>
                </a:solidFill>
              </a:rPr>
              <a:t>Как правило, показываются нерассеченными на сборочных чертежах гайки и шайбы. </a:t>
            </a:r>
          </a:p>
          <a:p>
            <a:pPr indent="363538" algn="just"/>
            <a:r>
              <a:rPr lang="ru-RU" sz="2800" dirty="0" smtClean="0">
                <a:solidFill>
                  <a:schemeClr val="tx1"/>
                </a:solidFill>
              </a:rPr>
              <a:t>Такие элементы, как спицы маховиков, шкивов, зубчатых колес, тонкие стенки типа ребер жесткости и т. п. показывают незаштрихованными, если секущая плоскость направлена вдоль оси или длинной стороны такого элемента</a:t>
            </a: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</a:t>
            </a:r>
          </a:p>
          <a:p>
            <a:pPr indent="363538" algn="just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Если в подобных элементах детали имеется местное сверление, углубление и т. п., то делают местный разрез, как показано на чертежах.  </a:t>
            </a:r>
            <a:endParaRPr lang="ru-RU" sz="2800" dirty="0" smtClean="0">
              <a:latin typeface="Calibri" pitchFamily="34" charset="0"/>
            </a:endParaRP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439" t="30489" r="57518" b="56300"/>
          <a:stretch>
            <a:fillRect/>
          </a:stretch>
        </p:blipFill>
        <p:spPr bwMode="auto">
          <a:xfrm>
            <a:off x="357158" y="3714752"/>
            <a:ext cx="4643437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2257" t="30489" r="20164" b="54268"/>
          <a:stretch>
            <a:fillRect/>
          </a:stretch>
        </p:blipFill>
        <p:spPr bwMode="auto">
          <a:xfrm>
            <a:off x="5500694" y="3786190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</a:t>
            </a:r>
          </a:p>
          <a:p>
            <a:pPr indent="358775" algn="just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Пластины, а также элементы деталей (отверстия, фаски, пазы, углубления и т. п.) размером (или разницей в размерах) на чертеже 2 мм и менее изображают с отступлением от масштаба, принятого для всего изображения, в сторону увеличения. </a:t>
            </a:r>
            <a:r>
              <a:rPr lang="ru-RU" sz="2800" b="1" dirty="0" smtClean="0">
                <a:latin typeface="Calibri" pitchFamily="34" charset="0"/>
              </a:rPr>
              <a:t> </a:t>
            </a: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358775"/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 algn="l"/>
            <a:r>
              <a:rPr lang="ru-RU" b="1" dirty="0" smtClean="0">
                <a:solidFill>
                  <a:srgbClr val="C00000"/>
                </a:solidFill>
              </a:rPr>
              <a:t>	УСЛОВНОСТИ И УПРОЩЕНИЯ</a:t>
            </a:r>
          </a:p>
          <a:p>
            <a:pPr indent="358775" algn="just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Допускается незначительную 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Конусность или уклон изображать с 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увеличением.  </a:t>
            </a:r>
          </a:p>
          <a:p>
            <a:pPr indent="358775" algn="just" eaLnBrk="0" hangingPunct="0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 тех изображениях, на которых уклон</a:t>
            </a:r>
          </a:p>
          <a:p>
            <a:pPr algn="just" eaLnBrk="0" hangingPunct="0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или конусность отчетливо не </a:t>
            </a:r>
          </a:p>
          <a:p>
            <a:pPr algn="just" eaLnBrk="0" hangingPunct="0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выявляются, например, главный вид</a:t>
            </a:r>
          </a:p>
          <a:p>
            <a:pPr algn="just" eaLnBrk="0" hangingPunct="0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чертеже «а»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или вид сверху на</a:t>
            </a:r>
          </a:p>
          <a:p>
            <a:pPr algn="just" eaLnBrk="0" hangingPunct="0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чертеже «б»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проводят только одну</a:t>
            </a:r>
          </a:p>
          <a:p>
            <a:pPr algn="just" eaLnBrk="0" hangingPunct="0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линию, соответствующую меньшему </a:t>
            </a:r>
          </a:p>
          <a:p>
            <a:pPr algn="just" eaLnBrk="0" hangingPunct="0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размеру элемента с уклоном или </a:t>
            </a:r>
          </a:p>
          <a:p>
            <a:pPr algn="just" eaLnBrk="0" hangingPunct="0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меньшему основанию конуса.</a:t>
            </a:r>
            <a:r>
              <a:rPr lang="ru-RU" sz="2800" dirty="0" smtClean="0">
                <a:latin typeface="Calibri" pitchFamily="34" charset="0"/>
              </a:rPr>
              <a:t> </a:t>
            </a: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8564" t="43700" r="56055" b="16666"/>
          <a:stretch>
            <a:fillRect/>
          </a:stretch>
        </p:blipFill>
        <p:spPr bwMode="auto">
          <a:xfrm>
            <a:off x="6292850" y="1563687"/>
            <a:ext cx="285115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</a:t>
            </a:r>
          </a:p>
          <a:p>
            <a:pPr indent="358775" algn="just"/>
            <a:r>
              <a:rPr lang="ru-RU" dirty="0" smtClean="0">
                <a:solidFill>
                  <a:schemeClr val="tx1"/>
                </a:solidFill>
              </a:rPr>
              <a:t>При необходимости выделения на чертеже плоских поверхностей предмета на них проводят диагонали сплошными тонкими линиями.</a:t>
            </a:r>
          </a:p>
          <a:p>
            <a:pPr indent="358775"/>
            <a:endParaRPr lang="ru-RU" b="1" dirty="0" smtClean="0">
              <a:solidFill>
                <a:srgbClr val="C00000"/>
              </a:solidFill>
            </a:endParaRP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54932" t="56911" r="26758" b="22765"/>
          <a:stretch>
            <a:fillRect/>
          </a:stretch>
        </p:blipFill>
        <p:spPr bwMode="auto">
          <a:xfrm>
            <a:off x="2786050" y="3786190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</a:t>
            </a:r>
          </a:p>
          <a:p>
            <a:pPr indent="261938"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Длинные предметы (или элементы), имеющие постоянное или закономерно изменяющееся поперечное сечение (валы, цепи, прутки, фасонный прокат, шатуны и т. п.), допускается изображать с разрывами.</a:t>
            </a:r>
          </a:p>
          <a:p>
            <a:pPr indent="261938"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Частичные изображения и изображения с разрывами ограничивают одним из следующих способов:</a:t>
            </a:r>
          </a:p>
          <a:p>
            <a:pPr indent="358775"/>
            <a:endParaRPr lang="ru-RU" b="1" dirty="0" smtClean="0">
              <a:solidFill>
                <a:srgbClr val="C00000"/>
              </a:solidFill>
            </a:endParaRP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</a:t>
            </a:r>
          </a:p>
          <a:p>
            <a:pPr indent="261938" algn="just"/>
            <a:r>
              <a:rPr lang="ru-RU" dirty="0" smtClean="0">
                <a:solidFill>
                  <a:schemeClr val="tx1"/>
                </a:solidFill>
              </a:rPr>
              <a:t>а) сплошной тонкой линией с изломом, которая может выходить за контур изображения на длину от 2 до 4 мм. Эта линия может быть наклонной относительно линии контура</a:t>
            </a:r>
          </a:p>
          <a:p>
            <a:pPr indent="358775"/>
            <a:endParaRPr lang="ru-RU" b="1" dirty="0" smtClean="0">
              <a:solidFill>
                <a:srgbClr val="C00000"/>
              </a:solidFill>
            </a:endParaRP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26367" t="64024" r="26758" b="24797"/>
          <a:stretch>
            <a:fillRect/>
          </a:stretch>
        </p:blipFill>
        <p:spPr bwMode="auto">
          <a:xfrm>
            <a:off x="0" y="4214818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</a:t>
            </a:r>
          </a:p>
          <a:p>
            <a:pPr indent="358775" algn="just"/>
            <a:r>
              <a:rPr lang="ru-RU" dirty="0" smtClean="0">
                <a:solidFill>
                  <a:schemeClr val="tx1"/>
                </a:solidFill>
              </a:rPr>
              <a:t>б) сплошной волнистой линией, соединяющей соответствующие линии контура</a:t>
            </a:r>
          </a:p>
          <a:p>
            <a:pPr indent="358775"/>
            <a:endParaRPr lang="ru-RU" b="1" dirty="0" smtClean="0">
              <a:solidFill>
                <a:srgbClr val="C00000"/>
              </a:solidFill>
            </a:endParaRP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357422" y="3357562"/>
            <a:ext cx="4502858" cy="3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indent="358775"/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ВЫНОСНОЙ ЭЛЕМЕНТ </a:t>
            </a:r>
          </a:p>
          <a:p>
            <a:pPr indent="358775"/>
            <a:endParaRPr lang="ru-RU" b="1" dirty="0" smtClean="0">
              <a:solidFill>
                <a:srgbClr val="C00000"/>
              </a:solidFill>
            </a:endParaRPr>
          </a:p>
          <a:p>
            <a:pPr indent="358775" algn="l"/>
            <a:r>
              <a:rPr lang="ru-RU" sz="2800" b="1" dirty="0" smtClean="0">
                <a:solidFill>
                  <a:srgbClr val="C00000"/>
                </a:solidFill>
              </a:rPr>
              <a:t>Выносной элемент</a:t>
            </a:r>
            <a:r>
              <a:rPr lang="ru-RU" sz="2800" b="1" dirty="0" smtClean="0">
                <a:solidFill>
                  <a:schemeClr val="tx1"/>
                </a:solidFill>
              </a:rPr>
              <a:t>:</a:t>
            </a:r>
            <a:r>
              <a:rPr lang="ru-RU" sz="2800" dirty="0" smtClean="0">
                <a:solidFill>
                  <a:schemeClr val="tx1"/>
                </a:solidFill>
              </a:rPr>
              <a:t> Дополнительное, обычно увеличенное, отдельное изображение части предмета.</a:t>
            </a:r>
          </a:p>
          <a:p>
            <a:pPr indent="358775" algn="l"/>
            <a:r>
              <a:rPr lang="ru-RU" sz="2800" dirty="0" smtClean="0">
                <a:solidFill>
                  <a:srgbClr val="C00000"/>
                </a:solidFill>
              </a:rPr>
              <a:t>Выносной элемент </a:t>
            </a:r>
            <a:r>
              <a:rPr lang="ru-RU" sz="2800" dirty="0" smtClean="0">
                <a:solidFill>
                  <a:schemeClr val="tx1"/>
                </a:solidFill>
              </a:rPr>
              <a:t>используют на чертежах, как правило, для размещения какой-либо части предмета, требующей графического и других пояснений в отношении формы, размеров и иных данных.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    </a:t>
            </a:r>
            <a:r>
              <a:rPr lang="ru-RU" sz="2800" dirty="0" smtClean="0">
                <a:solidFill>
                  <a:srgbClr val="002060"/>
                </a:solidFill>
              </a:rPr>
              <a:t>В </a:t>
            </a:r>
            <a:r>
              <a:rPr lang="ru-RU" sz="2800" dirty="0" smtClean="0">
                <a:solidFill>
                  <a:srgbClr val="C00000"/>
                </a:solidFill>
              </a:rPr>
              <a:t>электронных моделях </a:t>
            </a:r>
            <a:r>
              <a:rPr lang="ru-RU" sz="2800" dirty="0" smtClean="0">
                <a:solidFill>
                  <a:srgbClr val="002060"/>
                </a:solidFill>
              </a:rPr>
              <a:t>выносные элементы не используют.</a:t>
            </a:r>
          </a:p>
          <a:p>
            <a:pPr indent="358775" algn="l"/>
            <a:r>
              <a:rPr lang="ru-RU" sz="2800" dirty="0" smtClean="0">
                <a:solidFill>
                  <a:srgbClr val="C00000"/>
                </a:solidFill>
              </a:rPr>
              <a:t>Выносной элемент </a:t>
            </a:r>
            <a:r>
              <a:rPr lang="ru-RU" sz="2800" dirty="0" smtClean="0">
                <a:solidFill>
                  <a:schemeClr val="tx1"/>
                </a:solidFill>
              </a:rPr>
              <a:t>может содержать подробности, не указанные на соответствующем изображении, и может отличаться от него по содержанию (например, изображение может быть видом, а выносной элемент - разрезом).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solidFill>
                <a:srgbClr val="002060"/>
              </a:solidFill>
            </a:endParaRPr>
          </a:p>
          <a:p>
            <a:pPr indent="358775"/>
            <a:endParaRPr lang="ru-RU" sz="2800" b="1" dirty="0" smtClean="0">
              <a:solidFill>
                <a:srgbClr val="C00000"/>
              </a:solidFill>
            </a:endParaRPr>
          </a:p>
          <a:p>
            <a:pPr indent="358775" algn="just"/>
            <a:endParaRPr lang="ru-RU" sz="2800" dirty="0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</a:t>
            </a:r>
          </a:p>
          <a:p>
            <a:pPr indent="358775" algn="just"/>
            <a:r>
              <a:rPr lang="ru-RU" dirty="0" smtClean="0">
                <a:solidFill>
                  <a:schemeClr val="tx1"/>
                </a:solidFill>
              </a:rPr>
              <a:t>в)  линиями штриховки</a:t>
            </a:r>
          </a:p>
          <a:p>
            <a:pPr indent="358775" algn="just"/>
            <a:endParaRPr lang="ru-RU" dirty="0" smtClean="0">
              <a:solidFill>
                <a:schemeClr val="tx1"/>
              </a:solidFill>
            </a:endParaRPr>
          </a:p>
          <a:p>
            <a:pPr indent="358775"/>
            <a:endParaRPr lang="ru-RU" b="1" dirty="0" smtClean="0">
              <a:solidFill>
                <a:srgbClr val="C00000"/>
              </a:solidFill>
            </a:endParaRP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31248" t="59959" r="52393" b="32928"/>
          <a:stretch>
            <a:fillRect/>
          </a:stretch>
        </p:blipFill>
        <p:spPr bwMode="auto">
          <a:xfrm>
            <a:off x="2214546" y="3000372"/>
            <a:ext cx="47863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50781" t="59280" r="30664" b="32927"/>
          <a:stretch>
            <a:fillRect/>
          </a:stretch>
        </p:blipFill>
        <p:spPr bwMode="auto">
          <a:xfrm>
            <a:off x="1928794" y="4643446"/>
            <a:ext cx="54292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</a:t>
            </a:r>
          </a:p>
          <a:p>
            <a:pPr indent="363538" algn="just"/>
            <a:r>
              <a:rPr lang="ru-RU" dirty="0" smtClean="0">
                <a:solidFill>
                  <a:schemeClr val="tx1"/>
                </a:solidFill>
              </a:rPr>
              <a:t>На чертежах предметов со сплошной сеткой, плетенкой, орнаментом, рельефом, накаткой и т. д. допускается изображать эти элементы частично, с возможным упрощением.</a:t>
            </a:r>
          </a:p>
          <a:p>
            <a:pPr indent="358775" algn="just"/>
            <a:endParaRPr lang="ru-RU" dirty="0" smtClean="0">
              <a:solidFill>
                <a:schemeClr val="tx1"/>
              </a:solidFill>
            </a:endParaRPr>
          </a:p>
          <a:p>
            <a:pPr indent="358775"/>
            <a:endParaRPr lang="ru-RU" b="1" dirty="0" smtClean="0">
              <a:solidFill>
                <a:srgbClr val="C00000"/>
              </a:solidFill>
            </a:endParaRP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l="16846" t="65041" r="67773" b="18700"/>
          <a:stretch>
            <a:fillRect/>
          </a:stretch>
        </p:blipFill>
        <p:spPr bwMode="auto">
          <a:xfrm>
            <a:off x="5643570" y="3857628"/>
            <a:ext cx="3000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</a:t>
            </a:r>
          </a:p>
          <a:p>
            <a:pPr indent="358775" algn="just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Для упрощения чертежей или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сокращения количества изображений допускается:  </a:t>
            </a:r>
            <a:endParaRPr lang="ru-RU" dirty="0" smtClean="0">
              <a:latin typeface="Calibri" pitchFamily="34" charset="0"/>
            </a:endParaRPr>
          </a:p>
          <a:p>
            <a:pPr indent="358775" algn="l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а) часть предмета, находящегося </a:t>
            </a:r>
          </a:p>
          <a:p>
            <a:pPr algn="l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между наблюдателем и секущей </a:t>
            </a:r>
          </a:p>
          <a:p>
            <a:pPr algn="l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плоскостью, изображать </a:t>
            </a:r>
          </a:p>
          <a:p>
            <a:pPr algn="l" eaLnBrk="0" hangingPunct="0"/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штрих-пунктирной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утолщенной </a:t>
            </a:r>
          </a:p>
          <a:p>
            <a:pPr algn="l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линией непосредственно на разрезе</a:t>
            </a:r>
          </a:p>
          <a:p>
            <a:pPr algn="l" eaLnBrk="0" hangingPunct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(наложенная проекция);</a:t>
            </a:r>
            <a:endParaRPr lang="ru-RU" dirty="0" smtClean="0">
              <a:solidFill>
                <a:schemeClr val="tx1"/>
              </a:solidFill>
            </a:endParaRPr>
          </a:p>
          <a:p>
            <a:pPr indent="358775"/>
            <a:endParaRPr lang="ru-RU" b="1" dirty="0" smtClean="0">
              <a:solidFill>
                <a:srgbClr val="C00000"/>
              </a:solidFill>
            </a:endParaRP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6621" t="45222" r="53491" b="32927"/>
          <a:stretch>
            <a:fillRect/>
          </a:stretch>
        </p:blipFill>
        <p:spPr bwMode="auto">
          <a:xfrm>
            <a:off x="7215187" y="1928802"/>
            <a:ext cx="19288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9072" t="46240" r="37379" b="37500"/>
          <a:stretch>
            <a:fillRect/>
          </a:stretch>
        </p:blipFill>
        <p:spPr bwMode="auto">
          <a:xfrm>
            <a:off x="6500813" y="4572000"/>
            <a:ext cx="26431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</a:t>
            </a: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б) применять сложные разрезы;</a:t>
            </a:r>
            <a:r>
              <a:rPr lang="ru-RU" dirty="0" smtClean="0"/>
              <a:t> </a:t>
            </a:r>
          </a:p>
          <a:p>
            <a:pPr indent="358775"/>
            <a:endParaRPr lang="ru-RU" b="1" dirty="0" smtClean="0">
              <a:solidFill>
                <a:srgbClr val="C00000"/>
              </a:solidFill>
            </a:endParaRP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l="65186" t="29471" r="15039" b="23779"/>
          <a:stretch>
            <a:fillRect/>
          </a:stretch>
        </p:blipFill>
        <p:spPr bwMode="auto">
          <a:xfrm>
            <a:off x="6443716" y="2257225"/>
            <a:ext cx="2700284" cy="46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</a:t>
            </a:r>
          </a:p>
          <a:p>
            <a:pPr indent="358775" algn="just"/>
            <a:r>
              <a:rPr lang="ru-RU" dirty="0" smtClean="0">
                <a:solidFill>
                  <a:schemeClr val="tx1"/>
                </a:solidFill>
              </a:rPr>
              <a:t>в) для показа отверстия в ступицах зубчатых колес, шкивов и т. п., а также для шпоночных пазов вместо полного изображения детали давать лишь контур отверстия (</a:t>
            </a:r>
            <a:r>
              <a:rPr lang="ru-RU" b="1" dirty="0" smtClean="0">
                <a:solidFill>
                  <a:schemeClr val="tx1"/>
                </a:solidFill>
              </a:rPr>
              <a:t>черт. 1</a:t>
            </a:r>
            <a:r>
              <a:rPr lang="ru-RU" dirty="0" smtClean="0">
                <a:solidFill>
                  <a:schemeClr val="tx1"/>
                </a:solidFill>
              </a:rPr>
              <a:t>) или паза (</a:t>
            </a:r>
            <a:r>
              <a:rPr lang="ru-RU" b="1" dirty="0" smtClean="0">
                <a:solidFill>
                  <a:schemeClr val="tx1"/>
                </a:solidFill>
              </a:rPr>
              <a:t>черт. 2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indent="358775"/>
            <a:endParaRPr lang="ru-RU" b="1" dirty="0" smtClean="0">
              <a:solidFill>
                <a:srgbClr val="C00000"/>
              </a:solidFill>
            </a:endParaRP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130381"/>
            <a:ext cx="5234286" cy="272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</a:t>
            </a:r>
          </a:p>
          <a:p>
            <a:pPr algn="l">
              <a:defRPr/>
            </a:pPr>
            <a:r>
              <a:rPr lang="ru-RU" dirty="0" smtClean="0">
                <a:solidFill>
                  <a:schemeClr val="tx1"/>
                </a:solidFill>
              </a:rPr>
              <a:t>г) изображать в разрезе </a:t>
            </a:r>
          </a:p>
          <a:p>
            <a:pPr algn="l">
              <a:defRPr/>
            </a:pPr>
            <a:r>
              <a:rPr lang="ru-RU" dirty="0" smtClean="0">
                <a:solidFill>
                  <a:schemeClr val="tx1"/>
                </a:solidFill>
              </a:rPr>
              <a:t>отверстия, расположенные на </a:t>
            </a:r>
          </a:p>
          <a:p>
            <a:pPr algn="l">
              <a:defRPr/>
            </a:pPr>
            <a:r>
              <a:rPr lang="ru-RU" dirty="0" smtClean="0">
                <a:solidFill>
                  <a:schemeClr val="tx1"/>
                </a:solidFill>
              </a:rPr>
              <a:t>круглом фланце, когда они не </a:t>
            </a:r>
          </a:p>
          <a:p>
            <a:pPr algn="l">
              <a:defRPr/>
            </a:pPr>
            <a:r>
              <a:rPr lang="ru-RU" dirty="0" smtClean="0">
                <a:solidFill>
                  <a:schemeClr val="tx1"/>
                </a:solidFill>
              </a:rPr>
              <a:t>попадают в секущую плоскость </a:t>
            </a:r>
          </a:p>
          <a:p>
            <a:pPr indent="358775"/>
            <a:endParaRPr lang="ru-RU" b="1" dirty="0" smtClean="0">
              <a:solidFill>
                <a:srgbClr val="C00000"/>
              </a:solidFill>
            </a:endParaRP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19775" t="21341" r="49463" b="14635"/>
          <a:stretch>
            <a:fillRect/>
          </a:stretch>
        </p:blipFill>
        <p:spPr bwMode="auto">
          <a:xfrm>
            <a:off x="5940152" y="2051458"/>
            <a:ext cx="3203848" cy="480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</a:t>
            </a:r>
          </a:p>
          <a:p>
            <a:pPr indent="363538" algn="just"/>
            <a:r>
              <a:rPr lang="ru-RU" sz="2800" dirty="0" smtClean="0">
                <a:solidFill>
                  <a:schemeClr val="tx1"/>
                </a:solidFill>
              </a:rPr>
              <a:t>Если вид сверху не является необходимым и чертеж составляется из изображений на фронтальной и профильной плоскостях проекций, то при ступенчатом разрезе линия сечения и надписи, относящиеся к разрезу, наносятся так, как показано на чертеже.</a:t>
            </a:r>
          </a:p>
          <a:p>
            <a:pPr indent="358775"/>
            <a:endParaRPr lang="ru-RU" b="1" dirty="0" smtClean="0">
              <a:solidFill>
                <a:srgbClr val="C00000"/>
              </a:solidFill>
            </a:endParaRP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43945" t="51595" r="15771" b="15572"/>
          <a:stretch>
            <a:fillRect/>
          </a:stretch>
        </p:blipFill>
        <p:spPr bwMode="auto">
          <a:xfrm>
            <a:off x="4821946" y="4319223"/>
            <a:ext cx="4322054" cy="253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</a:t>
            </a:r>
          </a:p>
          <a:p>
            <a:pPr indent="363538" algn="l"/>
            <a:r>
              <a:rPr lang="ru-RU" sz="2800" dirty="0" smtClean="0">
                <a:solidFill>
                  <a:schemeClr val="tx1"/>
                </a:solidFill>
              </a:rPr>
              <a:t>Условности и упрощения, допускаемые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 неразъемных соединениях, в чертежах электротехнических и радиотехнических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устройств, зубчатых зацеплений и т. д.,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устанавливаются соответствующими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стандартами.</a:t>
            </a:r>
          </a:p>
          <a:p>
            <a:pPr indent="363538" algn="l"/>
            <a:r>
              <a:rPr lang="ru-RU" sz="2800" dirty="0" smtClean="0">
                <a:solidFill>
                  <a:schemeClr val="tx1"/>
                </a:solidFill>
              </a:rPr>
              <a:t>Условное графическое обозначение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«повернуто» должно соответствовать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чертежу 1 и «развернуто» чертежу 2.</a:t>
            </a:r>
          </a:p>
          <a:p>
            <a:pPr indent="358775"/>
            <a:endParaRPr lang="ru-RU" b="1" dirty="0" smtClean="0">
              <a:solidFill>
                <a:srgbClr val="C00000"/>
              </a:solidFill>
            </a:endParaRP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9714" y="2644666"/>
            <a:ext cx="2674286" cy="421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ВЫНОСНОЙ ЭЛЕМЕНТ </a:t>
            </a:r>
          </a:p>
          <a:p>
            <a:pPr indent="363538" algn="just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При применении выносного элемента соответствующее место отмечают на виде, разрезе или сечении замкнутой сплошной тонкой линией — окружностью, овалом и т.п. с обозначением выносного элемента прописной буквой или сочетанием прописной буквы с арабской 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цифрой на полке линии-выноски. </a:t>
            </a:r>
          </a:p>
          <a:p>
            <a:pPr indent="363538" algn="just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Над изображением выносного 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элемента указывают обозначение и 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масштаб, в котором он выполнен.</a:t>
            </a:r>
          </a:p>
          <a:p>
            <a:pPr indent="358775"/>
            <a:endParaRPr lang="ru-RU" sz="2800" b="1" dirty="0" smtClean="0">
              <a:solidFill>
                <a:srgbClr val="C00000"/>
              </a:solidFill>
            </a:endParaRPr>
          </a:p>
          <a:p>
            <a:pPr indent="358775" algn="just"/>
            <a:endParaRPr lang="ru-RU" sz="2800" dirty="0">
              <a:latin typeface="Calibri" pitchFamily="34" charset="0"/>
            </a:endParaRPr>
          </a:p>
        </p:txBody>
      </p:sp>
      <p:pic>
        <p:nvPicPr>
          <p:cNvPr id="4" name="Рисунок 3" descr="ГОСТ 2.305-2008 ЕСКД. Изображения - виды, разрезы, сечения"/>
          <p:cNvPicPr/>
          <p:nvPr/>
        </p:nvPicPr>
        <p:blipFill>
          <a:blip r:embed="rId2"/>
          <a:srcRect l="8065" t="2500" r="5914" b="2499"/>
          <a:stretch>
            <a:fillRect/>
          </a:stretch>
        </p:blipFill>
        <p:spPr bwMode="auto">
          <a:xfrm>
            <a:off x="6858016" y="4143356"/>
            <a:ext cx="228598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ВЫНОСНОЙ ЭЛЕМЕНТ </a:t>
            </a: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indent="363538"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Выносной элемент располагают возможно ближе к соответствующему месту на изображении предмета. </a:t>
            </a:r>
          </a:p>
          <a:p>
            <a:pPr indent="358775"/>
            <a:endParaRPr lang="ru-RU" sz="2800" b="1" dirty="0" smtClean="0">
              <a:solidFill>
                <a:srgbClr val="C00000"/>
              </a:solidFill>
            </a:endParaRPr>
          </a:p>
          <a:p>
            <a:pPr indent="358775" algn="just"/>
            <a:endParaRPr lang="ru-RU" sz="2800" dirty="0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   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  <a:p>
            <a:pPr indent="363538" algn="just">
              <a:defRPr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Если вид, разрез или сечение 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представляют симметричную фигуру, 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допускается вычерчивать половину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изображения (вид А)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или немного более половины 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изображения с проведением в 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последнем  случае линии обрыва</a:t>
            </a:r>
            <a:endParaRPr lang="ru-RU" sz="2800" dirty="0" smtClean="0">
              <a:latin typeface="Calibri" pitchFamily="34" charset="0"/>
            </a:endParaRPr>
          </a:p>
          <a:p>
            <a:pPr algn="just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indent="358775" algn="just"/>
            <a:endParaRPr lang="ru-RU" sz="2800" dirty="0">
              <a:latin typeface="Calibri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7300912" y="3214686"/>
            <a:ext cx="1843088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 l="71017" t="27235" r="14803" b="52184"/>
          <a:stretch>
            <a:fillRect/>
          </a:stretch>
        </p:blipFill>
        <p:spPr bwMode="auto">
          <a:xfrm>
            <a:off x="5357818" y="4786322"/>
            <a:ext cx="1797978" cy="188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7"/>
            <a:ext cx="6572264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 </a:t>
            </a:r>
          </a:p>
          <a:p>
            <a:pPr indent="358775" algn="just"/>
            <a:r>
              <a:rPr lang="ru-RU" sz="2800" dirty="0" smtClean="0">
                <a:solidFill>
                  <a:schemeClr val="tx1"/>
                </a:solidFill>
              </a:rPr>
              <a:t>Если предмет имеет несколько одинаковых, равномерно расположенных элементов, то на изображении этого предмета полностью показывают один-два таких элемента (например, одно-два отверстия, а остальные элементы показывают упрощенно или условно.</a:t>
            </a: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2" cstate="print"/>
          <a:srcRect l="18169" t="9554" r="49205" b="28621"/>
          <a:stretch>
            <a:fillRect/>
          </a:stretch>
        </p:blipFill>
        <p:spPr bwMode="auto">
          <a:xfrm>
            <a:off x="6598232" y="1142984"/>
            <a:ext cx="2545768" cy="347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ГОСТ 2.305-2008 ЕСКД. Изображения - виды, разрезы, сечени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7970" y="4786322"/>
            <a:ext cx="2526030" cy="1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 </a:t>
            </a:r>
          </a:p>
          <a:p>
            <a:pPr indent="447675" algn="just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Допускается изображать часть предмета с надлежащими указаниями о количестве элементов, их расположении и т. п.</a:t>
            </a:r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Рисунок 4"/>
          <p:cNvPicPr>
            <a:picLocks noChangeAspect="1" noChangeArrowheads="1"/>
          </p:cNvPicPr>
          <p:nvPr/>
        </p:nvPicPr>
        <p:blipFill>
          <a:blip r:embed="rId2" cstate="print"/>
          <a:srcRect l="37193" t="42674" r="41063" b="29459"/>
          <a:stretch>
            <a:fillRect/>
          </a:stretch>
        </p:blipFill>
        <p:spPr bwMode="auto">
          <a:xfrm>
            <a:off x="5326519" y="3331985"/>
            <a:ext cx="3817481" cy="352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  <a:p>
            <a:pPr indent="363538" algn="just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 видах и разрезах допускается упрощенно изображать проекции линий пересечения поверхностей, если не требуется точного их построения. Например, вместо лекальных кривых проводят дуги окружности и прямые линии.  </a:t>
            </a:r>
            <a:endParaRPr lang="ru-RU" sz="2800" dirty="0" smtClean="0">
              <a:latin typeface="Calibri" pitchFamily="34" charset="0"/>
            </a:endParaRP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/>
          <a:srcRect l="19685" t="69310" r="55302" b="10295"/>
          <a:stretch>
            <a:fillRect/>
          </a:stretch>
        </p:blipFill>
        <p:spPr bwMode="auto">
          <a:xfrm>
            <a:off x="0" y="4421187"/>
            <a:ext cx="41465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 cstate="print"/>
          <a:srcRect l="58908" t="69310" r="19286" b="13316"/>
          <a:stretch>
            <a:fillRect/>
          </a:stretch>
        </p:blipFill>
        <p:spPr bwMode="auto">
          <a:xfrm>
            <a:off x="5527675" y="4781550"/>
            <a:ext cx="36163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8"/>
            <a:ext cx="9144000" cy="57864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pPr indent="358775"/>
            <a:r>
              <a:rPr lang="ru-RU" b="1" dirty="0" smtClean="0">
                <a:solidFill>
                  <a:srgbClr val="C00000"/>
                </a:solidFill>
              </a:rPr>
              <a:t>УСЛОВНОСТИ И УПРОЩЕНИЯ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  <a:p>
            <a:pPr indent="358775" algn="just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Плавный переход от одной поверхности к другой показывается условно</a:t>
            </a:r>
          </a:p>
          <a:p>
            <a:pPr indent="363538" algn="just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indent="358775" algn="just"/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 cstate="print"/>
          <a:srcRect l="70601" t="47504" r="17397" b="35812"/>
          <a:stretch>
            <a:fillRect/>
          </a:stretch>
        </p:blipFill>
        <p:spPr bwMode="auto">
          <a:xfrm>
            <a:off x="0" y="4511675"/>
            <a:ext cx="234156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2" cstate="print"/>
          <a:srcRect l="45415" t="42862" r="41402" b="35812"/>
          <a:stretch>
            <a:fillRect/>
          </a:stretch>
        </p:blipFill>
        <p:spPr bwMode="auto">
          <a:xfrm>
            <a:off x="3143240" y="3859212"/>
            <a:ext cx="257175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/>
          <p:cNvPicPr>
            <a:picLocks noChangeAspect="1" noChangeArrowheads="1"/>
          </p:cNvPicPr>
          <p:nvPr/>
        </p:nvPicPr>
        <p:blipFill>
          <a:blip r:embed="rId2" cstate="print"/>
          <a:srcRect l="18159" t="50841" r="65752" b="35454"/>
          <a:stretch>
            <a:fillRect/>
          </a:stretch>
        </p:blipFill>
        <p:spPr bwMode="auto">
          <a:xfrm>
            <a:off x="6005512" y="4930775"/>
            <a:ext cx="31384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986</Words>
  <Application>Microsoft Office PowerPoint</Application>
  <PresentationFormat>Экран (4:3)</PresentationFormat>
  <Paragraphs>189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</vt:lpstr>
      <vt:lpstr>Times New Roman</vt:lpstr>
      <vt:lpstr>Тема Office</vt:lpstr>
      <vt:lpstr>Инженерное геометрическое моделирование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Инженерная графика Лекция 3</dc:title>
  <dc:creator>Виктор</dc:creator>
  <cp:lastModifiedBy>1</cp:lastModifiedBy>
  <cp:revision>209</cp:revision>
  <dcterms:created xsi:type="dcterms:W3CDTF">2009-02-17T21:43:27Z</dcterms:created>
  <dcterms:modified xsi:type="dcterms:W3CDTF">2016-10-31T18:45:36Z</dcterms:modified>
</cp:coreProperties>
</file>