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304" r:id="rId5"/>
    <p:sldId id="259" r:id="rId6"/>
    <p:sldId id="307" r:id="rId7"/>
    <p:sldId id="260" r:id="rId8"/>
    <p:sldId id="261" r:id="rId9"/>
    <p:sldId id="262" r:id="rId10"/>
    <p:sldId id="263" r:id="rId11"/>
    <p:sldId id="298" r:id="rId12"/>
    <p:sldId id="264" r:id="rId13"/>
    <p:sldId id="299" r:id="rId14"/>
    <p:sldId id="265" r:id="rId15"/>
    <p:sldId id="266" r:id="rId16"/>
    <p:sldId id="267" r:id="rId17"/>
    <p:sldId id="268" r:id="rId18"/>
    <p:sldId id="300" r:id="rId19"/>
    <p:sldId id="269" r:id="rId20"/>
    <p:sldId id="301" r:id="rId21"/>
    <p:sldId id="270" r:id="rId22"/>
    <p:sldId id="271" r:id="rId23"/>
    <p:sldId id="305" r:id="rId24"/>
    <p:sldId id="302" r:id="rId25"/>
    <p:sldId id="272" r:id="rId26"/>
    <p:sldId id="273" r:id="rId27"/>
    <p:sldId id="274" r:id="rId28"/>
    <p:sldId id="275" r:id="rId29"/>
    <p:sldId id="276" r:id="rId30"/>
    <p:sldId id="277" r:id="rId31"/>
    <p:sldId id="278" r:id="rId32"/>
    <p:sldId id="279" r:id="rId33"/>
    <p:sldId id="296" r:id="rId34"/>
    <p:sldId id="280" r:id="rId35"/>
    <p:sldId id="297" r:id="rId36"/>
    <p:sldId id="281" r:id="rId37"/>
    <p:sldId id="282" r:id="rId38"/>
    <p:sldId id="283" r:id="rId39"/>
    <p:sldId id="287" r:id="rId40"/>
    <p:sldId id="288" r:id="rId41"/>
    <p:sldId id="303" r:id="rId42"/>
    <p:sldId id="286" r:id="rId43"/>
    <p:sldId id="289" r:id="rId44"/>
    <p:sldId id="308" r:id="rId45"/>
    <p:sldId id="292" r:id="rId46"/>
    <p:sldId id="293" r:id="rId47"/>
    <p:sldId id="290" r:id="rId48"/>
    <p:sldId id="294" r:id="rId49"/>
    <p:sldId id="291" r:id="rId50"/>
    <p:sldId id="295" r:id="rId51"/>
    <p:sldId id="284" r:id="rId52"/>
    <p:sldId id="285" r:id="rId53"/>
    <p:sldId id="306"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04192EC-22E8-47DA-9B36-DB1367AEFC96}" type="datetimeFigureOut">
              <a:rPr lang="ru-RU" smtClean="0"/>
              <a:t>09.11.2011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458FBCB-B598-4890-827D-6CEBE7CFEDAC}"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4192EC-22E8-47DA-9B36-DB1367AEFC96}" type="datetimeFigureOut">
              <a:rPr lang="ru-RU" smtClean="0"/>
              <a:t>09.11.2011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8FBCB-B598-4890-827D-6CEBE7CFEDAC}"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04192EC-22E8-47DA-9B36-DB1367AEFC96}" type="datetimeFigureOut">
              <a:rPr lang="ru-RU" smtClean="0"/>
              <a:t>09.11.2011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58FBCB-B598-4890-827D-6CEBE7CFEDAC}"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04192EC-22E8-47DA-9B36-DB1367AEFC96}" type="datetimeFigureOut">
              <a:rPr lang="ru-RU" smtClean="0"/>
              <a:t>09.11.2011</a:t>
            </a:fld>
            <a:endParaRPr lang="ru-RU"/>
          </a:p>
        </p:txBody>
      </p:sp>
      <p:sp>
        <p:nvSpPr>
          <p:cNvPr id="9" name="Номер слайда 8"/>
          <p:cNvSpPr>
            <a:spLocks noGrp="1"/>
          </p:cNvSpPr>
          <p:nvPr>
            <p:ph type="sldNum" sz="quarter" idx="15"/>
          </p:nvPr>
        </p:nvSpPr>
        <p:spPr/>
        <p:txBody>
          <a:bodyPr rtlCol="0"/>
          <a:lstStyle/>
          <a:p>
            <a:fld id="{4458FBCB-B598-4890-827D-6CEBE7CFEDAC}"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04192EC-22E8-47DA-9B36-DB1367AEFC96}" type="datetimeFigureOut">
              <a:rPr lang="ru-RU" smtClean="0"/>
              <a:t>09.11.2011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458FBCB-B598-4890-827D-6CEBE7CFEDAC}"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04192EC-22E8-47DA-9B36-DB1367AEFC96}" type="datetimeFigureOut">
              <a:rPr lang="ru-RU" smtClean="0"/>
              <a:t>09.11.2011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58FBCB-B598-4890-827D-6CEBE7CFEDAC}"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04192EC-22E8-47DA-9B36-DB1367AEFC96}" type="datetimeFigureOut">
              <a:rPr lang="ru-RU" smtClean="0"/>
              <a:t>09.11.2011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58FBCB-B598-4890-827D-6CEBE7CFEDAC}"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04192EC-22E8-47DA-9B36-DB1367AEFC96}" type="datetimeFigureOut">
              <a:rPr lang="ru-RU" smtClean="0"/>
              <a:t>09.11.2011</a:t>
            </a:fld>
            <a:endParaRPr lang="ru-RU"/>
          </a:p>
        </p:txBody>
      </p:sp>
      <p:sp>
        <p:nvSpPr>
          <p:cNvPr id="7" name="Номер слайда 6"/>
          <p:cNvSpPr>
            <a:spLocks noGrp="1"/>
          </p:cNvSpPr>
          <p:nvPr>
            <p:ph type="sldNum" sz="quarter" idx="11"/>
          </p:nvPr>
        </p:nvSpPr>
        <p:spPr/>
        <p:txBody>
          <a:bodyPr rtlCol="0"/>
          <a:lstStyle/>
          <a:p>
            <a:fld id="{4458FBCB-B598-4890-827D-6CEBE7CFEDAC}"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4192EC-22E8-47DA-9B36-DB1367AEFC96}" type="datetimeFigureOut">
              <a:rPr lang="ru-RU" smtClean="0"/>
              <a:t>09.11.2011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58FBCB-B598-4890-827D-6CEBE7CFEDAC}"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04192EC-22E8-47DA-9B36-DB1367AEFC96}" type="datetimeFigureOut">
              <a:rPr lang="ru-RU" smtClean="0"/>
              <a:t>09.11.2011</a:t>
            </a:fld>
            <a:endParaRPr lang="ru-RU"/>
          </a:p>
        </p:txBody>
      </p:sp>
      <p:sp>
        <p:nvSpPr>
          <p:cNvPr id="22" name="Номер слайда 21"/>
          <p:cNvSpPr>
            <a:spLocks noGrp="1"/>
          </p:cNvSpPr>
          <p:nvPr>
            <p:ph type="sldNum" sz="quarter" idx="15"/>
          </p:nvPr>
        </p:nvSpPr>
        <p:spPr/>
        <p:txBody>
          <a:bodyPr rtlCol="0"/>
          <a:lstStyle/>
          <a:p>
            <a:fld id="{4458FBCB-B598-4890-827D-6CEBE7CFEDAC}"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04192EC-22E8-47DA-9B36-DB1367AEFC96}" type="datetimeFigureOut">
              <a:rPr lang="ru-RU" smtClean="0"/>
              <a:t>09.11.2011</a:t>
            </a:fld>
            <a:endParaRPr lang="ru-RU"/>
          </a:p>
        </p:txBody>
      </p:sp>
      <p:sp>
        <p:nvSpPr>
          <p:cNvPr id="18" name="Номер слайда 17"/>
          <p:cNvSpPr>
            <a:spLocks noGrp="1"/>
          </p:cNvSpPr>
          <p:nvPr>
            <p:ph type="sldNum" sz="quarter" idx="11"/>
          </p:nvPr>
        </p:nvSpPr>
        <p:spPr/>
        <p:txBody>
          <a:bodyPr rtlCol="0"/>
          <a:lstStyle/>
          <a:p>
            <a:fld id="{4458FBCB-B598-4890-827D-6CEBE7CFEDAC}"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0000">
              <a:schemeClr val="bg2">
                <a:tint val="90000"/>
                <a:shade val="90000"/>
                <a:satMod val="120000"/>
              </a:schemeClr>
            </a:gs>
            <a:gs pos="100000">
              <a:schemeClr val="bg2">
                <a:tint val="50000"/>
              </a:schemeClr>
            </a:gs>
          </a:gsLst>
          <a:lin ang="16200000" scaled="1"/>
          <a:tileRect/>
        </a:gra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04192EC-22E8-47DA-9B36-DB1367AEFC96}" type="datetimeFigureOut">
              <a:rPr lang="ru-RU" smtClean="0"/>
              <a:t>09.11.2011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58FBCB-B598-4890-827D-6CEBE7CFEDA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3000"/>
    </mc:Choice>
    <mc:Fallback>
      <p:transition spd="slow"/>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14348" y="2000240"/>
            <a:ext cx="7539038" cy="2297106"/>
          </a:xfrm>
        </p:spPr>
        <p:style>
          <a:lnRef idx="1">
            <a:schemeClr val="accent1"/>
          </a:lnRef>
          <a:fillRef idx="2">
            <a:schemeClr val="accent1"/>
          </a:fillRef>
          <a:effectRef idx="1">
            <a:schemeClr val="accent1"/>
          </a:effectRef>
          <a:fontRef idx="minor">
            <a:schemeClr val="dk1"/>
          </a:fontRef>
        </p:style>
        <p:txBody>
          <a:bodyPr>
            <a:normAutofit/>
          </a:bodyPr>
          <a:lstStyle/>
          <a:p>
            <a:r>
              <a:rPr lang="ru-RU" sz="4800" b="1" dirty="0" smtClean="0">
                <a:latin typeface="Times New Roman" pitchFamily="18" charset="0"/>
                <a:cs typeface="Times New Roman" pitchFamily="18" charset="0"/>
              </a:rPr>
              <a:t>  Татаро - монгольское          нашествие на Русь.</a:t>
            </a:r>
            <a:r>
              <a:rPr lang="en-US" sz="4800" b="1" dirty="0" smtClean="0">
                <a:latin typeface="Times New Roman" pitchFamily="18" charset="0"/>
                <a:cs typeface="Times New Roman" pitchFamily="18" charset="0"/>
              </a:rPr>
              <a:t>XIII</a:t>
            </a:r>
            <a:r>
              <a:rPr lang="ru-RU" sz="4800" b="1" dirty="0" smtClean="0">
                <a:latin typeface="Times New Roman" pitchFamily="18" charset="0"/>
                <a:cs typeface="Times New Roman" pitchFamily="18" charset="0"/>
              </a:rPr>
              <a:t>в </a:t>
            </a:r>
            <a:endParaRPr lang="ru-RU" sz="4800"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972452" cy="582594"/>
          </a:xfrm>
        </p:spPr>
        <p:style>
          <a:lnRef idx="1">
            <a:schemeClr val="accent1"/>
          </a:lnRef>
          <a:fillRef idx="2">
            <a:schemeClr val="accent1"/>
          </a:fillRef>
          <a:effectRef idx="1">
            <a:schemeClr val="accent1"/>
          </a:effectRef>
          <a:fontRef idx="minor">
            <a:schemeClr val="dk1"/>
          </a:fontRef>
        </p:style>
        <p:txBody>
          <a:bodyPr>
            <a:normAutofit/>
          </a:bodyPr>
          <a:lstStyle/>
          <a:p>
            <a:r>
              <a:rPr lang="ru-RU" sz="2800" b="1" i="1" dirty="0" smtClean="0">
                <a:latin typeface="Times New Roman" pitchFamily="18" charset="0"/>
                <a:cs typeface="Times New Roman" pitchFamily="18" charset="0"/>
              </a:rPr>
              <a:t>Походы Батыя на Северо-Восточную Русь</a:t>
            </a:r>
            <a:endParaRPr lang="ru-RU" sz="28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071546"/>
            <a:ext cx="7543824" cy="5572164"/>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ru-RU" dirty="0" smtClean="0"/>
              <a:t>     </a:t>
            </a:r>
            <a:r>
              <a:rPr lang="ru-RU" sz="2600" dirty="0" smtClean="0"/>
              <a:t>Исходя из соображений географического и демографического характера, а так же военных выкладок, можно предположить, что Батый привел на Русь 30-40 тысяч всадников. Даже такому, на первый взгляд малочисленному войску русским суверенным князьям было нечего противопоставить. Но начало похода Батыя складывалось для него неудачно. Разгром в чистом поле всех русских сил не состоялся, так как в какой-то мере Калка, но в основном княжеские распри не позволили выставить против Батыя объединенные силы. </a:t>
            </a:r>
            <a:r>
              <a:rPr lang="ru-RU" sz="2600" dirty="0" err="1" smtClean="0"/>
              <a:t>Незапланированно</a:t>
            </a:r>
            <a:r>
              <a:rPr lang="ru-RU" sz="2600" dirty="0" smtClean="0"/>
              <a:t> долгий 70- </a:t>
            </a:r>
            <a:r>
              <a:rPr lang="ru-RU" sz="2600" dirty="0" err="1" smtClean="0"/>
              <a:t>дневный</a:t>
            </a:r>
            <a:r>
              <a:rPr lang="ru-RU" sz="2600" dirty="0" smtClean="0"/>
              <a:t> штурм Рязани не мог не сказываться на потерях Батыя. 16 декабря</a:t>
            </a:r>
            <a:br>
              <a:rPr lang="ru-RU" sz="2600" dirty="0" smtClean="0"/>
            </a:br>
            <a:r>
              <a:rPr lang="ru-RU" sz="2600" dirty="0" smtClean="0"/>
              <a:t>Рязань была взята. Перед Батыем лежало несколько дорог в глубину</a:t>
            </a:r>
            <a:br>
              <a:rPr lang="ru-RU" sz="2600" dirty="0" smtClean="0"/>
            </a:br>
            <a:r>
              <a:rPr lang="ru-RU" sz="2600" dirty="0" smtClean="0"/>
              <a:t>Владимиро-Суздальской земли. Так как перед Батыем стояла задача покорить всю Русь за одну зиму, он направился к Владимиру по Оке, через</a:t>
            </a:r>
            <a:br>
              <a:rPr lang="ru-RU" sz="2600" dirty="0" smtClean="0"/>
            </a:br>
            <a:r>
              <a:rPr lang="ru-RU" sz="2600" dirty="0" smtClean="0"/>
              <a:t>Москву и Коломну. Зная о том, что на него идут войска владимирского и черниговского князей, Батый ожидал их встретить где-то в районе Москвы или Коломны, и не ошибся.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V="1">
            <a:off x="457200" y="228919"/>
            <a:ext cx="7467600" cy="45719"/>
          </a:xfrm>
        </p:spPr>
        <p:txBody>
          <a:bodyPr>
            <a:normAutofit fontScale="90000"/>
          </a:bodyPr>
          <a:lstStyle/>
          <a:p>
            <a:endParaRPr lang="ru-RU" dirty="0"/>
          </a:p>
        </p:txBody>
      </p:sp>
      <p:sp>
        <p:nvSpPr>
          <p:cNvPr id="5" name="Объект 4"/>
          <p:cNvSpPr>
            <a:spLocks noGrp="1"/>
          </p:cNvSpPr>
          <p:nvPr>
            <p:ph sz="quarter" idx="1"/>
          </p:nvPr>
        </p:nvSpPr>
        <p:spPr>
          <a:xfrm>
            <a:off x="457200" y="476672"/>
            <a:ext cx="3898776" cy="5695528"/>
          </a:xfrm>
        </p:spPr>
        <p:style>
          <a:lnRef idx="1">
            <a:schemeClr val="accent1"/>
          </a:lnRef>
          <a:fillRef idx="2">
            <a:schemeClr val="accent1"/>
          </a:fillRef>
          <a:effectRef idx="1">
            <a:schemeClr val="accent1"/>
          </a:effectRef>
          <a:fontRef idx="minor">
            <a:schemeClr val="dk1"/>
          </a:fontRef>
        </p:style>
        <p:txBody>
          <a:bodyPr/>
          <a:lstStyle/>
          <a:p>
            <a:pPr lvl="0">
              <a:buClr>
                <a:srgbClr val="7FD13B"/>
              </a:buClr>
              <a:buNone/>
            </a:pPr>
            <a:r>
              <a:rPr lang="ru-RU" sz="1600" dirty="0">
                <a:solidFill>
                  <a:prstClr val="black"/>
                </a:solidFill>
              </a:rPr>
              <a:t>Владимирский князь Юрий послал к Коломне воеводу Еремея, на соединение со Всеволодом, сыном Юрия и Романом, князем рязанским. Соловьев пишет: “Обступили их татары у Коломны, и бились крепко; была сеча великая; убили князя Романа и воеводу Еремея, а</a:t>
            </a:r>
            <a:br>
              <a:rPr lang="ru-RU" sz="1600" dirty="0">
                <a:solidFill>
                  <a:prstClr val="black"/>
                </a:solidFill>
              </a:rPr>
            </a:br>
            <a:r>
              <a:rPr lang="ru-RU" sz="1600" dirty="0">
                <a:solidFill>
                  <a:prstClr val="black"/>
                </a:solidFill>
              </a:rPr>
              <a:t>Всеволод с мелкою дружиною прибежал во Владимир”. Разгромив владимиро- суздальские полки под Коломной, Батый пришел к Москве, взял и сжёг город, перебил жителей. 3 февраля передовые отряды завоевателей подошли к</a:t>
            </a:r>
            <a:br>
              <a:rPr lang="ru-RU" sz="1600" dirty="0">
                <a:solidFill>
                  <a:prstClr val="black"/>
                </a:solidFill>
              </a:rPr>
            </a:br>
            <a:r>
              <a:rPr lang="ru-RU" sz="1600" dirty="0">
                <a:solidFill>
                  <a:prstClr val="black"/>
                </a:solidFill>
              </a:rPr>
              <a:t>Владимиру, а 7 февраля город пал. В те же дни был уничтожен и Суздаль.</a:t>
            </a:r>
            <a:r>
              <a:rPr lang="ru-RU" sz="1500" dirty="0">
                <a:solidFill>
                  <a:prstClr val="black"/>
                </a:solidFill>
              </a:rPr>
              <a:t/>
            </a:r>
            <a:br>
              <a:rPr lang="ru-RU" sz="1500" dirty="0">
                <a:solidFill>
                  <a:prstClr val="black"/>
                </a:solidFill>
              </a:rPr>
            </a:br>
            <a:r>
              <a:rPr lang="ru-RU" sz="1500" dirty="0">
                <a:solidFill>
                  <a:prstClr val="black"/>
                </a:solidFill>
              </a:rPr>
              <a:t> </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99991" y="692696"/>
            <a:ext cx="3728705" cy="4608512"/>
          </a:xfrm>
        </p:spPr>
      </p:pic>
    </p:spTree>
    <p:extLst>
      <p:ext uri="{BB962C8B-B14F-4D97-AF65-F5344CB8AC3E}">
        <p14:creationId xmlns:p14="http://schemas.microsoft.com/office/powerpoint/2010/main" val="3171900930"/>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14290"/>
            <a:ext cx="7467600" cy="60348"/>
          </a:xfrm>
        </p:spPr>
        <p:txBody>
          <a:bodyPr>
            <a:normAutofit fontScale="90000"/>
          </a:bodyPr>
          <a:lstStyle/>
          <a:p>
            <a:endParaRPr lang="ru-RU" dirty="0"/>
          </a:p>
        </p:txBody>
      </p:sp>
      <p:sp>
        <p:nvSpPr>
          <p:cNvPr id="3" name="Содержимое 2"/>
          <p:cNvSpPr>
            <a:spLocks noGrp="1"/>
          </p:cNvSpPr>
          <p:nvPr>
            <p:ph sz="quarter" idx="1"/>
          </p:nvPr>
        </p:nvSpPr>
        <p:spPr>
          <a:xfrm>
            <a:off x="457200" y="357166"/>
            <a:ext cx="7615262" cy="611678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r>
              <a:rPr lang="ru-RU" sz="2600" dirty="0" smtClean="0"/>
              <a:t>     </a:t>
            </a:r>
          </a:p>
          <a:p>
            <a:pPr>
              <a:buNone/>
            </a:pPr>
            <a:r>
              <a:rPr lang="ru-RU" sz="2600" dirty="0"/>
              <a:t> </a:t>
            </a:r>
            <a:r>
              <a:rPr lang="ru-RU" sz="2600" dirty="0" smtClean="0"/>
              <a:t>    После взятия Владимира Батый начал громить беззащитные города. 4 марта</a:t>
            </a:r>
            <a:br>
              <a:rPr lang="ru-RU" sz="2600" dirty="0" smtClean="0"/>
            </a:br>
            <a:r>
              <a:rPr lang="ru-RU" sz="2600" dirty="0" smtClean="0"/>
              <a:t>1238 года войска Батыя на реке </a:t>
            </a:r>
            <a:r>
              <a:rPr lang="ru-RU" sz="2600" dirty="0" err="1" smtClean="0"/>
              <a:t>Сить</a:t>
            </a:r>
            <a:r>
              <a:rPr lang="ru-RU" sz="2600" dirty="0" smtClean="0"/>
              <a:t> разгромили ополчение Юрия.</a:t>
            </a:r>
            <a:br>
              <a:rPr lang="ru-RU" sz="2600" dirty="0" smtClean="0"/>
            </a:br>
            <a:r>
              <a:rPr lang="ru-RU" sz="2600" dirty="0" smtClean="0"/>
              <a:t>Батый устремился к Новгороду. Торжок, стоящий у Батыя на пути продержался 2 недели, и был взят только 23 марта. Оттуда Батый двинулся </a:t>
            </a:r>
            <a:r>
              <a:rPr lang="ru-RU" sz="2600" dirty="0" err="1" smtClean="0"/>
              <a:t>селигерским</a:t>
            </a:r>
            <a:r>
              <a:rPr lang="ru-RU" sz="2600" dirty="0" smtClean="0"/>
              <a:t> путем дальше, но, не дойдя до Новгорода ста верст, повернул на юг и пошел на </a:t>
            </a:r>
            <a:r>
              <a:rPr lang="ru-RU" sz="2600" dirty="0" err="1" smtClean="0"/>
              <a:t>Козельск.Поворот</a:t>
            </a:r>
            <a:r>
              <a:rPr lang="ru-RU" sz="2600" dirty="0" smtClean="0"/>
              <a:t> от Новгорода принято объяснять весенними паводками. Но существуют и другие объяснения: во-первых, поход не укладывался в сроки, во-вторых, Батый не смог разгромить соединенные силы</a:t>
            </a:r>
            <a:br>
              <a:rPr lang="ru-RU" sz="2600" dirty="0" smtClean="0"/>
            </a:br>
            <a:r>
              <a:rPr lang="ru-RU" sz="2600" dirty="0" smtClean="0"/>
              <a:t>Северо-Восточной Руси в одном-двух сражениях, используя численное и тактическое </a:t>
            </a:r>
            <a:r>
              <a:rPr lang="ru-RU" sz="2600" dirty="0" err="1" smtClean="0"/>
              <a:t>превосходство.Козельск</a:t>
            </a:r>
            <a:r>
              <a:rPr lang="ru-RU" sz="2600" dirty="0" smtClean="0"/>
              <a:t> штурмовали 7 недель. Смоленск обошли. Батый не дошел ни до Вологды, ни до </a:t>
            </a:r>
            <a:r>
              <a:rPr lang="ru-RU" sz="2600" dirty="0" err="1" smtClean="0"/>
              <a:t>Белоозера</a:t>
            </a:r>
            <a:r>
              <a:rPr lang="ru-RU" sz="2600" dirty="0" smtClean="0"/>
              <a:t>, ни до Великого Устюга, а за ним оставалась нетронутой вся Чудь </a:t>
            </a:r>
            <a:r>
              <a:rPr lang="ru-RU" sz="2600" dirty="0" err="1" smtClean="0"/>
              <a:t>Заволоцкая</a:t>
            </a:r>
            <a:r>
              <a:rPr lang="ru-RU" sz="2600" dirty="0" smtClean="0"/>
              <a:t>, новгородские владения.</a:t>
            </a:r>
          </a:p>
          <a:p>
            <a:pPr>
              <a:buNone/>
            </a:pPr>
            <a:r>
              <a:rPr lang="ru-RU" sz="2600" dirty="0" smtClean="0"/>
              <a:t>      Осенью 1239 года после разгрома половцев, подготавливался поход на</a:t>
            </a:r>
            <a:br>
              <a:rPr lang="ru-RU" sz="2600" dirty="0" smtClean="0"/>
            </a:br>
            <a:r>
              <a:rPr lang="ru-RU" sz="2600" dirty="0" smtClean="0"/>
              <a:t>Южную Русь и Европу, татары </a:t>
            </a:r>
            <a:r>
              <a:rPr lang="ru-RU" sz="2600" dirty="0" err="1" smtClean="0"/>
              <a:t>Менту-хана</a:t>
            </a:r>
            <a:r>
              <a:rPr lang="ru-RU" sz="2600" dirty="0" smtClean="0"/>
              <a:t> осадили Чернигов (18 октября 1239 года), вошли в мордовскую землю. После разгрома Чернигова </a:t>
            </a:r>
            <a:r>
              <a:rPr lang="ru-RU" sz="2600" dirty="0" err="1" smtClean="0"/>
              <a:t>Менту-хан</a:t>
            </a:r>
            <a:r>
              <a:rPr lang="ru-RU" sz="2600" dirty="0" smtClean="0"/>
              <a:t> подошел к Киеву, но штурмовать не решился.</a:t>
            </a:r>
          </a:p>
          <a:p>
            <a:pPr>
              <a:buNone/>
            </a:pPr>
            <a:r>
              <a:rPr lang="ru-RU" sz="2600" dirty="0" smtClean="0"/>
              <a:t>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V="1">
            <a:off x="457200" y="228919"/>
            <a:ext cx="7467600" cy="45719"/>
          </a:xfrm>
        </p:spPr>
        <p:txBody>
          <a:bodyPr>
            <a:normAutofit fontScale="90000"/>
          </a:bodyPr>
          <a:lstStyle/>
          <a:p>
            <a:endParaRPr lang="ru-RU" dirty="0"/>
          </a:p>
        </p:txBody>
      </p:sp>
      <p:sp>
        <p:nvSpPr>
          <p:cNvPr id="5" name="Объект 4"/>
          <p:cNvSpPr>
            <a:spLocks noGrp="1"/>
          </p:cNvSpPr>
          <p:nvPr>
            <p:ph sz="quarter" idx="1"/>
          </p:nvPr>
        </p:nvSpPr>
        <p:spPr>
          <a:xfrm>
            <a:off x="457200" y="548680"/>
            <a:ext cx="3657600" cy="5623520"/>
          </a:xfrm>
        </p:spPr>
        <p:style>
          <a:lnRef idx="1">
            <a:schemeClr val="accent1"/>
          </a:lnRef>
          <a:fillRef idx="2">
            <a:schemeClr val="accent1"/>
          </a:fillRef>
          <a:effectRef idx="1">
            <a:schemeClr val="accent1"/>
          </a:effectRef>
          <a:fontRef idx="minor">
            <a:schemeClr val="dk1"/>
          </a:fontRef>
        </p:style>
        <p:txBody>
          <a:bodyPr/>
          <a:lstStyle/>
          <a:p>
            <a:pPr lvl="0">
              <a:buClr>
                <a:srgbClr val="7FD13B"/>
              </a:buClr>
              <a:buNone/>
            </a:pPr>
            <a:r>
              <a:rPr lang="ru-RU" sz="1600" dirty="0">
                <a:solidFill>
                  <a:prstClr val="black"/>
                </a:solidFill>
              </a:rPr>
              <a:t>Нашествие на Южную Русь и Восточную Европу Батый начал осенью 1240 года, опять собрав под свое начало всех преданных себе людей.</a:t>
            </a:r>
          </a:p>
          <a:p>
            <a:pPr lvl="0">
              <a:buClr>
                <a:srgbClr val="7FD13B"/>
              </a:buClr>
              <a:buNone/>
            </a:pPr>
            <a:r>
              <a:rPr lang="ru-RU" sz="1600" dirty="0">
                <a:solidFill>
                  <a:prstClr val="black"/>
                </a:solidFill>
              </a:rPr>
              <a:t>      Батый подошел к Киеву в ноябре 1240 года. “Пришел Батый к Киеву в силе тяжкой, окружила город сила татарская, и не было ничего слышно от скрипенья телег, от рева верблюдов, от ржанья коней; наполнилась земля Русская ратными”. С помощью мощных стенобитных орудий и порогов очень сильно укрепленный Киев все же 6 декабря 1240 года пал. После этого путь во все города, во все центры Южной Руси и Восточной Европы был открыт.</a:t>
            </a:r>
            <a:br>
              <a:rPr lang="ru-RU" sz="1600" dirty="0">
                <a:solidFill>
                  <a:prstClr val="black"/>
                </a:solidFill>
              </a:rPr>
            </a:br>
            <a:r>
              <a:rPr lang="ru-RU" sz="1600" dirty="0">
                <a:solidFill>
                  <a:prstClr val="black"/>
                </a:solidFill>
              </a:rPr>
              <a:t>Наступила очередь Европы.</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355976" y="692696"/>
            <a:ext cx="4190057" cy="4680520"/>
          </a:xfrm>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581261796"/>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45719"/>
          </a:xfrm>
        </p:spPr>
        <p:txBody>
          <a:bodyPr>
            <a:normAutofit fontScale="90000"/>
          </a:bodyPr>
          <a:lstStyle/>
          <a:p>
            <a:endParaRPr lang="ru-RU" dirty="0"/>
          </a:p>
        </p:txBody>
      </p:sp>
      <p:sp>
        <p:nvSpPr>
          <p:cNvPr id="5" name="Содержимое 4"/>
          <p:cNvSpPr>
            <a:spLocks noGrp="1"/>
          </p:cNvSpPr>
          <p:nvPr>
            <p:ph sz="quarter" idx="1"/>
          </p:nvPr>
        </p:nvSpPr>
        <p:spPr>
          <a:xfrm>
            <a:off x="457200" y="428604"/>
            <a:ext cx="4400552" cy="6072230"/>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nSpc>
                <a:spcPct val="120000"/>
              </a:lnSpc>
              <a:buNone/>
            </a:pPr>
            <a:r>
              <a:rPr lang="ru-RU" dirty="0" smtClean="0"/>
              <a:t>       В то же время, наряду и вследствие похода Батыя западные соседи</a:t>
            </a:r>
            <a:br>
              <a:rPr lang="ru-RU" dirty="0" smtClean="0"/>
            </a:br>
            <a:r>
              <a:rPr lang="ru-RU" dirty="0" smtClean="0"/>
              <a:t>(Литва, крестоносцы) Руси предприняли несколько попыток захватить прилегающие к их владениям Русские земли.1239 год - поход Ярослава Всеволодовича под Смоленск изгнать</a:t>
            </a:r>
            <a:br>
              <a:rPr lang="ru-RU" dirty="0" smtClean="0"/>
            </a:br>
            <a:r>
              <a:rPr lang="ru-RU" dirty="0" smtClean="0"/>
              <a:t>Литовские полки, пришедшие воевать Русскую землю.</a:t>
            </a:r>
          </a:p>
          <a:p>
            <a:pPr>
              <a:lnSpc>
                <a:spcPct val="120000"/>
              </a:lnSpc>
              <a:buNone/>
            </a:pPr>
            <a:r>
              <a:rPr lang="ru-RU" dirty="0" smtClean="0"/>
              <a:t>     Лето 1240 года - на Псков и Новгород выступили крестоносцы, а за ними и немецкие </a:t>
            </a:r>
            <a:r>
              <a:rPr lang="ru-RU" dirty="0" err="1" smtClean="0"/>
              <a:t>рыцари.Шведские</a:t>
            </a:r>
            <a:r>
              <a:rPr lang="ru-RU" dirty="0" smtClean="0"/>
              <a:t> корабли крестоносцев появились на Неве в одно время со стягиванием Батыем сил под Киев. В это время, еще с 1236 года в</a:t>
            </a:r>
            <a:br>
              <a:rPr lang="ru-RU" dirty="0" smtClean="0"/>
            </a:br>
            <a:r>
              <a:rPr lang="ru-RU" dirty="0" smtClean="0"/>
              <a:t>Новгороде правил Александр, сын Ярослава, внук Всеволода, в дни нашествия Батыя он готовил оборону Новгорода. Узнав о вторжении шведов, он стал их ждать, поспешив к ним на встречу на Неву. 15 июля в битве на</a:t>
            </a:r>
            <a:br>
              <a:rPr lang="ru-RU" dirty="0" smtClean="0"/>
            </a:br>
            <a:r>
              <a:rPr lang="ru-RU" dirty="0" smtClean="0"/>
              <a:t>Неве Яри </a:t>
            </a:r>
            <a:r>
              <a:rPr lang="ru-RU" dirty="0" err="1" smtClean="0"/>
              <a:t>Биргер</a:t>
            </a:r>
            <a:r>
              <a:rPr lang="ru-RU" dirty="0" smtClean="0"/>
              <a:t> потерпел сокрушительное поражение. Александра нарекли</a:t>
            </a:r>
            <a:br>
              <a:rPr lang="ru-RU" dirty="0" smtClean="0"/>
            </a:br>
            <a:r>
              <a:rPr lang="ru-RU" dirty="0" smtClean="0"/>
              <a:t>Невским. Едва отбили шведов, как появились рыцари Тевтонского ордена, они разбили псковские полки и подступили к Пскову пожгли посады и осадили город. Потом рыцари построили крепость в Копорье, наложили дань в завоеванных волостях.</a:t>
            </a:r>
          </a:p>
          <a:p>
            <a:pPr>
              <a:buNone/>
            </a:pPr>
            <a:endParaRPr lang="ru-RU" dirty="0"/>
          </a:p>
        </p:txBody>
      </p:sp>
      <p:pic>
        <p:nvPicPr>
          <p:cNvPr id="7" name="Содержимое 6" descr="hys_wars.gif"/>
          <p:cNvPicPr>
            <a:picLocks noGrp="1" noChangeAspect="1"/>
          </p:cNvPicPr>
          <p:nvPr>
            <p:ph sz="quarter" idx="2"/>
          </p:nvPr>
        </p:nvPicPr>
        <p:blipFill>
          <a:blip r:embed="rId2"/>
          <a:stretch>
            <a:fillRect/>
          </a:stretch>
        </p:blipFill>
        <p:spPr>
          <a:xfrm>
            <a:off x="4929190" y="500042"/>
            <a:ext cx="3429024" cy="5388455"/>
          </a:xfrm>
        </p:spPr>
        <p:style>
          <a:lnRef idx="1">
            <a:schemeClr val="accent1"/>
          </a:lnRef>
          <a:fillRef idx="2">
            <a:schemeClr val="accent1"/>
          </a:fillRef>
          <a:effectRef idx="1">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5719"/>
          </a:xfrm>
        </p:spPr>
        <p:txBody>
          <a:bodyPr>
            <a:normAutofit fontScale="90000"/>
          </a:bodyPr>
          <a:lstStyle/>
          <a:p>
            <a:endParaRPr lang="ru-RU" dirty="0"/>
          </a:p>
        </p:txBody>
      </p:sp>
      <p:sp>
        <p:nvSpPr>
          <p:cNvPr id="3" name="Содержимое 2"/>
          <p:cNvSpPr>
            <a:spLocks noGrp="1"/>
          </p:cNvSpPr>
          <p:nvPr>
            <p:ph sz="quarter" idx="1"/>
          </p:nvPr>
        </p:nvSpPr>
        <p:spPr>
          <a:xfrm>
            <a:off x="357158" y="428604"/>
            <a:ext cx="4500594" cy="6000792"/>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nSpc>
                <a:spcPct val="120000"/>
              </a:lnSpc>
              <a:buNone/>
            </a:pPr>
            <a:r>
              <a:rPr lang="ru-RU" sz="2500" dirty="0" smtClean="0"/>
              <a:t>        В 1241 году монголо-татары проникли в Европу: Венгрия, Польша, Моравия, Нижняя Силезия, Адриатика. В это время Александр во главе нижегородской дружины дрался с немецкими захватчиками. Пскова не отбил, но очистил от немцев Копорье. После таких действий восточных и западных соседей Руси и великого князя владимирского Ярослава встал вопрос: как вести борьбу на все стороны. Анализируя военно-политическую обстановку того времени, Ярослав должен был выбрать путь дальнейшего развития Руси. Верно оценив </a:t>
            </a:r>
            <a:r>
              <a:rPr lang="ru-RU" sz="2500" dirty="0" err="1" smtClean="0"/>
              <a:t>обстановку,Ярослав</a:t>
            </a:r>
            <a:r>
              <a:rPr lang="ru-RU" sz="2500" dirty="0" smtClean="0"/>
              <a:t>, а за тем и Александр Невский, принял решение обезопасить, прежде всего, свои восточные границы, чтобы потом обратить свои взоры против крестоносцев и литовских князей. Этот шаг не отражал настроения народа, патриотизм которого всегда был очень силен, но принес на русскую землю хоть и не стабильность, но время для передышки. Огромное влияние в этот период приобрела фигура Александра Невского. Батый, видя ухудшение политической </a:t>
            </a:r>
            <a:r>
              <a:rPr lang="ru-RU" sz="2500" dirty="0" err="1" smtClean="0"/>
              <a:t>коньюктуры</a:t>
            </a:r>
            <a:r>
              <a:rPr lang="ru-RU" sz="2500" dirty="0" smtClean="0"/>
              <a:t> на западных рубежах Новгородской и Псковской земель, вновь поставил в Новгороде Александра Ярославича, способного остановить движение крестоносцев. После поездки в Орду в 1242 году Александр собрал новгородские полки, и спокойный за свой тыл двинулся к Пскову, изгнал оттуда крестоносцев и вступил в Чудскую Землю, во владения Ордена. Там, на Чудском озере развернулось одно из крупнейших сражений средневековья, в котором с блеском проявился полководческий талант Александра.</a:t>
            </a:r>
          </a:p>
          <a:p>
            <a:pPr>
              <a:buNone/>
            </a:pPr>
            <a:endParaRPr lang="ru-RU" dirty="0"/>
          </a:p>
        </p:txBody>
      </p:sp>
      <p:pic>
        <p:nvPicPr>
          <p:cNvPr id="5" name="Содержимое 4" descr="3436077.jpg"/>
          <p:cNvPicPr>
            <a:picLocks noGrp="1" noChangeAspect="1"/>
          </p:cNvPicPr>
          <p:nvPr>
            <p:ph sz="quarter" idx="2"/>
          </p:nvPr>
        </p:nvPicPr>
        <p:blipFill>
          <a:blip r:embed="rId2"/>
          <a:stretch>
            <a:fillRect/>
          </a:stretch>
        </p:blipFill>
        <p:spPr>
          <a:xfrm>
            <a:off x="5000628" y="857232"/>
            <a:ext cx="3644166" cy="4643470"/>
          </a:xfrm>
        </p:spPr>
        <p:style>
          <a:lnRef idx="1">
            <a:schemeClr val="accent1"/>
          </a:lnRef>
          <a:fillRef idx="2">
            <a:schemeClr val="accent1"/>
          </a:fillRef>
          <a:effectRef idx="1">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a:ln/>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Ледовое побоище</a:t>
            </a:r>
            <a:endParaRPr lang="ru-RU" sz="3600"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357298"/>
            <a:ext cx="3614734" cy="5000660"/>
          </a:xfrm>
        </p:spPr>
        <p:txBody>
          <a:bodyPr>
            <a:normAutofit lnSpcReduction="10000"/>
          </a:bodyPr>
          <a:lstStyle/>
          <a:p>
            <a:pPr>
              <a:buNone/>
            </a:pPr>
            <a:r>
              <a:rPr lang="ru-RU" sz="1200" dirty="0" smtClean="0"/>
              <a:t>Сражение состоялось 5 апреля и </a:t>
            </a:r>
          </a:p>
          <a:p>
            <a:pPr>
              <a:buNone/>
            </a:pPr>
            <a:r>
              <a:rPr lang="ru-RU" sz="1200" dirty="0" smtClean="0"/>
              <a:t>получило в истории название</a:t>
            </a:r>
          </a:p>
          <a:p>
            <a:pPr>
              <a:spcBef>
                <a:spcPts val="0"/>
              </a:spcBef>
              <a:buNone/>
            </a:pPr>
            <a:r>
              <a:rPr lang="ru-RU" sz="1200" dirty="0" smtClean="0"/>
              <a:t>Ледового побоища. Немецкие </a:t>
            </a:r>
          </a:p>
          <a:p>
            <a:pPr>
              <a:spcBef>
                <a:spcPts val="0"/>
              </a:spcBef>
              <a:buNone/>
            </a:pPr>
            <a:r>
              <a:rPr lang="ru-RU" sz="1200" dirty="0" smtClean="0"/>
              <a:t> рыцари выстроились клином, </a:t>
            </a:r>
          </a:p>
          <a:p>
            <a:pPr>
              <a:spcBef>
                <a:spcPts val="0"/>
              </a:spcBef>
              <a:buNone/>
            </a:pPr>
            <a:r>
              <a:rPr lang="ru-RU" sz="1200" dirty="0" smtClean="0"/>
              <a:t>а точнее, узкой и очень глубокой</a:t>
            </a:r>
          </a:p>
          <a:p>
            <a:pPr>
              <a:spcBef>
                <a:spcPts val="0"/>
              </a:spcBef>
              <a:buNone/>
            </a:pPr>
            <a:r>
              <a:rPr lang="ru-RU" sz="1200" dirty="0" smtClean="0"/>
              <a:t> колонной, задача которой </a:t>
            </a:r>
          </a:p>
          <a:p>
            <a:pPr>
              <a:spcBef>
                <a:spcPts val="0"/>
              </a:spcBef>
              <a:buNone/>
            </a:pPr>
            <a:r>
              <a:rPr lang="ru-RU" sz="1200" dirty="0" smtClean="0"/>
              <a:t>сводилась </a:t>
            </a:r>
          </a:p>
          <a:p>
            <a:pPr>
              <a:spcBef>
                <a:spcPts val="0"/>
              </a:spcBef>
              <a:buNone/>
            </a:pPr>
            <a:r>
              <a:rPr lang="ru-RU" sz="1200" dirty="0" smtClean="0"/>
              <a:t> к массированному удару по</a:t>
            </a:r>
          </a:p>
          <a:p>
            <a:pPr>
              <a:spcBef>
                <a:spcPts val="0"/>
              </a:spcBef>
              <a:buNone/>
            </a:pPr>
            <a:r>
              <a:rPr lang="ru-RU" sz="1200" dirty="0" smtClean="0"/>
              <a:t> центру </a:t>
            </a:r>
          </a:p>
          <a:p>
            <a:pPr>
              <a:spcBef>
                <a:spcPts val="0"/>
              </a:spcBef>
              <a:buNone/>
            </a:pPr>
            <a:r>
              <a:rPr lang="ru-RU" sz="1200" dirty="0" smtClean="0"/>
              <a:t>новгородского войска. </a:t>
            </a:r>
          </a:p>
          <a:p>
            <a:pPr>
              <a:spcBef>
                <a:spcPts val="0"/>
              </a:spcBef>
              <a:buNone/>
            </a:pPr>
            <a:r>
              <a:rPr lang="ru-RU" sz="1200" dirty="0" smtClean="0"/>
              <a:t>Русское войско было построено по</a:t>
            </a:r>
          </a:p>
          <a:p>
            <a:pPr>
              <a:spcBef>
                <a:spcPts val="0"/>
              </a:spcBef>
              <a:buNone/>
            </a:pPr>
            <a:r>
              <a:rPr lang="ru-RU" sz="1200" dirty="0" smtClean="0"/>
              <a:t> классической схеме,</a:t>
            </a:r>
          </a:p>
          <a:p>
            <a:pPr>
              <a:spcBef>
                <a:spcPts val="0"/>
              </a:spcBef>
              <a:buNone/>
            </a:pPr>
            <a:r>
              <a:rPr lang="ru-RU" sz="1200" dirty="0" smtClean="0"/>
              <a:t> выработанной еще Святославом.</a:t>
            </a:r>
          </a:p>
          <a:p>
            <a:pPr>
              <a:spcBef>
                <a:spcPts val="0"/>
              </a:spcBef>
              <a:buNone/>
            </a:pPr>
            <a:r>
              <a:rPr lang="ru-RU" sz="1200" dirty="0" smtClean="0"/>
              <a:t>Центр - пеший полк с выдвинутыми</a:t>
            </a:r>
          </a:p>
          <a:p>
            <a:pPr>
              <a:spcBef>
                <a:spcPts val="0"/>
              </a:spcBef>
              <a:buNone/>
            </a:pPr>
            <a:r>
              <a:rPr lang="ru-RU" sz="1200" dirty="0" smtClean="0"/>
              <a:t> вперед лучниками, по флангам –</a:t>
            </a:r>
          </a:p>
          <a:p>
            <a:pPr>
              <a:spcBef>
                <a:spcPts val="0"/>
              </a:spcBef>
              <a:buNone/>
            </a:pPr>
            <a:r>
              <a:rPr lang="ru-RU" sz="1200" dirty="0" smtClean="0"/>
              <a:t> конница. Новгородская летопись и</a:t>
            </a:r>
          </a:p>
          <a:p>
            <a:pPr>
              <a:spcBef>
                <a:spcPts val="0"/>
              </a:spcBef>
              <a:buNone/>
            </a:pPr>
            <a:r>
              <a:rPr lang="ru-RU" sz="1200" dirty="0" smtClean="0"/>
              <a:t> немецкая хроника единогласно </a:t>
            </a:r>
          </a:p>
          <a:p>
            <a:pPr>
              <a:spcBef>
                <a:spcPts val="0"/>
              </a:spcBef>
              <a:buNone/>
            </a:pPr>
            <a:r>
              <a:rPr lang="ru-RU" sz="1200" dirty="0" smtClean="0"/>
              <a:t>утверждают, что клин пробил </a:t>
            </a:r>
          </a:p>
          <a:p>
            <a:pPr>
              <a:spcBef>
                <a:spcPts val="0"/>
              </a:spcBef>
              <a:buNone/>
            </a:pPr>
            <a:r>
              <a:rPr lang="ru-RU" sz="1200" dirty="0" smtClean="0"/>
              <a:t>русский центр, но в это время ударила </a:t>
            </a:r>
          </a:p>
          <a:p>
            <a:pPr>
              <a:spcBef>
                <a:spcPts val="0"/>
              </a:spcBef>
              <a:buNone/>
            </a:pPr>
            <a:r>
              <a:rPr lang="ru-RU" sz="1200" dirty="0" smtClean="0"/>
              <a:t>по флангам русская конница, и </a:t>
            </a:r>
          </a:p>
          <a:p>
            <a:pPr>
              <a:spcBef>
                <a:spcPts val="0"/>
              </a:spcBef>
              <a:buNone/>
            </a:pPr>
            <a:r>
              <a:rPr lang="ru-RU" sz="1200" dirty="0" smtClean="0"/>
              <a:t>рыцари оказались в окружении. </a:t>
            </a:r>
          </a:p>
          <a:p>
            <a:pPr>
              <a:spcBef>
                <a:spcPts val="0"/>
              </a:spcBef>
              <a:buNone/>
            </a:pPr>
            <a:r>
              <a:rPr lang="ru-RU" sz="1200" dirty="0" smtClean="0"/>
              <a:t>В упорной сече русские разбили </a:t>
            </a:r>
          </a:p>
          <a:p>
            <a:pPr>
              <a:spcBef>
                <a:spcPts val="0"/>
              </a:spcBef>
              <a:buNone/>
            </a:pPr>
            <a:r>
              <a:rPr lang="ru-RU" sz="1200" dirty="0" err="1" smtClean="0"/>
              <a:t>рыцарей,Орден</a:t>
            </a:r>
            <a:r>
              <a:rPr lang="ru-RU" sz="1200" dirty="0" smtClean="0"/>
              <a:t> потерял 500 рыцарей, </a:t>
            </a:r>
          </a:p>
          <a:p>
            <a:pPr>
              <a:spcBef>
                <a:spcPts val="0"/>
              </a:spcBef>
              <a:buNone/>
            </a:pPr>
            <a:r>
              <a:rPr lang="ru-RU" sz="1200" dirty="0" smtClean="0"/>
              <a:t>в плен взято более 50.Победа на Чудском озере очень высоко подняла авторитет Александра и вместе с тем усилила политическое влияние и его отца - владимирского князя</a:t>
            </a:r>
            <a:br>
              <a:rPr lang="ru-RU" sz="1200" dirty="0" smtClean="0"/>
            </a:br>
            <a:r>
              <a:rPr lang="ru-RU" sz="1200" dirty="0" smtClean="0"/>
              <a:t>Ярослава. </a:t>
            </a:r>
            <a:endParaRPr lang="ru-RU" sz="1200" dirty="0"/>
          </a:p>
        </p:txBody>
      </p:sp>
      <p:pic>
        <p:nvPicPr>
          <p:cNvPr id="5" name="Содержимое 4" descr="image030.jpg"/>
          <p:cNvPicPr>
            <a:picLocks noGrp="1" noChangeAspect="1"/>
          </p:cNvPicPr>
          <p:nvPr>
            <p:ph sz="quarter" idx="2"/>
          </p:nvPr>
        </p:nvPicPr>
        <p:blipFill>
          <a:blip r:embed="rId2"/>
          <a:stretch>
            <a:fillRect/>
          </a:stretch>
        </p:blipFill>
        <p:spPr>
          <a:xfrm>
            <a:off x="3286116" y="1285860"/>
            <a:ext cx="5286412" cy="3763811"/>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51115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600" b="1" i="1" dirty="0" smtClean="0">
                <a:latin typeface="Times New Roman" pitchFamily="18" charset="0"/>
                <a:cs typeface="Times New Roman" pitchFamily="18" charset="0"/>
              </a:rPr>
              <a:t>    Ордынская политика на Руси</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000108"/>
            <a:ext cx="7467600" cy="5473844"/>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nSpc>
                <a:spcPct val="120000"/>
              </a:lnSpc>
              <a:spcBef>
                <a:spcPts val="1200"/>
              </a:spcBef>
              <a:buNone/>
            </a:pPr>
            <a:r>
              <a:rPr lang="ru-RU" sz="2900" dirty="0" smtClean="0"/>
              <a:t>       </a:t>
            </a:r>
          </a:p>
          <a:p>
            <a:pPr>
              <a:lnSpc>
                <a:spcPct val="120000"/>
              </a:lnSpc>
              <a:spcBef>
                <a:spcPts val="1200"/>
              </a:spcBef>
              <a:buNone/>
            </a:pPr>
            <a:r>
              <a:rPr lang="ru-RU" sz="2900" dirty="0" smtClean="0"/>
              <a:t>        Здесь нужно заметить, что сразу же после вторжений Батыя в</a:t>
            </a:r>
            <a:br>
              <a:rPr lang="ru-RU" sz="2900" dirty="0" smtClean="0"/>
            </a:br>
            <a:r>
              <a:rPr lang="ru-RU" sz="2900" dirty="0" smtClean="0"/>
              <a:t>Северо-Восточную и Южную Русь решающее слово в политической жизни принадлежало ордынским ханам, так как всякое ослушание было смерти подобно. Батый сразу же прореагировал на усиление дома Ярослава. Он позвал его в Орду вместе с сыном Константином.</a:t>
            </a:r>
          </a:p>
          <a:p>
            <a:pPr>
              <a:lnSpc>
                <a:spcPct val="120000"/>
              </a:lnSpc>
              <a:spcBef>
                <a:spcPts val="1200"/>
              </a:spcBef>
              <a:buNone/>
            </a:pPr>
            <a:r>
              <a:rPr lang="ru-RU" sz="2900" dirty="0" smtClean="0"/>
              <a:t>         Установление связи, в какой-то степени похожей на вассалитет, позволяло заняться восстановлением порушенного и сохранить зачатки государственности Руси. Константин привез на Русь “ярлык” на княжение  Ярослава. Владимир считался центром притяжения всех русских </a:t>
            </a:r>
            <a:r>
              <a:rPr lang="ru-RU" sz="2900" dirty="0" err="1" smtClean="0"/>
              <a:t>сил.В</a:t>
            </a:r>
            <a:r>
              <a:rPr lang="ru-RU" sz="2900" dirty="0" smtClean="0"/>
              <a:t> это время укрепился и возвысился еще один центр Русской земли -Чернигов, куда в 1245 году вернулся после шестилетнего пребывания в Польше и в Венгрии черниговский князь Михаил. Чтобы не дать Руси чрезмерно усилиться, ордынские ханы решили создать совершенную систему ордынского контроля над политической жизнью всей Руси. Первым пунктом этого плана было почти одновременная расправа над обоими великими князьями. Михаила вызвали в Волжскую Орду, а Ярослава в Каракорум, и хотя князья находились друг от друга, но в 40-50-е годы 13 века правители крупнейших улусов империи Чингисхана совместно действовали на международной арене, в частности осуществляли и укрепляли ордынский контроль над русскими землями разными путями и способами. Наибольшее распространение получило сталкивание ведущих князей друг с другом.</a:t>
            </a:r>
            <a:br>
              <a:rPr lang="ru-RU" sz="2900" dirty="0" smtClean="0"/>
            </a:b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57200" y="548680"/>
            <a:ext cx="3657600" cy="5623520"/>
          </a:xfrm>
        </p:spPr>
        <p:style>
          <a:lnRef idx="1">
            <a:schemeClr val="accent1"/>
          </a:lnRef>
          <a:fillRef idx="2">
            <a:schemeClr val="accent1"/>
          </a:fillRef>
          <a:effectRef idx="1">
            <a:schemeClr val="accent1"/>
          </a:effectRef>
          <a:fontRef idx="minor">
            <a:schemeClr val="dk1"/>
          </a:fontRef>
        </p:style>
        <p:txBody>
          <a:bodyPr/>
          <a:lstStyle/>
          <a:p>
            <a:pPr lvl="0">
              <a:lnSpc>
                <a:spcPct val="120000"/>
              </a:lnSpc>
              <a:spcBef>
                <a:spcPts val="1200"/>
              </a:spcBef>
              <a:buClr>
                <a:srgbClr val="7FD13B"/>
              </a:buClr>
              <a:buNone/>
            </a:pPr>
            <a:r>
              <a:rPr lang="ru-RU" sz="1400" dirty="0" smtClean="0">
                <a:solidFill>
                  <a:prstClr val="black"/>
                </a:solidFill>
              </a:rPr>
              <a:t>      Орда </a:t>
            </a:r>
            <a:r>
              <a:rPr lang="ru-RU" sz="1400" dirty="0">
                <a:solidFill>
                  <a:prstClr val="black"/>
                </a:solidFill>
              </a:rPr>
              <a:t>создает два великих княжения на Руси, чтобы, сталкивая эти два княжества и князей друг с другом, контролировать Южную и  Северо-Восточную </a:t>
            </a:r>
            <a:r>
              <a:rPr lang="ru-RU" sz="1400" dirty="0" err="1">
                <a:solidFill>
                  <a:prstClr val="black"/>
                </a:solidFill>
              </a:rPr>
              <a:t>Русь.Так</a:t>
            </a:r>
            <a:r>
              <a:rPr lang="ru-RU" sz="1400" dirty="0">
                <a:solidFill>
                  <a:prstClr val="black"/>
                </a:solidFill>
              </a:rPr>
              <a:t> как оккупация Северо-Восточной Руси фактически была не под силу Орде, несмотря на ее великолепную военную машину, то эти земли были нужны Орде как постоянный и надежный источник доходов в виде дани. И, видя, что на это претендуют другие страны-соседи Руси, прежде всего шведу, на русском престоле посадили сильного и политически гибкого</a:t>
            </a:r>
            <a:br>
              <a:rPr lang="ru-RU" sz="1400" dirty="0">
                <a:solidFill>
                  <a:prstClr val="black"/>
                </a:solidFill>
              </a:rPr>
            </a:br>
            <a:r>
              <a:rPr lang="ru-RU" sz="1400" dirty="0">
                <a:solidFill>
                  <a:prstClr val="black"/>
                </a:solidFill>
              </a:rPr>
              <a:t>Александра Ярославича, тем не менее, в противовес которому католики выставили Даниила Галицкого, опять же играя на внутренних распрях русских князей.</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0" y="548680"/>
            <a:ext cx="3456384" cy="5040560"/>
          </a:xfrm>
        </p:spPr>
      </p:pic>
    </p:spTree>
    <p:extLst>
      <p:ext uri="{BB962C8B-B14F-4D97-AF65-F5344CB8AC3E}">
        <p14:creationId xmlns:p14="http://schemas.microsoft.com/office/powerpoint/2010/main" val="4288285055"/>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5719"/>
          </a:xfrm>
        </p:spPr>
        <p:txBody>
          <a:bodyPr>
            <a:normAutofit fontScale="90000"/>
          </a:bodyPr>
          <a:lstStyle/>
          <a:p>
            <a:endParaRPr lang="ru-RU" dirty="0"/>
          </a:p>
        </p:txBody>
      </p:sp>
      <p:sp>
        <p:nvSpPr>
          <p:cNvPr id="3" name="Содержимое 2"/>
          <p:cNvSpPr>
            <a:spLocks noGrp="1"/>
          </p:cNvSpPr>
          <p:nvPr>
            <p:ph sz="quarter" idx="1"/>
          </p:nvPr>
        </p:nvSpPr>
        <p:spPr>
          <a:xfrm>
            <a:off x="457200" y="428604"/>
            <a:ext cx="7467600" cy="6045348"/>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nSpc>
                <a:spcPct val="120000"/>
              </a:lnSpc>
              <a:buNone/>
            </a:pPr>
            <a:r>
              <a:rPr lang="ru-RU" dirty="0" smtClean="0"/>
              <a:t>      Даниил занял позицию противника Орды, но, не имея достаточно сил, вынужден был сложить оружие. Александр же, понимая, что в военном плане Русь была бессильна перед Ордой, пошел на поклон ханам, давая Северо-Восточной Руси необходимое время на восстановление нанесенных Батыем разрушений.</a:t>
            </a:r>
          </a:p>
          <a:p>
            <a:pPr>
              <a:lnSpc>
                <a:spcPct val="120000"/>
              </a:lnSpc>
              <a:buNone/>
            </a:pPr>
            <a:r>
              <a:rPr lang="ru-RU" dirty="0" smtClean="0"/>
              <a:t>       Даниил, фактически хозяин Южной Руси, как уже говорилось, решился вступить в борьбу с Ордой. В 1257 году он выгнал из </a:t>
            </a:r>
            <a:r>
              <a:rPr lang="ru-RU" dirty="0" err="1" smtClean="0"/>
              <a:t>галицких</a:t>
            </a:r>
            <a:r>
              <a:rPr lang="ru-RU" dirty="0" smtClean="0"/>
              <a:t> и волынских городов ордынцев, чем навлек на себя в 1259 году </a:t>
            </a:r>
            <a:r>
              <a:rPr lang="ru-RU" dirty="0" err="1" smtClean="0"/>
              <a:t>Бурундуеву</a:t>
            </a:r>
            <a:r>
              <a:rPr lang="ru-RU" dirty="0" smtClean="0"/>
              <a:t> рать, сопротивляться которой у Даниила сил не было.</a:t>
            </a:r>
          </a:p>
          <a:p>
            <a:pPr>
              <a:lnSpc>
                <a:spcPct val="120000"/>
              </a:lnSpc>
              <a:buNone/>
            </a:pPr>
            <a:r>
              <a:rPr lang="ru-RU" dirty="0" smtClean="0"/>
              <a:t>      В Северо-Восточной Руси борьба тоже складывалась на два фронта: началось вторжение с Запада. Немцы, шведы и вступившие в процесс централизации литовские княжества видели возможность расширить свои владения за счет русских земель. Литовские земли собрал под своей рукой </a:t>
            </a:r>
            <a:r>
              <a:rPr lang="ru-RU" dirty="0" err="1" smtClean="0"/>
              <a:t>Миндовг</a:t>
            </a:r>
            <a:r>
              <a:rPr lang="ru-RU" dirty="0" smtClean="0"/>
              <a:t>. Успехи Литвы в присоединении русских земель привели к ее войне с Орденом. В 1259 году он потерпел от </a:t>
            </a:r>
            <a:r>
              <a:rPr lang="ru-RU" dirty="0" err="1" smtClean="0"/>
              <a:t>Миндовга</a:t>
            </a:r>
            <a:r>
              <a:rPr lang="ru-RU" dirty="0" smtClean="0"/>
              <a:t> сокрушительное поражение, в 1260 году уже сам </a:t>
            </a:r>
            <a:r>
              <a:rPr lang="ru-RU" dirty="0" err="1" smtClean="0"/>
              <a:t>Миндовг</a:t>
            </a:r>
            <a:r>
              <a:rPr lang="ru-RU" dirty="0" smtClean="0"/>
              <a:t> вторгся во владения Ордена: литовское княжество заявило о себе значительной силой, присоединив польские земли, ослабленных нашествием Батыя.</a:t>
            </a:r>
          </a:p>
          <a:p>
            <a:pPr>
              <a:lnSpc>
                <a:spcPct val="120000"/>
              </a:lnSpc>
              <a:buNone/>
            </a:pPr>
            <a:r>
              <a:rPr lang="ru-RU" dirty="0" smtClean="0"/>
              <a:t>      </a:t>
            </a:r>
          </a:p>
          <a:p>
            <a:pPr>
              <a:buNone/>
            </a:pP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285728"/>
            <a:ext cx="7424766" cy="500066"/>
          </a:xfrm>
        </p:spPr>
        <p:txBody>
          <a:bodyPr>
            <a:normAutofit fontScale="90000"/>
          </a:bodyPr>
          <a:lstStyle/>
          <a:p>
            <a:r>
              <a:rPr lang="ru-RU" sz="4800" b="1" i="1" dirty="0" smtClean="0">
                <a:latin typeface="Times New Roman" pitchFamily="18" charset="0"/>
                <a:cs typeface="Times New Roman" pitchFamily="18" charset="0"/>
              </a:rPr>
              <a:t>План:</a:t>
            </a:r>
            <a:endParaRPr lang="ru-RU" sz="4800" b="1" i="1" dirty="0">
              <a:latin typeface="Times New Roman" pitchFamily="18" charset="0"/>
              <a:cs typeface="Times New Roman" pitchFamily="18" charset="0"/>
            </a:endParaRPr>
          </a:p>
        </p:txBody>
      </p:sp>
      <p:sp>
        <p:nvSpPr>
          <p:cNvPr id="4" name="Содержимое 3"/>
          <p:cNvSpPr>
            <a:spLocks noGrp="1"/>
          </p:cNvSpPr>
          <p:nvPr>
            <p:ph sz="quarter" idx="1"/>
          </p:nvPr>
        </p:nvSpPr>
        <p:spPr>
          <a:xfrm>
            <a:off x="357158" y="857232"/>
            <a:ext cx="8286808" cy="585791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457200" indent="-457200">
              <a:buClr>
                <a:schemeClr val="tx1"/>
              </a:buClr>
              <a:buNone/>
            </a:pPr>
            <a:r>
              <a:rPr lang="en-US" sz="2000" dirty="0" smtClean="0">
                <a:latin typeface="Times New Roman" pitchFamily="18" charset="0"/>
                <a:cs typeface="Times New Roman" pitchFamily="18" charset="0"/>
              </a:rPr>
              <a:t>I.</a:t>
            </a:r>
            <a:r>
              <a:rPr lang="ru-RU" sz="2000" dirty="0" smtClean="0">
                <a:latin typeface="Times New Roman" pitchFamily="18" charset="0"/>
                <a:cs typeface="Times New Roman" pitchFamily="18" charset="0"/>
              </a:rPr>
              <a:t>Нашествие на Русь с Востока и с Запада</a:t>
            </a:r>
            <a:endParaRPr lang="en-US" sz="2000" dirty="0" smtClean="0">
              <a:latin typeface="Times New Roman" pitchFamily="18" charset="0"/>
              <a:cs typeface="Times New Roman" pitchFamily="18" charset="0"/>
            </a:endParaRPr>
          </a:p>
          <a:p>
            <a:pPr marL="457200" indent="-457200">
              <a:buClr>
                <a:schemeClr val="tx1"/>
              </a:buClr>
              <a:buNone/>
            </a:pPr>
            <a:r>
              <a:rPr lang="ru-RU" sz="2000" dirty="0" smtClean="0">
                <a:latin typeface="Times New Roman" pitchFamily="18" charset="0"/>
                <a:cs typeface="Times New Roman" pitchFamily="18" charset="0"/>
              </a:rPr>
              <a:t>1.Россия в начале 13 века</a:t>
            </a:r>
          </a:p>
          <a:p>
            <a:pPr marL="457200" indent="-457200">
              <a:buClr>
                <a:schemeClr val="tx1"/>
              </a:buClr>
              <a:buNone/>
            </a:pPr>
            <a:r>
              <a:rPr lang="ru-RU" sz="2000" dirty="0" smtClean="0">
                <a:latin typeface="Times New Roman" pitchFamily="18" charset="0"/>
                <a:cs typeface="Times New Roman" pitchFamily="18" charset="0"/>
              </a:rPr>
              <a:t>2.Первая встреча</a:t>
            </a:r>
          </a:p>
          <a:p>
            <a:pPr marL="457200" indent="-457200">
              <a:buClr>
                <a:schemeClr val="tx1"/>
              </a:buClr>
              <a:buNone/>
            </a:pPr>
            <a:r>
              <a:rPr lang="ru-RU" sz="2000" dirty="0" smtClean="0">
                <a:latin typeface="Times New Roman" pitchFamily="18" charset="0"/>
                <a:cs typeface="Times New Roman" pitchFamily="18" charset="0"/>
              </a:rPr>
              <a:t>3.Походы Батыя на Северо-Восточную Русь</a:t>
            </a:r>
          </a:p>
          <a:p>
            <a:pPr marL="457200" indent="-457200">
              <a:buClr>
                <a:schemeClr val="tx1"/>
              </a:buClr>
              <a:buNone/>
            </a:pPr>
            <a:r>
              <a:rPr lang="ru-RU" sz="2000" dirty="0" smtClean="0">
                <a:latin typeface="Times New Roman" pitchFamily="18" charset="0"/>
                <a:cs typeface="Times New Roman" pitchFamily="18" charset="0"/>
              </a:rPr>
              <a:t>4.Ледовое побоище</a:t>
            </a:r>
          </a:p>
          <a:p>
            <a:pPr marL="457200" indent="-457200">
              <a:buClr>
                <a:schemeClr val="tx1"/>
              </a:buClr>
              <a:buNone/>
            </a:pPr>
            <a:r>
              <a:rPr lang="ru-RU" sz="2000" dirty="0" smtClean="0">
                <a:latin typeface="Times New Roman" pitchFamily="18" charset="0"/>
                <a:cs typeface="Times New Roman" pitchFamily="18" charset="0"/>
              </a:rPr>
              <a:t>5.Ордынская политика  на Руси</a:t>
            </a:r>
          </a:p>
          <a:p>
            <a:pPr marL="457200" indent="-457200">
              <a:buClr>
                <a:schemeClr val="tx1"/>
              </a:buClr>
              <a:buNone/>
            </a:pPr>
            <a:r>
              <a:rPr lang="ru-RU" sz="2000" dirty="0" smtClean="0">
                <a:latin typeface="Times New Roman" pitchFamily="18" charset="0"/>
                <a:cs typeface="Times New Roman" pitchFamily="18" charset="0"/>
              </a:rPr>
              <a:t>6.Иван </a:t>
            </a:r>
            <a:r>
              <a:rPr lang="ru-RU" sz="2000" dirty="0" err="1" smtClean="0">
                <a:latin typeface="Times New Roman" pitchFamily="18" charset="0"/>
                <a:cs typeface="Times New Roman" pitchFamily="18" charset="0"/>
              </a:rPr>
              <a:t>Калита</a:t>
            </a:r>
            <a:endParaRPr lang="ru-RU" sz="2000" dirty="0" smtClean="0">
              <a:latin typeface="Times New Roman" pitchFamily="18" charset="0"/>
              <a:cs typeface="Times New Roman" pitchFamily="18" charset="0"/>
            </a:endParaRPr>
          </a:p>
          <a:p>
            <a:pPr marL="457200" indent="-457200">
              <a:buClr>
                <a:schemeClr val="tx1"/>
              </a:buClr>
              <a:buNone/>
            </a:pPr>
            <a:r>
              <a:rPr lang="ru-RU" sz="2000" dirty="0" smtClean="0">
                <a:latin typeface="Times New Roman" pitchFamily="18" charset="0"/>
                <a:cs typeface="Times New Roman" pitchFamily="18" charset="0"/>
              </a:rPr>
              <a:t>7.Симеон Гордый, Иван Милостивый</a:t>
            </a:r>
          </a:p>
          <a:p>
            <a:pPr marL="457200" indent="-457200">
              <a:buClr>
                <a:schemeClr val="tx1"/>
              </a:buClr>
              <a:buNone/>
            </a:pPr>
            <a:r>
              <a:rPr lang="en-US" sz="2000" dirty="0" smtClean="0">
                <a:latin typeface="Times New Roman" pitchFamily="18" charset="0"/>
                <a:cs typeface="Times New Roman" pitchFamily="18" charset="0"/>
              </a:rPr>
              <a:t>II</a:t>
            </a:r>
            <a:r>
              <a:rPr lang="ru-RU" sz="2000" dirty="0" smtClean="0">
                <a:latin typeface="Times New Roman" pitchFamily="18" charset="0"/>
                <a:cs typeface="Times New Roman" pitchFamily="18" charset="0"/>
              </a:rPr>
              <a:t>.Куликовская битва и ее значение для Руси</a:t>
            </a:r>
          </a:p>
          <a:p>
            <a:pPr marL="457200" indent="-457200">
              <a:buClr>
                <a:schemeClr val="tx1"/>
              </a:buClr>
              <a:buNone/>
            </a:pPr>
            <a:r>
              <a:rPr lang="ru-RU" sz="2000" dirty="0" smtClean="0">
                <a:latin typeface="Times New Roman" pitchFamily="18" charset="0"/>
                <a:cs typeface="Times New Roman" pitchFamily="18" charset="0"/>
              </a:rPr>
              <a:t>1.Собирание с силами</a:t>
            </a:r>
          </a:p>
          <a:p>
            <a:pPr marL="457200" indent="-457200">
              <a:buClr>
                <a:schemeClr val="tx1"/>
              </a:buClr>
              <a:buNone/>
            </a:pPr>
            <a:r>
              <a:rPr lang="ru-RU" sz="2000" dirty="0" smtClean="0">
                <a:latin typeface="Times New Roman" pitchFamily="18" charset="0"/>
                <a:cs typeface="Times New Roman" pitchFamily="18" charset="0"/>
              </a:rPr>
              <a:t>2.В канун эпохального сражения</a:t>
            </a:r>
          </a:p>
          <a:p>
            <a:pPr marL="457200" indent="-457200">
              <a:buClr>
                <a:schemeClr val="tx1"/>
              </a:buClr>
              <a:buNone/>
            </a:pPr>
            <a:r>
              <a:rPr lang="ru-RU" sz="2000" dirty="0" smtClean="0">
                <a:latin typeface="Times New Roman" pitchFamily="18" charset="0"/>
                <a:cs typeface="Times New Roman" pitchFamily="18" charset="0"/>
              </a:rPr>
              <a:t>3.Битва</a:t>
            </a:r>
          </a:p>
          <a:p>
            <a:pPr marL="457200" indent="-457200">
              <a:buClr>
                <a:schemeClr val="tx1"/>
              </a:buClr>
              <a:buNone/>
            </a:pPr>
            <a:r>
              <a:rPr lang="ru-RU" sz="2000" dirty="0" smtClean="0">
                <a:latin typeface="Times New Roman" pitchFamily="18" charset="0"/>
                <a:cs typeface="Times New Roman" pitchFamily="18" charset="0"/>
              </a:rPr>
              <a:t>4.Значение </a:t>
            </a:r>
            <a:r>
              <a:rPr lang="ru-RU" sz="2000" dirty="0" err="1" smtClean="0">
                <a:latin typeface="Times New Roman" pitchFamily="18" charset="0"/>
                <a:cs typeface="Times New Roman" pitchFamily="18" charset="0"/>
              </a:rPr>
              <a:t>Куликовского</a:t>
            </a:r>
            <a:r>
              <a:rPr lang="ru-RU" sz="2000" dirty="0" smtClean="0">
                <a:latin typeface="Times New Roman" pitchFamily="18" charset="0"/>
                <a:cs typeface="Times New Roman" pitchFamily="18" charset="0"/>
              </a:rPr>
              <a:t> сражения</a:t>
            </a:r>
          </a:p>
          <a:p>
            <a:pPr marL="457200" indent="-457200">
              <a:buClr>
                <a:schemeClr val="tx1"/>
              </a:buClr>
              <a:buNone/>
            </a:pPr>
            <a:r>
              <a:rPr lang="en-US" sz="2000" dirty="0" smtClean="0">
                <a:latin typeface="Times New Roman" pitchFamily="18" charset="0"/>
                <a:cs typeface="Times New Roman" pitchFamily="18" charset="0"/>
              </a:rPr>
              <a:t>III</a:t>
            </a:r>
            <a:r>
              <a:rPr lang="ru-RU" sz="2000" dirty="0" smtClean="0">
                <a:latin typeface="Times New Roman" pitchFamily="18" charset="0"/>
                <a:cs typeface="Times New Roman" pitchFamily="18" charset="0"/>
              </a:rPr>
              <a:t>.Великие княжества Владимирское и Московское</a:t>
            </a:r>
          </a:p>
          <a:p>
            <a:pPr marL="457200" indent="-457200">
              <a:buClr>
                <a:schemeClr val="tx1"/>
              </a:buClr>
              <a:buNone/>
            </a:pPr>
            <a:r>
              <a:rPr lang="ru-RU" sz="2000" dirty="0" smtClean="0">
                <a:latin typeface="Times New Roman" pitchFamily="18" charset="0"/>
                <a:cs typeface="Times New Roman" pitchFamily="18" charset="0"/>
              </a:rPr>
              <a:t>1.Нашествие </a:t>
            </a:r>
            <a:r>
              <a:rPr lang="ru-RU" sz="2000" dirty="0" err="1" smtClean="0">
                <a:latin typeface="Times New Roman" pitchFamily="18" charset="0"/>
                <a:cs typeface="Times New Roman" pitchFamily="18" charset="0"/>
              </a:rPr>
              <a:t>Тохтамыша</a:t>
            </a:r>
            <a:r>
              <a:rPr lang="ru-RU" sz="2000" dirty="0" smtClean="0">
                <a:latin typeface="Times New Roman" pitchFamily="18" charset="0"/>
                <a:cs typeface="Times New Roman" pitchFamily="18" charset="0"/>
              </a:rPr>
              <a:t> и </a:t>
            </a:r>
            <a:r>
              <a:rPr lang="ru-RU" sz="2000" dirty="0" err="1" smtClean="0">
                <a:latin typeface="Times New Roman" pitchFamily="18" charset="0"/>
                <a:cs typeface="Times New Roman" pitchFamily="18" charset="0"/>
              </a:rPr>
              <a:t>Едигея</a:t>
            </a:r>
            <a:endParaRPr lang="ru-RU" sz="2000" dirty="0" smtClean="0">
              <a:latin typeface="Times New Roman" pitchFamily="18" charset="0"/>
              <a:cs typeface="Times New Roman" pitchFamily="18" charset="0"/>
            </a:endParaRPr>
          </a:p>
          <a:p>
            <a:pPr marL="457200" indent="-457200">
              <a:buClr>
                <a:schemeClr val="tx1"/>
              </a:buClr>
              <a:buNone/>
            </a:pPr>
            <a:r>
              <a:rPr lang="ru-RU" sz="2000" dirty="0" smtClean="0">
                <a:latin typeface="Times New Roman" pitchFamily="18" charset="0"/>
                <a:cs typeface="Times New Roman" pitchFamily="18" charset="0"/>
              </a:rPr>
              <a:t>2.Внутренние процессы в русских землях</a:t>
            </a:r>
          </a:p>
          <a:p>
            <a:pPr marL="457200" indent="-457200">
              <a:buClr>
                <a:schemeClr val="tx1"/>
              </a:buClr>
              <a:buNone/>
            </a:pPr>
            <a:r>
              <a:rPr lang="ru-RU" sz="2000" dirty="0" smtClean="0">
                <a:latin typeface="Times New Roman" pitchFamily="18" charset="0"/>
                <a:cs typeface="Times New Roman" pitchFamily="18" charset="0"/>
              </a:rPr>
              <a:t>3.Централизация власти в Северо-Восточной Руси</a:t>
            </a:r>
          </a:p>
          <a:p>
            <a:pPr marL="457200" indent="-457200">
              <a:buClr>
                <a:schemeClr val="tx1"/>
              </a:buClr>
              <a:buNone/>
            </a:pPr>
            <a:r>
              <a:rPr lang="ru-RU" sz="2000" dirty="0" smtClean="0">
                <a:latin typeface="Times New Roman" pitchFamily="18" charset="0"/>
                <a:cs typeface="Times New Roman" pitchFamily="18" charset="0"/>
              </a:rPr>
              <a:t>4.Противостояние Новгорода</a:t>
            </a:r>
          </a:p>
          <a:p>
            <a:pPr marL="457200" indent="-457200">
              <a:buClr>
                <a:schemeClr val="tx1"/>
              </a:buClr>
              <a:buNone/>
            </a:pPr>
            <a:r>
              <a:rPr lang="ru-RU" sz="2000" dirty="0" smtClean="0">
                <a:latin typeface="Times New Roman" pitchFamily="18" charset="0"/>
                <a:cs typeface="Times New Roman" pitchFamily="18" charset="0"/>
              </a:rPr>
              <a:t>5.Конец ордынского ига</a:t>
            </a:r>
          </a:p>
          <a:p>
            <a:pPr marL="457200" indent="-457200">
              <a:spcBef>
                <a:spcPts val="0"/>
              </a:spcBef>
              <a:buClr>
                <a:schemeClr val="tx1"/>
              </a:buClr>
              <a:buNone/>
            </a:pPr>
            <a:endParaRPr lang="ru-RU" sz="2000" dirty="0" smtClean="0">
              <a:latin typeface="Times New Roman" pitchFamily="18" charset="0"/>
              <a:cs typeface="Times New Roman" pitchFamily="18" charset="0"/>
            </a:endParaRPr>
          </a:p>
          <a:p>
            <a:pPr marL="457200" indent="-457200">
              <a:spcBef>
                <a:spcPts val="0"/>
              </a:spcBef>
              <a:buClr>
                <a:schemeClr val="tx1"/>
              </a:buClr>
              <a:buNone/>
            </a:pPr>
            <a:endParaRPr lang="ru-RU" sz="2000" dirty="0" smtClean="0">
              <a:latin typeface="Times New Roman" pitchFamily="18" charset="0"/>
              <a:cs typeface="Times New Roman" pitchFamily="18" charset="0"/>
            </a:endParaRPr>
          </a:p>
          <a:p>
            <a:pPr marL="457200" indent="-457200">
              <a:spcBef>
                <a:spcPts val="0"/>
              </a:spcBef>
              <a:buClr>
                <a:schemeClr val="tx1"/>
              </a:buClr>
              <a:buNone/>
            </a:pPr>
            <a:endParaRPr lang="ru-RU" sz="2000" dirty="0" smtClean="0">
              <a:latin typeface="Times New Roman" pitchFamily="18" charset="0"/>
              <a:cs typeface="Times New Roman" pitchFamily="18" charset="0"/>
            </a:endParaRPr>
          </a:p>
          <a:p>
            <a:pPr marL="457200" indent="-457200">
              <a:spcBef>
                <a:spcPts val="0"/>
              </a:spcBef>
              <a:buClr>
                <a:schemeClr val="tx1"/>
              </a:buClr>
              <a:buNone/>
            </a:pPr>
            <a:endParaRPr lang="ru-RU" sz="2000" dirty="0" smtClean="0">
              <a:latin typeface="Times New Roman" pitchFamily="18" charset="0"/>
              <a:cs typeface="Times New Roman" pitchFamily="18" charset="0"/>
            </a:endParaRPr>
          </a:p>
          <a:p>
            <a:pPr marL="457200" indent="-457200">
              <a:spcBef>
                <a:spcPts val="0"/>
              </a:spcBef>
              <a:buClr>
                <a:schemeClr val="tx1"/>
              </a:buClr>
              <a:buNone/>
            </a:pPr>
            <a:endParaRPr lang="ru-RU" sz="2000" dirty="0" smtClean="0">
              <a:latin typeface="Times New Roman" pitchFamily="18" charset="0"/>
              <a:cs typeface="Times New Roman" pitchFamily="18" charset="0"/>
            </a:endParaRPr>
          </a:p>
          <a:p>
            <a:pPr marL="457200" indent="-457200">
              <a:spcBef>
                <a:spcPts val="0"/>
              </a:spcBef>
              <a:buClr>
                <a:schemeClr val="tx1"/>
              </a:buClr>
              <a:buNone/>
            </a:pPr>
            <a:endParaRPr lang="ru-RU" sz="32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V="1">
            <a:off x="457200" y="228919"/>
            <a:ext cx="7467600" cy="45719"/>
          </a:xfrm>
        </p:spPr>
        <p:txBody>
          <a:bodyPr>
            <a:normAutofit fontScale="90000"/>
          </a:bodyPr>
          <a:lstStyle/>
          <a:p>
            <a:endParaRPr lang="ru-RU" dirty="0"/>
          </a:p>
        </p:txBody>
      </p:sp>
      <p:sp>
        <p:nvSpPr>
          <p:cNvPr id="5" name="Объект 4"/>
          <p:cNvSpPr>
            <a:spLocks noGrp="1"/>
          </p:cNvSpPr>
          <p:nvPr>
            <p:ph sz="quarter" idx="1"/>
          </p:nvPr>
        </p:nvSpPr>
        <p:spPr>
          <a:xfrm>
            <a:off x="457200" y="476672"/>
            <a:ext cx="4546848" cy="5832648"/>
          </a:xfrm>
        </p:spPr>
        <p:style>
          <a:lnRef idx="1">
            <a:schemeClr val="accent1"/>
          </a:lnRef>
          <a:fillRef idx="2">
            <a:schemeClr val="accent1"/>
          </a:fillRef>
          <a:effectRef idx="1">
            <a:schemeClr val="accent1"/>
          </a:effectRef>
          <a:fontRef idx="minor">
            <a:schemeClr val="dk1"/>
          </a:fontRef>
        </p:style>
        <p:txBody>
          <a:bodyPr>
            <a:normAutofit/>
          </a:bodyPr>
          <a:lstStyle/>
          <a:p>
            <a:pPr lvl="0">
              <a:lnSpc>
                <a:spcPct val="120000"/>
              </a:lnSpc>
              <a:buClr>
                <a:srgbClr val="7FD13B"/>
              </a:buClr>
              <a:buNone/>
            </a:pPr>
            <a:r>
              <a:rPr lang="ru-RU" sz="1300" dirty="0" smtClean="0">
                <a:solidFill>
                  <a:prstClr val="black"/>
                </a:solidFill>
              </a:rPr>
              <a:t>       Александр </a:t>
            </a:r>
            <a:r>
              <a:rPr lang="ru-RU" sz="1300" dirty="0">
                <a:solidFill>
                  <a:prstClr val="black"/>
                </a:solidFill>
              </a:rPr>
              <a:t>Невский видел для Руси один путь: власть великого владимирского князя должна стать в Северо-Восточной Руси единодержавной, хотя и, быть может, на довольно длительное время зависимой от Орды. За мир с Ордой, за спокойствие на Русской земле надо было платить. Александру пришлось оказать содействие ордынским чиновникам в переписи русских земель для регулярного взимания дани.</a:t>
            </a:r>
            <a:br>
              <a:rPr lang="ru-RU" sz="1300" dirty="0">
                <a:solidFill>
                  <a:prstClr val="black"/>
                </a:solidFill>
              </a:rPr>
            </a:br>
            <a:r>
              <a:rPr lang="ru-RU" sz="1300" dirty="0">
                <a:solidFill>
                  <a:prstClr val="black"/>
                </a:solidFill>
              </a:rPr>
              <a:t>Влияние Орды распространялось как на политические, так и на экономические аспекты жизни Северо-Восточной Руси. Но Александр развил очень бурную деятельность, заключив в 1262 году договор с </a:t>
            </a:r>
            <a:r>
              <a:rPr lang="ru-RU" sz="1300" dirty="0" err="1">
                <a:solidFill>
                  <a:prstClr val="black"/>
                </a:solidFill>
              </a:rPr>
              <a:t>Миндовгом</a:t>
            </a:r>
            <a:r>
              <a:rPr lang="ru-RU" sz="1300" dirty="0">
                <a:solidFill>
                  <a:prstClr val="black"/>
                </a:solidFill>
              </a:rPr>
              <a:t> против Ордена, что напугало ордынскую дипломатию. Не без ее участия в 1263 году в княжеской междоусобице был убит </a:t>
            </a:r>
            <a:r>
              <a:rPr lang="ru-RU" sz="1300" dirty="0" err="1">
                <a:solidFill>
                  <a:prstClr val="black"/>
                </a:solidFill>
              </a:rPr>
              <a:t>Миндовг</a:t>
            </a:r>
            <a:r>
              <a:rPr lang="ru-RU" sz="1300" dirty="0">
                <a:solidFill>
                  <a:prstClr val="black"/>
                </a:solidFill>
              </a:rPr>
              <a:t>, а Александр был вызван в Орду и умер на обратном пути при загадочных обстоятельствах. Орде была выгодна смерть Александра, и политика сталкивания претендентов на великокняжеский престол после его смерти.</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148064" y="476672"/>
            <a:ext cx="2891234" cy="5725216"/>
          </a:xfrm>
        </p:spPr>
      </p:pic>
    </p:spTree>
    <p:extLst>
      <p:ext uri="{BB962C8B-B14F-4D97-AF65-F5344CB8AC3E}">
        <p14:creationId xmlns:p14="http://schemas.microsoft.com/office/powerpoint/2010/main" val="215282010"/>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45719"/>
          </a:xfrm>
        </p:spPr>
        <p:txBody>
          <a:bodyPr>
            <a:normAutofit fontScale="90000"/>
          </a:bodyPr>
          <a:lstStyle/>
          <a:p>
            <a:endParaRPr lang="ru-RU" dirty="0"/>
          </a:p>
        </p:txBody>
      </p:sp>
      <p:sp>
        <p:nvSpPr>
          <p:cNvPr id="5" name="Содержимое 4"/>
          <p:cNvSpPr>
            <a:spLocks noGrp="1"/>
          </p:cNvSpPr>
          <p:nvPr>
            <p:ph sz="quarter" idx="1"/>
          </p:nvPr>
        </p:nvSpPr>
        <p:spPr>
          <a:xfrm>
            <a:off x="457200" y="500042"/>
            <a:ext cx="4257676" cy="607223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nSpc>
                <a:spcPct val="120000"/>
              </a:lnSpc>
              <a:buNone/>
            </a:pPr>
            <a:r>
              <a:rPr lang="ru-RU" sz="1300" dirty="0" smtClean="0"/>
              <a:t>         В это время на Северо-Восточную Русь стали являться одна за другой ордынские рати</a:t>
            </a:r>
            <a:r>
              <a:rPr lang="ru-RU" sz="1300" dirty="0" smtClean="0"/>
              <a:t>: </a:t>
            </a:r>
            <a:r>
              <a:rPr lang="ru-RU" sz="1300" dirty="0" smtClean="0"/>
              <a:t>1273 год - разорение городов Северо-Восточной Руси “</a:t>
            </a:r>
            <a:r>
              <a:rPr lang="ru-RU" sz="1300" dirty="0" err="1" smtClean="0"/>
              <a:t>царевами</a:t>
            </a:r>
            <a:r>
              <a:rPr lang="ru-RU" sz="1300" dirty="0" smtClean="0"/>
              <a:t> татарами</a:t>
            </a:r>
            <a:r>
              <a:rPr lang="ru-RU" sz="1300" dirty="0" smtClean="0"/>
              <a:t>”.1275 </a:t>
            </a:r>
            <a:r>
              <a:rPr lang="ru-RU" sz="1300" dirty="0" smtClean="0"/>
              <a:t>год - татарская рать погромила на пути из Литвы южные русские </a:t>
            </a:r>
            <a:r>
              <a:rPr lang="ru-RU" sz="1300" dirty="0" smtClean="0"/>
              <a:t>города.1281 </a:t>
            </a:r>
            <a:r>
              <a:rPr lang="ru-RU" sz="1300" dirty="0" smtClean="0"/>
              <a:t>год - на Северо-Восточную Русь пришли </a:t>
            </a:r>
            <a:r>
              <a:rPr lang="ru-RU" sz="1300" dirty="0" err="1" smtClean="0"/>
              <a:t>Кавгадай</a:t>
            </a:r>
            <a:r>
              <a:rPr lang="ru-RU" sz="1300" dirty="0" smtClean="0"/>
              <a:t> и </a:t>
            </a:r>
            <a:r>
              <a:rPr lang="ru-RU" sz="1300" dirty="0" smtClean="0"/>
              <a:t>Алчегей.1282 </a:t>
            </a:r>
            <a:r>
              <a:rPr lang="ru-RU" sz="1300" dirty="0" smtClean="0"/>
              <a:t>год - ордынская рать </a:t>
            </a:r>
            <a:r>
              <a:rPr lang="ru-RU" sz="1300" dirty="0" err="1" smtClean="0"/>
              <a:t>Турантемира</a:t>
            </a:r>
            <a:r>
              <a:rPr lang="ru-RU" sz="1300" dirty="0" smtClean="0"/>
              <a:t> и </a:t>
            </a:r>
            <a:r>
              <a:rPr lang="ru-RU" sz="1300" dirty="0" err="1" smtClean="0"/>
              <a:t>Алыни</a:t>
            </a:r>
            <a:r>
              <a:rPr lang="ru-RU" sz="1300" dirty="0" smtClean="0"/>
              <a:t> опустошила земли вокруг Владимира и </a:t>
            </a:r>
            <a:r>
              <a:rPr lang="ru-RU" sz="1300" dirty="0" err="1" smtClean="0"/>
              <a:t>Переяславля</a:t>
            </a:r>
            <a:r>
              <a:rPr lang="ru-RU" sz="1300" dirty="0" smtClean="0"/>
              <a:t>. </a:t>
            </a:r>
            <a:r>
              <a:rPr lang="ru-RU" sz="1300" dirty="0" smtClean="0"/>
              <a:t>1288 год - рать в Рязанской, Мурманской и Мордовской </a:t>
            </a:r>
            <a:r>
              <a:rPr lang="ru-RU" sz="1300" dirty="0" smtClean="0"/>
              <a:t>землях.1293 </a:t>
            </a:r>
            <a:r>
              <a:rPr lang="ru-RU" sz="1300" dirty="0" smtClean="0"/>
              <a:t>год - “</a:t>
            </a:r>
            <a:r>
              <a:rPr lang="ru-RU" sz="1300" dirty="0" err="1" smtClean="0"/>
              <a:t>Дедюнева</a:t>
            </a:r>
            <a:r>
              <a:rPr lang="ru-RU" sz="1300" dirty="0" smtClean="0"/>
              <a:t> рать” опустошила все крупные города, вплоть до</a:t>
            </a:r>
            <a:br>
              <a:rPr lang="ru-RU" sz="1300" dirty="0" smtClean="0"/>
            </a:br>
            <a:r>
              <a:rPr lang="ru-RU" sz="1300" dirty="0" smtClean="0"/>
              <a:t>Волока-Ламского</a:t>
            </a:r>
            <a:r>
              <a:rPr lang="ru-RU" sz="1300" dirty="0" smtClean="0"/>
              <a:t>. </a:t>
            </a:r>
            <a:r>
              <a:rPr lang="ru-RU" sz="1300" dirty="0" smtClean="0"/>
              <a:t>1297 год - еще одна </a:t>
            </a:r>
            <a:r>
              <a:rPr lang="ru-RU" sz="1300" dirty="0" err="1" smtClean="0"/>
              <a:t>рать.На</a:t>
            </a:r>
            <a:r>
              <a:rPr lang="ru-RU" sz="1300" dirty="0" smtClean="0"/>
              <a:t> </a:t>
            </a:r>
            <a:r>
              <a:rPr lang="ru-RU" sz="1300" dirty="0" smtClean="0"/>
              <a:t>самом деле такая массовая агрессия была вызвана не столько попыткой некоторых русских князей противостоять Орде, сколько политическими процессами в самой Орде, начавшей переживать период распада. Отражением его и было превращение Северо-Восточной Руси в своеобразный полигон столкновений внутри ордынских сил. Улусы бывшей империи после переезда в Пекин правителей Каракорума приобрели самостоятельность, что привело за собой усиление их соперничества между собой. Ярким примером этих процессов стал </a:t>
            </a:r>
            <a:r>
              <a:rPr lang="ru-RU" sz="1300" dirty="0" err="1" smtClean="0"/>
              <a:t>Ногай</a:t>
            </a:r>
            <a:r>
              <a:rPr lang="ru-RU" sz="1300" dirty="0" smtClean="0"/>
              <a:t>, бывший тёмник, фактически завладевший устьем Дуная и Галицко-Волынским княжеством.</a:t>
            </a:r>
            <a:r>
              <a:rPr lang="ru-RU" sz="1200" dirty="0" smtClean="0"/>
              <a:t/>
            </a:r>
            <a:br>
              <a:rPr lang="ru-RU" sz="1200" dirty="0" smtClean="0"/>
            </a:br>
            <a:endParaRPr lang="ru-RU" sz="1200" dirty="0"/>
          </a:p>
        </p:txBody>
      </p:sp>
      <p:pic>
        <p:nvPicPr>
          <p:cNvPr id="7" name="Содержимое 6" descr="MongolCavalrymen.jpg"/>
          <p:cNvPicPr>
            <a:picLocks noGrp="1" noChangeAspect="1"/>
          </p:cNvPicPr>
          <p:nvPr>
            <p:ph sz="quarter" idx="2"/>
          </p:nvPr>
        </p:nvPicPr>
        <p:blipFill>
          <a:blip r:embed="rId2"/>
          <a:stretch>
            <a:fillRect/>
          </a:stretch>
        </p:blipFill>
        <p:spPr>
          <a:xfrm>
            <a:off x="4786314" y="571480"/>
            <a:ext cx="3786214" cy="4929222"/>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45719"/>
          </a:xfrm>
        </p:spPr>
        <p:txBody>
          <a:bodyPr>
            <a:normAutofit fontScale="90000"/>
          </a:bodyPr>
          <a:lstStyle/>
          <a:p>
            <a:endParaRPr lang="ru-RU" dirty="0"/>
          </a:p>
        </p:txBody>
      </p:sp>
      <p:sp>
        <p:nvSpPr>
          <p:cNvPr id="6" name="Содержимое 5"/>
          <p:cNvSpPr>
            <a:spLocks noGrp="1"/>
          </p:cNvSpPr>
          <p:nvPr>
            <p:ph sz="quarter" idx="1"/>
          </p:nvPr>
        </p:nvSpPr>
        <p:spPr>
          <a:xfrm>
            <a:off x="457200" y="428604"/>
            <a:ext cx="7467600" cy="6045348"/>
          </a:xfrm>
        </p:spPr>
        <p:style>
          <a:lnRef idx="1">
            <a:schemeClr val="accent1"/>
          </a:lnRef>
          <a:fillRef idx="2">
            <a:schemeClr val="accent1"/>
          </a:fillRef>
          <a:effectRef idx="1">
            <a:schemeClr val="accent1"/>
          </a:effectRef>
          <a:fontRef idx="minor">
            <a:schemeClr val="dk1"/>
          </a:fontRef>
        </p:style>
        <p:txBody>
          <a:bodyPr>
            <a:normAutofit/>
          </a:bodyPr>
          <a:lstStyle/>
          <a:p>
            <a:pPr>
              <a:lnSpc>
                <a:spcPct val="110000"/>
              </a:lnSpc>
              <a:buNone/>
            </a:pPr>
            <a:r>
              <a:rPr lang="ru-RU" sz="1200" dirty="0" smtClean="0"/>
              <a:t>      </a:t>
            </a:r>
            <a:r>
              <a:rPr lang="ru-RU" sz="1800" dirty="0"/>
              <a:t>Долгое соперничество </a:t>
            </a:r>
            <a:r>
              <a:rPr lang="ru-RU" sz="1800" dirty="0" err="1"/>
              <a:t>Ногая</a:t>
            </a:r>
            <a:r>
              <a:rPr lang="ru-RU" sz="1800" dirty="0"/>
              <a:t> и хана Менту-Темира закончилось только в 1300 году, но еще до этого многим стало ясно, что Орда распадается. Преемник умершего в 1280 году Менту-Темира хан Тахта сделал внешнеполитический курс еще более последовательным в отношении Руси.</a:t>
            </a:r>
          </a:p>
          <a:p>
            <a:pPr>
              <a:lnSpc>
                <a:spcPct val="110000"/>
              </a:lnSpc>
              <a:buNone/>
            </a:pPr>
            <a:r>
              <a:rPr lang="ru-RU" sz="1200" dirty="0" smtClean="0"/>
              <a:t>  </a:t>
            </a:r>
            <a:r>
              <a:rPr lang="ru-RU" sz="1800" dirty="0" smtClean="0"/>
              <a:t>В истории Руссой земли наступил новый этап, ознаменованный не только длинным противоборством Московского и Тверского княжеств, но и выходом их противоборства на общерусскую политическую арену. В это время в политической тактике Волжской Орды появился новый прием, заключавшийся в использовании противоборства между крупными государствами, в нашем случае между Владимирским и Литовско-Русским княжествами. Политическое влияние Орды стало проявляться в постоянной смене и натравливании князей друг на друга, постоянном усилении слабых и ослаблении сильных. Экономика Северной Руси, разрушенная еще при Батые, переживала процесс длительного становления, утяжеленного к тому же постоянными поборами в виде дани и просто разбойничьих набегов. </a:t>
            </a:r>
            <a:endParaRPr lang="ru-RU" sz="1800"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57200" y="620688"/>
            <a:ext cx="3657600" cy="5551512"/>
          </a:xfrm>
        </p:spPr>
        <p:style>
          <a:lnRef idx="1">
            <a:schemeClr val="accent1"/>
          </a:lnRef>
          <a:fillRef idx="2">
            <a:schemeClr val="accent1"/>
          </a:fillRef>
          <a:effectRef idx="1">
            <a:schemeClr val="accent1"/>
          </a:effectRef>
          <a:fontRef idx="minor">
            <a:schemeClr val="dk1"/>
          </a:fontRef>
        </p:style>
        <p:txBody>
          <a:bodyPr/>
          <a:lstStyle/>
          <a:p>
            <a:pPr lvl="0">
              <a:lnSpc>
                <a:spcPct val="110000"/>
              </a:lnSpc>
              <a:buClr>
                <a:srgbClr val="7FD13B"/>
              </a:buClr>
              <a:buNone/>
            </a:pPr>
            <a:r>
              <a:rPr lang="en-US" sz="1600" dirty="0" smtClean="0">
                <a:solidFill>
                  <a:prstClr val="black"/>
                </a:solidFill>
              </a:rPr>
              <a:t>      </a:t>
            </a:r>
            <a:r>
              <a:rPr lang="ru-RU" sz="1600" dirty="0" smtClean="0">
                <a:solidFill>
                  <a:prstClr val="black"/>
                </a:solidFill>
              </a:rPr>
              <a:t>Но</a:t>
            </a:r>
            <a:r>
              <a:rPr lang="ru-RU" sz="1600" dirty="0">
                <a:solidFill>
                  <a:prstClr val="black"/>
                </a:solidFill>
              </a:rPr>
              <a:t>, тем не менее, набиравшая в 60-70-х годах политические и военные силы Русь готовилась к схватке с Ордой, всё еще сохранившей свой политический и военный потенциал.</a:t>
            </a:r>
          </a:p>
          <a:p>
            <a:pPr lvl="0">
              <a:lnSpc>
                <a:spcPct val="110000"/>
              </a:lnSpc>
              <a:buClr>
                <a:srgbClr val="7FD13B"/>
              </a:buClr>
              <a:buNone/>
            </a:pPr>
            <a:r>
              <a:rPr lang="ru-RU" sz="1600" dirty="0">
                <a:solidFill>
                  <a:prstClr val="black"/>
                </a:solidFill>
              </a:rPr>
              <a:t>       После падения </a:t>
            </a:r>
            <a:r>
              <a:rPr lang="ru-RU" sz="1600" dirty="0" err="1">
                <a:solidFill>
                  <a:prstClr val="black"/>
                </a:solidFill>
              </a:rPr>
              <a:t>Ногая</a:t>
            </a:r>
            <a:r>
              <a:rPr lang="ru-RU" sz="1600" dirty="0">
                <a:solidFill>
                  <a:prstClr val="black"/>
                </a:solidFill>
              </a:rPr>
              <a:t> правители Волжской Орды искали пути преодоления сложившейся разобщенности русских городов, для этого был нужен общерусский центр, расположившийся бы на Волжском пути, что поднимало бы еще и его экономическое значение. На роль этого центра претендовали Тверь и Москва, Рязань и Нижний Новгород. </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499992" y="692696"/>
            <a:ext cx="3672408" cy="5054498"/>
          </a:xfrm>
        </p:spPr>
      </p:pic>
    </p:spTree>
    <p:extLst>
      <p:ext uri="{BB962C8B-B14F-4D97-AF65-F5344CB8AC3E}">
        <p14:creationId xmlns:p14="http://schemas.microsoft.com/office/powerpoint/2010/main" val="1359794685"/>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57200" y="476672"/>
            <a:ext cx="3970784" cy="60486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lvl="0">
              <a:lnSpc>
                <a:spcPct val="110000"/>
              </a:lnSpc>
              <a:buClr>
                <a:srgbClr val="7FD13B"/>
              </a:buClr>
              <a:buNone/>
            </a:pPr>
            <a:r>
              <a:rPr lang="ru-RU" sz="1400" dirty="0">
                <a:solidFill>
                  <a:prstClr val="black"/>
                </a:solidFill>
              </a:rPr>
              <a:t>“Отношения к враждебным соседям ложится всею тяжестью на пограничные области</a:t>
            </a:r>
            <a:br>
              <a:rPr lang="ru-RU" sz="1400" dirty="0">
                <a:solidFill>
                  <a:prstClr val="black"/>
                </a:solidFill>
              </a:rPr>
            </a:br>
            <a:r>
              <a:rPr lang="ru-RU" sz="1400" dirty="0">
                <a:solidFill>
                  <a:prstClr val="black"/>
                </a:solidFill>
              </a:rPr>
              <a:t>Великороссии, вызывая их на самостоятельную организацию местных сил и политическую деятельность. ...Тверь берет на себя, ради местных своих интересов, борьбу с Литвой, защиту Новгорода, поддержку западных торговых и культурных сношений. Рязань обороняет свои пределы от беспокойного степного соседства, отстаивая для русских поселений южные границы лесной полосы в бассейне верхнего Дона... Нижний Новгород стянул к себе обломки прежнего суздальского княжества, ради борьбы с немирными </a:t>
            </a:r>
            <a:r>
              <a:rPr lang="ru-RU" sz="1400" dirty="0" err="1">
                <a:solidFill>
                  <a:prstClr val="black"/>
                </a:solidFill>
              </a:rPr>
              <a:t>иногородцами</a:t>
            </a:r>
            <a:r>
              <a:rPr lang="ru-RU" sz="1400" dirty="0">
                <a:solidFill>
                  <a:prstClr val="black"/>
                </a:solidFill>
              </a:rPr>
              <a:t> и поволжскими татарами за торговые и колонизационные пути”. Тверской князь Михаил ищет союз с переехавшей в 1300 году во Владимир церковью, и под ее эгидой захватить Великий Новгород и Нижний, Владимир и </a:t>
            </a:r>
            <a:r>
              <a:rPr lang="ru-RU" sz="1400" dirty="0" err="1">
                <a:solidFill>
                  <a:prstClr val="black"/>
                </a:solidFill>
              </a:rPr>
              <a:t>Переяславль</a:t>
            </a:r>
            <a:r>
              <a:rPr lang="ru-RU" sz="1400" dirty="0">
                <a:solidFill>
                  <a:prstClr val="black"/>
                </a:solidFill>
              </a:rPr>
              <a:t>. Попытка эта была устранена сопротивлением Москвы и Новгорода Великого. В это время Рязань теряет</a:t>
            </a:r>
            <a:br>
              <a:rPr lang="ru-RU" sz="1400" dirty="0">
                <a:solidFill>
                  <a:prstClr val="black"/>
                </a:solidFill>
              </a:rPr>
            </a:br>
            <a:r>
              <a:rPr lang="ru-RU" sz="1400" dirty="0">
                <a:solidFill>
                  <a:prstClr val="black"/>
                </a:solidFill>
              </a:rPr>
              <a:t>Коломну и другие </a:t>
            </a:r>
            <a:r>
              <a:rPr lang="ru-RU" sz="1400" dirty="0" err="1">
                <a:solidFill>
                  <a:prstClr val="black"/>
                </a:solidFill>
              </a:rPr>
              <a:t>заокские</a:t>
            </a:r>
            <a:r>
              <a:rPr lang="ru-RU" sz="1400" dirty="0">
                <a:solidFill>
                  <a:prstClr val="black"/>
                </a:solidFill>
              </a:rPr>
              <a:t> волости, отнятые Москвой.</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0" y="1124744"/>
            <a:ext cx="4076378" cy="3744416"/>
          </a:xfrm>
        </p:spPr>
      </p:pic>
    </p:spTree>
    <p:extLst>
      <p:ext uri="{BB962C8B-B14F-4D97-AF65-F5344CB8AC3E}">
        <p14:creationId xmlns:p14="http://schemas.microsoft.com/office/powerpoint/2010/main" val="3754145849"/>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45719"/>
          </a:xfrm>
        </p:spPr>
        <p:txBody>
          <a:bodyPr>
            <a:normAutofit fontScale="90000"/>
          </a:bodyPr>
          <a:lstStyle/>
          <a:p>
            <a:endParaRPr lang="ru-RU" dirty="0"/>
          </a:p>
        </p:txBody>
      </p:sp>
      <p:sp>
        <p:nvSpPr>
          <p:cNvPr id="5" name="Содержимое 4"/>
          <p:cNvSpPr>
            <a:spLocks noGrp="1"/>
          </p:cNvSpPr>
          <p:nvPr>
            <p:ph sz="quarter" idx="1"/>
          </p:nvPr>
        </p:nvSpPr>
        <p:spPr>
          <a:xfrm>
            <a:off x="457200" y="357166"/>
            <a:ext cx="3657600" cy="5815034"/>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1200" dirty="0" smtClean="0"/>
              <a:t>      </a:t>
            </a:r>
          </a:p>
          <a:p>
            <a:pPr>
              <a:buNone/>
            </a:pPr>
            <a:r>
              <a:rPr lang="ru-RU" sz="1200" dirty="0" smtClean="0"/>
              <a:t> “Историческая роль Москвы определена, прежде всего, этим ее политико-стратегическим значением. Неизбежное боевое напряжение... усиливало центростремительные тенденции великорусской силы, определило объединение Великороссии вокруг Москвы и самый характер ее политической организации, построенной на подчинении всех общественных сил и всех средств страны властному, неограниченному распоряжению центрального великокняжеского правительства”. Московские князья осознавали, что это борьба за усугубление и полное осуществление стародавних притязаний на патриархальную власть “в отца место”.</a:t>
            </a:r>
          </a:p>
          <a:p>
            <a:pPr>
              <a:buNone/>
            </a:pPr>
            <a:r>
              <a:rPr lang="ru-RU" sz="1200" dirty="0" smtClean="0"/>
              <a:t>        в 14 веке в пределах северной Руси, в этнографически великорусской области сложились условия, необходимые для твёрдой реализации политического единства. Население этой области сплотилось под постоянным давлением на западе шведов, ливонских немцев и </a:t>
            </a:r>
            <a:r>
              <a:rPr lang="ru-RU" sz="1200" dirty="0" err="1" smtClean="0"/>
              <a:t>Литовско</a:t>
            </a:r>
            <a:r>
              <a:rPr lang="ru-RU" sz="1200" dirty="0" smtClean="0"/>
              <a:t>-</a:t>
            </a:r>
            <a:br>
              <a:rPr lang="ru-RU" sz="1200" dirty="0" smtClean="0"/>
            </a:br>
            <a:r>
              <a:rPr lang="ru-RU" sz="1200" dirty="0" smtClean="0"/>
              <a:t>Русского государства; на востоке – татар.</a:t>
            </a:r>
            <a:endParaRPr lang="ru-RU" sz="1200" dirty="0"/>
          </a:p>
        </p:txBody>
      </p:sp>
      <p:pic>
        <p:nvPicPr>
          <p:cNvPr id="7" name="Содержимое 6" descr="1288421101_bitva_na_vorskle.jpg"/>
          <p:cNvPicPr>
            <a:picLocks noGrp="1" noChangeAspect="1"/>
          </p:cNvPicPr>
          <p:nvPr>
            <p:ph sz="quarter" idx="2"/>
          </p:nvPr>
        </p:nvPicPr>
        <p:blipFill>
          <a:blip r:embed="rId2"/>
          <a:stretch>
            <a:fillRect/>
          </a:stretch>
        </p:blipFill>
        <p:spPr>
          <a:xfrm>
            <a:off x="4286248" y="785794"/>
            <a:ext cx="4214842" cy="4857784"/>
          </a:xfrm>
        </p:spPr>
        <p:style>
          <a:lnRef idx="1">
            <a:schemeClr val="accent1"/>
          </a:lnRef>
          <a:fillRef idx="2">
            <a:schemeClr val="accent1"/>
          </a:fillRef>
          <a:effectRef idx="1">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796908"/>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Иван </a:t>
            </a:r>
            <a:r>
              <a:rPr lang="ru-RU" sz="3600" b="1" i="1" dirty="0" err="1" smtClean="0">
                <a:latin typeface="Times New Roman" pitchFamily="18" charset="0"/>
                <a:cs typeface="Times New Roman" pitchFamily="18" charset="0"/>
              </a:rPr>
              <a:t>Калита</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268760"/>
            <a:ext cx="7467600" cy="520519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ru-RU" sz="1200" dirty="0" smtClean="0"/>
              <a:t>В начале 14 века продолжались набеги татар. 1318 год - сбор дани</a:t>
            </a:r>
            <a:br>
              <a:rPr lang="ru-RU" sz="1200" dirty="0" smtClean="0"/>
            </a:br>
            <a:r>
              <a:rPr lang="ru-RU" sz="1200" dirty="0" err="1" smtClean="0"/>
              <a:t>Копчей</a:t>
            </a:r>
            <a:r>
              <a:rPr lang="ru-RU" sz="1200" dirty="0" smtClean="0"/>
              <a:t> в Костроме и в Ростове. 1320 год - </a:t>
            </a:r>
            <a:r>
              <a:rPr lang="ru-RU" sz="1200" dirty="0" err="1" smtClean="0"/>
              <a:t>Найдета</a:t>
            </a:r>
            <a:r>
              <a:rPr lang="ru-RU" sz="1200" dirty="0" smtClean="0"/>
              <a:t> за данью пришел во</a:t>
            </a:r>
            <a:br>
              <a:rPr lang="ru-RU" sz="1200" dirty="0" smtClean="0"/>
            </a:br>
            <a:r>
              <a:rPr lang="ru-RU" sz="1200" dirty="0" smtClean="0"/>
              <a:t>Владимир. 1321 год - </a:t>
            </a:r>
            <a:r>
              <a:rPr lang="ru-RU" sz="1200" dirty="0" err="1" smtClean="0"/>
              <a:t>Таянгар</a:t>
            </a:r>
            <a:r>
              <a:rPr lang="ru-RU" sz="1200" dirty="0" smtClean="0"/>
              <a:t> пограбил Кашин. 1322 год - </a:t>
            </a:r>
            <a:r>
              <a:rPr lang="ru-RU" sz="1200" dirty="0" err="1" smtClean="0"/>
              <a:t>Ахмыл</a:t>
            </a:r>
            <a:r>
              <a:rPr lang="ru-RU" sz="1200" dirty="0" smtClean="0"/>
              <a:t> ограбил</a:t>
            </a:r>
            <a:br>
              <a:rPr lang="ru-RU" sz="1200" dirty="0" smtClean="0"/>
            </a:br>
            <a:r>
              <a:rPr lang="ru-RU" sz="1200" dirty="0" smtClean="0"/>
              <a:t>Ярославль и другие низовые города. В 1327 году случилось единственное восстание русских людей против ордынского ига, над Русью нависла угроза появления новой карательной рати. Настал час Ивана </a:t>
            </a:r>
            <a:r>
              <a:rPr lang="ru-RU" sz="1200" dirty="0" err="1" smtClean="0"/>
              <a:t>Калиты</a:t>
            </a:r>
            <a:r>
              <a:rPr lang="ru-RU" sz="1200" dirty="0" smtClean="0"/>
              <a:t>.</a:t>
            </a:r>
            <a:br>
              <a:rPr lang="ru-RU" sz="1200" dirty="0" smtClean="0"/>
            </a:br>
            <a:r>
              <a:rPr lang="ru-RU" sz="1200" dirty="0" smtClean="0"/>
              <a:t>Не имея выбора, ему пришлось вести татарскую рать на оппозиционную тогда</a:t>
            </a:r>
            <a:br>
              <a:rPr lang="ru-RU" sz="1200" dirty="0" smtClean="0"/>
            </a:br>
            <a:r>
              <a:rPr lang="ru-RU" sz="1200" dirty="0" smtClean="0"/>
              <a:t>Москве Тверь, во избежание крупных набегов со стороны татар. За эту службу в 1332 году Иван стал великим князем. Уже со времени Ивана от дани стали собирать излишки и сохранять, правда, еще не вполне представляя, что с ними делать.</a:t>
            </a:r>
          </a:p>
          <a:p>
            <a:pPr marL="0" indent="0">
              <a:buNone/>
            </a:pPr>
            <a:r>
              <a:rPr lang="ru-RU" sz="1200" dirty="0" smtClean="0"/>
              <a:t>Во время правления Ивана </a:t>
            </a:r>
            <a:r>
              <a:rPr lang="ru-RU" sz="1200" dirty="0" err="1" smtClean="0"/>
              <a:t>Калиты</a:t>
            </a:r>
            <a:r>
              <a:rPr lang="ru-RU" sz="1200" dirty="0" smtClean="0"/>
              <a:t> приобрело международный политический вес и стало претендовать на все древнерусское наследство</a:t>
            </a:r>
            <a:br>
              <a:rPr lang="ru-RU" sz="1200" dirty="0" smtClean="0"/>
            </a:br>
            <a:r>
              <a:rPr lang="ru-RU" sz="1200" dirty="0" smtClean="0"/>
              <a:t>Литовско-Русское княжество, объединявшее в себе Смоленск, Подольск,</a:t>
            </a:r>
            <a:br>
              <a:rPr lang="ru-RU" sz="1200" dirty="0" smtClean="0"/>
            </a:br>
            <a:r>
              <a:rPr lang="ru-RU" sz="1200" dirty="0" smtClean="0"/>
              <a:t>Витебск, Минск, Литву, в последствии Среднее Приднепровье. Орда поощряла и более разжигала противоречия между двумя великими княжествами, поочередно принимая сторону одной из сторон, следуя еще выработанной при Чингисхане политике. Все эти достижения ордынской политики в Восточной Европе оказались возможными, видимо, потому, что в самой Орде происходили тогда важные изменения.</a:t>
            </a:r>
          </a:p>
          <a:p>
            <a:pPr marL="0" indent="0">
              <a:buNone/>
            </a:pPr>
            <a:r>
              <a:rPr lang="ru-RU" sz="1200" dirty="0" smtClean="0"/>
              <a:t>В начале 14 века улус </a:t>
            </a:r>
            <a:r>
              <a:rPr lang="ru-RU" sz="1200" dirty="0" err="1" smtClean="0"/>
              <a:t>Джучи</a:t>
            </a:r>
            <a:r>
              <a:rPr lang="ru-RU" sz="1200" dirty="0" smtClean="0"/>
              <a:t> распался на Синюю и Белую Орды.</a:t>
            </a:r>
          </a:p>
          <a:p>
            <a:pPr marL="0" indent="0">
              <a:buNone/>
            </a:pPr>
            <a:r>
              <a:rPr lang="ru-RU" sz="1200" dirty="0" smtClean="0"/>
              <a:t>Впоследствии за Белой Ордой, располагавшейся в бассейне рек Волги и</a:t>
            </a:r>
            <a:br>
              <a:rPr lang="ru-RU" sz="1200" dirty="0" smtClean="0"/>
            </a:br>
            <a:r>
              <a:rPr lang="ru-RU" sz="1200" dirty="0" smtClean="0"/>
              <a:t>Дона, в Крыму и на Северном Кавказ, закрепилось название Золотая Орда.</a:t>
            </a:r>
            <a:br>
              <a:rPr lang="ru-RU" sz="1200" dirty="0" smtClean="0"/>
            </a:br>
            <a:r>
              <a:rPr lang="ru-RU" sz="1200" dirty="0" smtClean="0"/>
              <a:t>Ханом этой Орды стал Узбек. Под его руководством Золотая Орда еще более усилила свой гнет на русские земли, чем способствовала территориальному росту Литвы и ее князя </a:t>
            </a:r>
            <a:r>
              <a:rPr lang="ru-RU" sz="1200" dirty="0" err="1" smtClean="0"/>
              <a:t>Гедемина</a:t>
            </a:r>
            <a:r>
              <a:rPr lang="ru-RU" sz="1200" dirty="0" smtClean="0"/>
              <a:t>. Чтобы как-то уравнять два государства Иван </a:t>
            </a:r>
            <a:r>
              <a:rPr lang="ru-RU" sz="1200" dirty="0" err="1" smtClean="0"/>
              <a:t>Калита</a:t>
            </a:r>
            <a:r>
              <a:rPr lang="ru-RU" sz="1200" dirty="0" smtClean="0"/>
              <a:t> тоже получил покровительство</a:t>
            </a:r>
            <a:br>
              <a:rPr lang="ru-RU" sz="1200" dirty="0" smtClean="0"/>
            </a:br>
            <a:r>
              <a:rPr lang="ru-RU" sz="1200" dirty="0" smtClean="0"/>
              <a:t>Орды.</a:t>
            </a:r>
          </a:p>
          <a:p>
            <a:pPr>
              <a:buNone/>
            </a:pPr>
            <a:endParaRPr lang="ru-RU" sz="1200"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130026"/>
          </a:xfrm>
        </p:spPr>
        <p:txBody>
          <a:bodyPr>
            <a:normAutofit fontScale="90000"/>
          </a:bodyPr>
          <a:lstStyle/>
          <a:p>
            <a:endParaRPr lang="ru-RU" dirty="0"/>
          </a:p>
        </p:txBody>
      </p:sp>
      <p:sp>
        <p:nvSpPr>
          <p:cNvPr id="3" name="Содержимое 2"/>
          <p:cNvSpPr>
            <a:spLocks noGrp="1"/>
          </p:cNvSpPr>
          <p:nvPr>
            <p:ph sz="quarter" idx="1"/>
          </p:nvPr>
        </p:nvSpPr>
        <p:spPr>
          <a:xfrm>
            <a:off x="457200" y="620688"/>
            <a:ext cx="4114800" cy="568863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endParaRPr lang="ru-RU" sz="1400" dirty="0" smtClean="0"/>
          </a:p>
          <a:p>
            <a:pPr marL="0" indent="0">
              <a:lnSpc>
                <a:spcPct val="120000"/>
              </a:lnSpc>
              <a:buNone/>
            </a:pPr>
            <a:r>
              <a:rPr lang="ru-RU" sz="1700" dirty="0" smtClean="0"/>
              <a:t>В 1321 году </a:t>
            </a:r>
            <a:r>
              <a:rPr lang="ru-RU" sz="1700" dirty="0" err="1" smtClean="0"/>
              <a:t>Гедемин</a:t>
            </a:r>
            <a:r>
              <a:rPr lang="ru-RU" sz="1700" dirty="0" smtClean="0"/>
              <a:t> взял Киев, что превратило его княжество в как южный, так и западный центр создания государственности. Закончился период феодальной раздробленности и в Польше, где 25 апреля 1332 года был коронован Казимир Великий. В 1345 году литовским князем стал </a:t>
            </a:r>
            <a:r>
              <a:rPr lang="ru-RU" sz="1700" dirty="0" err="1" smtClean="0"/>
              <a:t>Ольгерд</a:t>
            </a:r>
            <a:r>
              <a:rPr lang="ru-RU" sz="1700" dirty="0" smtClean="0"/>
              <a:t>, при жизни которого Великое </a:t>
            </a:r>
            <a:r>
              <a:rPr lang="ru-RU" sz="1700" dirty="0" err="1" smtClean="0"/>
              <a:t>Литовсо-Русское</a:t>
            </a:r>
            <a:r>
              <a:rPr lang="ru-RU" sz="1700" dirty="0" smtClean="0"/>
              <a:t> княжество превзошло по территории Великое Владимирское княжество, заметим, что Орда не воспрепятствовала образованию столь могучего государства в противовес</a:t>
            </a:r>
            <a:br>
              <a:rPr lang="ru-RU" sz="1700" dirty="0" smtClean="0"/>
            </a:br>
            <a:r>
              <a:rPr lang="ru-RU" sz="1700" dirty="0" smtClean="0"/>
              <a:t>Владимиру и Москве.</a:t>
            </a:r>
          </a:p>
          <a:p>
            <a:pPr marL="0" indent="0">
              <a:lnSpc>
                <a:spcPct val="120000"/>
              </a:lnSpc>
              <a:buNone/>
            </a:pPr>
            <a:r>
              <a:rPr lang="ru-RU" sz="1700" dirty="0" smtClean="0"/>
              <a:t>В конце 14 столетия Москва заняла главенствующее место среди всех других городов Северо-Восточной Руси. Иван </a:t>
            </a:r>
            <a:r>
              <a:rPr lang="ru-RU" sz="1700" dirty="0" err="1" smtClean="0"/>
              <a:t>Калита</a:t>
            </a:r>
            <a:r>
              <a:rPr lang="ru-RU" sz="1700" dirty="0" smtClean="0"/>
              <a:t> сделал очень многое для усиления Москвы и для того, чтобы на Руси больше не появлялись ордынские баскаки и шайки ордынских грабителей. Внешне он выражал, как мы видели, полную покорность ордынскому хану, но одновременно создавал и создал материальные предпосылки для укрепления Москвы и возвышения ее. Но, умирая, </a:t>
            </a:r>
            <a:r>
              <a:rPr lang="ru-RU" sz="1700" dirty="0" err="1" smtClean="0"/>
              <a:t>Калита</a:t>
            </a:r>
            <a:r>
              <a:rPr lang="ru-RU" sz="1700" dirty="0" smtClean="0"/>
              <a:t> оставлял кроме казны и княжества неразрешенный вопрос с</a:t>
            </a:r>
            <a:br>
              <a:rPr lang="ru-RU" sz="1700" dirty="0" smtClean="0"/>
            </a:br>
            <a:r>
              <a:rPr lang="ru-RU" sz="1700" dirty="0" smtClean="0"/>
              <a:t>Новгородом, соперничество с литовским княжеством и ордынское иго.</a:t>
            </a:r>
          </a:p>
          <a:p>
            <a:pPr marL="0" indent="0">
              <a:lnSpc>
                <a:spcPct val="120000"/>
              </a:lnSpc>
              <a:buNone/>
            </a:pPr>
            <a:r>
              <a:rPr lang="ru-RU" sz="1700" dirty="0" smtClean="0"/>
              <a:t>Иван </a:t>
            </a:r>
            <a:r>
              <a:rPr lang="ru-RU" sz="1700" dirty="0" err="1" smtClean="0"/>
              <a:t>Калита</a:t>
            </a:r>
            <a:r>
              <a:rPr lang="ru-RU" sz="1700" dirty="0" smtClean="0"/>
              <a:t> умер в марте 1341 года в одном году с </a:t>
            </a:r>
            <a:r>
              <a:rPr lang="ru-RU" sz="1700" dirty="0" err="1" smtClean="0"/>
              <a:t>Гедемином</a:t>
            </a:r>
            <a:r>
              <a:rPr lang="ru-RU" sz="1700" dirty="0" smtClean="0"/>
              <a:t>.</a:t>
            </a:r>
          </a:p>
          <a:p>
            <a:pPr>
              <a:buNone/>
            </a:pPr>
            <a:endParaRPr lang="ru-RU" sz="1200" dirty="0"/>
          </a:p>
        </p:txBody>
      </p:sp>
      <p:pic>
        <p:nvPicPr>
          <p:cNvPr id="6" name="Объект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16016" y="404664"/>
            <a:ext cx="3685309" cy="5112568"/>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7467600" cy="10001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r>
            <a:br>
              <a:rPr lang="ru-RU" sz="3600" b="1" i="1" dirty="0" smtClean="0">
                <a:latin typeface="Times New Roman" pitchFamily="18" charset="0"/>
                <a:cs typeface="Times New Roman" pitchFamily="18" charset="0"/>
              </a:rPr>
            </a:b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Симеон</a:t>
            </a:r>
            <a:r>
              <a:rPr lang="ru-RU" sz="3600" b="1" i="1" dirty="0" smtClean="0">
                <a:latin typeface="Times New Roman" pitchFamily="18" charset="0"/>
                <a:cs typeface="Times New Roman" pitchFamily="18" charset="0"/>
              </a:rPr>
              <a:t> Гордый, Иван Милостивый</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428736"/>
            <a:ext cx="7467600" cy="5045216"/>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ru-RU" sz="1200" dirty="0" smtClean="0"/>
              <a:t>         </a:t>
            </a:r>
            <a:r>
              <a:rPr lang="ru-RU" sz="1400" dirty="0" smtClean="0"/>
              <a:t>После их смерти на сцену вышли новые правители: </a:t>
            </a:r>
            <a:r>
              <a:rPr lang="ru-RU" sz="1400" dirty="0" err="1" smtClean="0"/>
              <a:t>Ольгерд</a:t>
            </a:r>
            <a:r>
              <a:rPr lang="ru-RU" sz="1400" dirty="0" smtClean="0"/>
              <a:t> </a:t>
            </a:r>
            <a:r>
              <a:rPr lang="ru-RU" sz="1400" dirty="0" err="1" smtClean="0"/>
              <a:t>Гедеминович</a:t>
            </a:r>
            <a:r>
              <a:rPr lang="ru-RU" sz="1400" dirty="0" smtClean="0"/>
              <a:t> и</a:t>
            </a:r>
            <a:br>
              <a:rPr lang="ru-RU" sz="1400" dirty="0" smtClean="0"/>
            </a:br>
            <a:r>
              <a:rPr lang="ru-RU" sz="1400" dirty="0" err="1" smtClean="0"/>
              <a:t>Симеон</a:t>
            </a:r>
            <a:r>
              <a:rPr lang="ru-RU" sz="1400" dirty="0" smtClean="0"/>
              <a:t> Иванович Гордый, оба властные и обладающие сильным характером.</a:t>
            </a:r>
            <a:br>
              <a:rPr lang="ru-RU" sz="1400" dirty="0" smtClean="0"/>
            </a:br>
            <a:r>
              <a:rPr lang="ru-RU" sz="1400" dirty="0" smtClean="0"/>
              <a:t>Сразу после смерти </a:t>
            </a:r>
            <a:r>
              <a:rPr lang="ru-RU" sz="1400" dirty="0" err="1" smtClean="0"/>
              <a:t>Калиты</a:t>
            </a:r>
            <a:r>
              <a:rPr lang="ru-RU" sz="1400" dirty="0" smtClean="0"/>
              <a:t> было разгорелся спор за княжение во</a:t>
            </a:r>
            <a:br>
              <a:rPr lang="ru-RU" sz="1400" dirty="0" smtClean="0"/>
            </a:br>
            <a:r>
              <a:rPr lang="ru-RU" sz="1400" dirty="0" smtClean="0"/>
              <a:t>Владимире, но Орда в противовес Литве вынуждена была оставить у княжения московский дом во главе с </a:t>
            </a:r>
            <a:r>
              <a:rPr lang="ru-RU" sz="1400" dirty="0" err="1" smtClean="0"/>
              <a:t>Симеоном</a:t>
            </a:r>
            <a:r>
              <a:rPr lang="ru-RU" sz="1400" dirty="0" smtClean="0"/>
              <a:t>, получившим Великое</a:t>
            </a:r>
            <a:br>
              <a:rPr lang="ru-RU" sz="1400" dirty="0" smtClean="0"/>
            </a:br>
            <a:r>
              <a:rPr lang="ru-RU" sz="1400" dirty="0" smtClean="0"/>
              <a:t>Владимирское княжество. </a:t>
            </a:r>
            <a:r>
              <a:rPr lang="ru-RU" sz="1400" dirty="0" err="1" smtClean="0"/>
              <a:t>Симеон</a:t>
            </a:r>
            <a:r>
              <a:rPr lang="ru-RU" sz="1400" dirty="0" smtClean="0"/>
              <a:t> смог приглушить непрекращающуюся вражду с</a:t>
            </a:r>
            <a:br>
              <a:rPr lang="ru-RU" sz="1400" dirty="0" smtClean="0"/>
            </a:br>
            <a:r>
              <a:rPr lang="ru-RU" sz="1400" dirty="0" smtClean="0"/>
              <a:t>Тверью и в 1346 году женился на сестре тогдашнего Тверского князя</a:t>
            </a:r>
            <a:br>
              <a:rPr lang="ru-RU" sz="1400" dirty="0" smtClean="0"/>
            </a:br>
            <a:r>
              <a:rPr lang="ru-RU" sz="1400" dirty="0" smtClean="0"/>
              <a:t>Всеволода </a:t>
            </a:r>
            <a:r>
              <a:rPr lang="ru-RU" sz="1400" dirty="0" err="1" smtClean="0"/>
              <a:t>Александровича.Опасности</a:t>
            </a:r>
            <a:r>
              <a:rPr lang="ru-RU" sz="1400" dirty="0" smtClean="0"/>
              <a:t> подстерегали московского князя со стороны Литвы и </a:t>
            </a:r>
            <a:r>
              <a:rPr lang="ru-RU" sz="1400" dirty="0" err="1" smtClean="0"/>
              <a:t>Орды.Разрешить</a:t>
            </a:r>
            <a:r>
              <a:rPr lang="ru-RU" sz="1400" dirty="0" smtClean="0"/>
              <a:t> спор с Литвой было опасно из-за гнева Орды, воевать же с Ордой у </a:t>
            </a:r>
            <a:r>
              <a:rPr lang="ru-RU" sz="1400" dirty="0" err="1" smtClean="0"/>
              <a:t>Симеона</a:t>
            </a:r>
            <a:r>
              <a:rPr lang="ru-RU" sz="1400" dirty="0" smtClean="0"/>
              <a:t> все еще не было сил. Но главной проблемой </a:t>
            </a:r>
            <a:r>
              <a:rPr lang="ru-RU" sz="1400" dirty="0" err="1" smtClean="0"/>
              <a:t>Симеона</a:t>
            </a:r>
            <a:r>
              <a:rPr lang="ru-RU" sz="1400" dirty="0" smtClean="0"/>
              <a:t> был</a:t>
            </a:r>
            <a:br>
              <a:rPr lang="ru-RU" sz="1400" dirty="0" smtClean="0"/>
            </a:br>
            <a:r>
              <a:rPr lang="ru-RU" sz="1400" dirty="0" smtClean="0"/>
              <a:t>Новгород. В то время как Орда контролировала политическую и экономическую жизнь Северо-Восточной Руси, </a:t>
            </a:r>
            <a:r>
              <a:rPr lang="ru-RU" sz="1400" dirty="0" err="1" smtClean="0"/>
              <a:t>овладевание</a:t>
            </a:r>
            <a:r>
              <a:rPr lang="ru-RU" sz="1400" dirty="0" smtClean="0"/>
              <a:t> Новгородом сопрягалось с конфликтом с Литвой, считавшей, что Новгород входит или должен входить в состав Великого Литовско-Русского княжества. </a:t>
            </a:r>
            <a:r>
              <a:rPr lang="ru-RU" sz="1400" dirty="0" err="1" smtClean="0"/>
              <a:t>Симеон</a:t>
            </a:r>
            <a:r>
              <a:rPr lang="ru-RU" sz="1400" dirty="0" smtClean="0"/>
              <a:t> все- таки привел Новгород к покорности, утвердил на Новгородской земле авторитет великокняжеской власти, но добиться полного подчинения</a:t>
            </a:r>
            <a:br>
              <a:rPr lang="ru-RU" sz="1400" dirty="0" smtClean="0"/>
            </a:br>
            <a:r>
              <a:rPr lang="ru-RU" sz="1400" dirty="0" smtClean="0"/>
              <a:t>Новгорода Москве даже не пытался. И был прав, так как чрезмерное усиление Москвы за счет Новгорода вызвало бы неудовольствие Орды.</a:t>
            </a:r>
          </a:p>
          <a:p>
            <a:pPr>
              <a:buNone/>
            </a:pPr>
            <a:r>
              <a:rPr lang="ru-RU" sz="1400" dirty="0" smtClean="0"/>
              <a:t>       Тверь затихла, с Орденом мир, Орда увязла в войне с </a:t>
            </a:r>
            <a:r>
              <a:rPr lang="ru-RU" sz="1400" dirty="0" err="1" smtClean="0"/>
              <a:t>хулагидами</a:t>
            </a:r>
            <a:r>
              <a:rPr lang="ru-RU" sz="1400" dirty="0" smtClean="0"/>
              <a:t>. На</a:t>
            </a:r>
            <a:br>
              <a:rPr lang="ru-RU" sz="1400" dirty="0" smtClean="0"/>
            </a:br>
            <a:r>
              <a:rPr lang="ru-RU" sz="1400" dirty="0" smtClean="0"/>
              <a:t>Русской земле наступала Тишина. Казалось бы, судьба вручила </a:t>
            </a:r>
            <a:r>
              <a:rPr lang="ru-RU" sz="1400" dirty="0" err="1" smtClean="0"/>
              <a:t>Симеону</a:t>
            </a:r>
            <a:r>
              <a:rPr lang="ru-RU" sz="1400" dirty="0" smtClean="0"/>
              <a:t> в руки меч освобождения. Быть может, столкновение с Ордой случилось бы намного ранее, нежели Куликовская битва, но из Европы накатилась эпидемия чумы. </a:t>
            </a:r>
            <a:r>
              <a:rPr lang="ru-RU" sz="1200" dirty="0" smtClean="0"/>
              <a:t/>
            </a:r>
            <a:br>
              <a:rPr lang="ru-RU" sz="1200" dirty="0" smtClean="0"/>
            </a:br>
            <a:endParaRPr lang="ru-RU" sz="1200"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45719"/>
          </a:xfrm>
        </p:spPr>
        <p:txBody>
          <a:bodyPr>
            <a:normAutofit fontScale="90000"/>
          </a:bodyPr>
          <a:lstStyle/>
          <a:p>
            <a:endParaRPr lang="ru-RU" dirty="0"/>
          </a:p>
        </p:txBody>
      </p:sp>
      <p:sp>
        <p:nvSpPr>
          <p:cNvPr id="5" name="Содержимое 4"/>
          <p:cNvSpPr>
            <a:spLocks noGrp="1"/>
          </p:cNvSpPr>
          <p:nvPr>
            <p:ph sz="quarter" idx="1"/>
          </p:nvPr>
        </p:nvSpPr>
        <p:spPr>
          <a:xfrm>
            <a:off x="457200" y="500042"/>
            <a:ext cx="3757610" cy="5786478"/>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nSpc>
                <a:spcPct val="120000"/>
              </a:lnSpc>
              <a:buNone/>
            </a:pPr>
            <a:r>
              <a:rPr lang="ru-RU" dirty="0" smtClean="0"/>
              <a:t>        Русь и Литва обессилили и обезлюдели. </a:t>
            </a:r>
            <a:r>
              <a:rPr lang="ru-RU" dirty="0" err="1" smtClean="0"/>
              <a:t>Симеон</a:t>
            </a:r>
            <a:r>
              <a:rPr lang="ru-RU" dirty="0" smtClean="0"/>
              <a:t>, умерший в ходе эпидемии, оставил завещание, в котором “приказал нам жить заодно”.</a:t>
            </a:r>
            <a:br>
              <a:rPr lang="ru-RU" dirty="0" smtClean="0"/>
            </a:br>
            <a:r>
              <a:rPr lang="ru-RU" dirty="0" smtClean="0"/>
              <a:t>Московское княжество по наследству от </a:t>
            </a:r>
            <a:r>
              <a:rPr lang="ru-RU" dirty="0" err="1" smtClean="0"/>
              <a:t>Симеона</a:t>
            </a:r>
            <a:r>
              <a:rPr lang="ru-RU" dirty="0" smtClean="0"/>
              <a:t> перешло к его брату Ивану.</a:t>
            </a:r>
            <a:br>
              <a:rPr lang="ru-RU" dirty="0" smtClean="0"/>
            </a:br>
            <a:r>
              <a:rPr lang="ru-RU" dirty="0" smtClean="0"/>
              <a:t>Летописи ничем особым не отметили правление Ивана Ивановича - Русь залечивала раны, нанесенные чумой. Летописцы, опираясь, по-видимому, на народную молву, называют Ивана князем Милостивым, такого рода прозвища редко даются правителям без основания. Иван правил с</a:t>
            </a:r>
            <a:br>
              <a:rPr lang="ru-RU" dirty="0" smtClean="0"/>
            </a:br>
            <a:r>
              <a:rPr lang="ru-RU" dirty="0" smtClean="0"/>
              <a:t>1353 по 1359 год, он спешил втихомолку укрепить свое княжество, поощряя переселение людей ремесел и промышленности поближе к</a:t>
            </a:r>
            <a:br>
              <a:rPr lang="ru-RU" dirty="0" smtClean="0"/>
            </a:br>
            <a:r>
              <a:rPr lang="ru-RU" dirty="0" smtClean="0"/>
              <a:t>Москве. Именно при Иване началась и деятельность Сергея Радонежского, одного из вершителей Куликовской победы. Иван умер, оставив княжество своему сыну, Дмитрию, которому исполнилось в этот год 9 лет. К 14 веку провозглашение великим князем владимирским зависело от воли хана. Соперники рода </a:t>
            </a:r>
            <a:r>
              <a:rPr lang="ru-RU" dirty="0" err="1" smtClean="0"/>
              <a:t>Калиты</a:t>
            </a:r>
            <a:r>
              <a:rPr lang="ru-RU" dirty="0" smtClean="0"/>
              <a:t> и московских князей иногда угадывали принципы ордынской политики и сочли, что со смертью Ивана создалось благоприятная обстановка для того, чтобы вырвать великое княжение у московских князей. Основным соперником Дмитрия можно считать Дмитрия</a:t>
            </a:r>
            <a:br>
              <a:rPr lang="ru-RU" dirty="0" smtClean="0"/>
            </a:br>
            <a:r>
              <a:rPr lang="ru-RU" dirty="0" smtClean="0"/>
              <a:t>Суздальского, долгое время соперничавшего с Дмитрием Ивановичем, но в 1362 году вынужденного бежать из Владимира.</a:t>
            </a:r>
          </a:p>
          <a:p>
            <a:pPr>
              <a:buNone/>
            </a:pPr>
            <a:endParaRPr lang="ru-RU" dirty="0"/>
          </a:p>
        </p:txBody>
      </p:sp>
      <p:pic>
        <p:nvPicPr>
          <p:cNvPr id="7" name="Содержимое 6" descr="440510.jpg"/>
          <p:cNvPicPr>
            <a:picLocks noGrp="1" noChangeAspect="1"/>
          </p:cNvPicPr>
          <p:nvPr>
            <p:ph sz="quarter" idx="2"/>
          </p:nvPr>
        </p:nvPicPr>
        <p:blipFill>
          <a:blip r:embed="rId2"/>
          <a:stretch>
            <a:fillRect/>
          </a:stretch>
        </p:blipFill>
        <p:spPr>
          <a:xfrm>
            <a:off x="4286248" y="556342"/>
            <a:ext cx="3714775" cy="5673879"/>
          </a:xfrm>
        </p:spPr>
        <p:style>
          <a:lnRef idx="1">
            <a:schemeClr val="accent1"/>
          </a:lnRef>
          <a:fillRef idx="2">
            <a:schemeClr val="accent1"/>
          </a:fillRef>
          <a:effectRef idx="1">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4000" b="1" i="1" dirty="0" smtClean="0">
                <a:latin typeface="Times New Roman" pitchFamily="18" charset="0"/>
                <a:cs typeface="Times New Roman" pitchFamily="18" charset="0"/>
              </a:rPr>
              <a:t>Россия в начале </a:t>
            </a:r>
            <a:r>
              <a:rPr lang="en-US" sz="4000" b="1" i="1" dirty="0" smtClean="0">
                <a:latin typeface="Times New Roman" pitchFamily="18" charset="0"/>
                <a:cs typeface="Times New Roman" pitchFamily="18" charset="0"/>
              </a:rPr>
              <a:t>XII</a:t>
            </a:r>
            <a:r>
              <a:rPr lang="ru-RU" sz="4000" b="1" i="1" dirty="0" smtClean="0">
                <a:latin typeface="Times New Roman" pitchFamily="18" charset="0"/>
                <a:cs typeface="Times New Roman" pitchFamily="18" charset="0"/>
              </a:rPr>
              <a:t> века</a:t>
            </a:r>
            <a:endParaRPr lang="ru-RU" sz="4000"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000108"/>
            <a:ext cx="7686700" cy="550072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ru-RU" sz="2000" dirty="0" smtClean="0"/>
              <a:t>       </a:t>
            </a:r>
            <a:r>
              <a:rPr lang="ru-RU" sz="2000" dirty="0" err="1" smtClean="0"/>
              <a:t>Владимирско-Суздальское</a:t>
            </a:r>
            <a:r>
              <a:rPr lang="ru-RU" sz="2000" dirty="0" smtClean="0"/>
              <a:t> княжество, впоследствии главенствующая территория Северо-Восточной Руси, охватывало междуречье Оки и Волги, На его территории лежал путь из Белого озера по </a:t>
            </a:r>
            <a:r>
              <a:rPr lang="ru-RU" sz="2000" dirty="0" err="1" smtClean="0"/>
              <a:t>Шежне</a:t>
            </a:r>
            <a:r>
              <a:rPr lang="ru-RU" sz="2000" dirty="0" smtClean="0"/>
              <a:t> на Волгу. Связано было княжество не только с торговлей новгородской, что уже немало значило, но и с торговлей европейской, и по Волге с Каспием, </a:t>
            </a:r>
            <a:r>
              <a:rPr lang="ru-RU" sz="2000" dirty="0" err="1" smtClean="0"/>
              <a:t>СреднейАзией</a:t>
            </a:r>
            <a:r>
              <a:rPr lang="ru-RU" sz="2000" dirty="0" smtClean="0"/>
              <a:t>, Поднебесной Империей, с Византией. По Москве-реке вел путь в Коломну, по Оке на Волгу и по </a:t>
            </a:r>
            <a:r>
              <a:rPr lang="ru-RU" sz="2000" dirty="0" err="1" smtClean="0"/>
              <a:t>Клязьме</a:t>
            </a:r>
            <a:r>
              <a:rPr lang="ru-RU" sz="2000" dirty="0" smtClean="0"/>
              <a:t> также на Волгу. Выход на Сухону и Устюг открывал дорогу по Северной Двине в Студеное море, а оттуда не только в Карелу, но и в Скандинавские земли и в Англию.</a:t>
            </a:r>
          </a:p>
          <a:p>
            <a:pPr>
              <a:buNone/>
            </a:pPr>
            <a:r>
              <a:rPr lang="ru-RU" sz="2000" dirty="0" smtClean="0"/>
              <a:t>      Владимирское княжество было частью некогда могучего и единого, но в 13 веке расхватанного на куски Киевского княжества. </a:t>
            </a:r>
            <a:r>
              <a:rPr lang="ru-RU" sz="2000" dirty="0" err="1" smtClean="0"/>
              <a:t>Переяславль</a:t>
            </a:r>
            <a:r>
              <a:rPr lang="ru-RU" sz="2000" dirty="0" smtClean="0"/>
              <a:t> стал самостоятельным княжеством, княжества Черниговское, </a:t>
            </a:r>
            <a:r>
              <a:rPr lang="ru-RU" sz="2000" dirty="0" err="1" smtClean="0"/>
              <a:t>Новгород-Северское,Галицко-Волынское</a:t>
            </a:r>
            <a:r>
              <a:rPr lang="ru-RU" sz="2000" dirty="0" smtClean="0"/>
              <a:t>, Смоленское так же стали самостоятельны.</a:t>
            </a:r>
          </a:p>
          <a:p>
            <a:pPr>
              <a:buNone/>
            </a:pPr>
            <a:r>
              <a:rPr lang="ru-RU" sz="2000" dirty="0" smtClean="0"/>
              <a:t>     Бывшая Киевская Русь оказалась рассечена на две части: Южную и</a:t>
            </a:r>
            <a:br>
              <a:rPr lang="ru-RU" sz="2000" dirty="0" smtClean="0"/>
            </a:br>
            <a:r>
              <a:rPr lang="ru-RU" sz="2000" dirty="0" smtClean="0"/>
              <a:t>Северо-Восточную. Центром Южной Руси из-за потери Киевом своего политического значения стало Галицкое княжество, возглавляемое тогда</a:t>
            </a:r>
            <a:br>
              <a:rPr lang="ru-RU" sz="2000" dirty="0" smtClean="0"/>
            </a:br>
            <a:r>
              <a:rPr lang="ru-RU" sz="2000" dirty="0" smtClean="0"/>
              <a:t>Ярославом </a:t>
            </a:r>
            <a:r>
              <a:rPr lang="ru-RU" sz="2000" dirty="0" err="1" smtClean="0"/>
              <a:t>Осмыслом</a:t>
            </a:r>
            <a:r>
              <a:rPr lang="ru-RU" sz="2000" dirty="0" smtClean="0"/>
              <a:t>.</a:t>
            </a:r>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939784"/>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Собирание с силами</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428736"/>
            <a:ext cx="7467600" cy="5045216"/>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ru-RU" dirty="0" smtClean="0"/>
              <a:t>С 1362 года можно начать отсчет движения Руси к Куликовской битве, это год, когда на великом княжении утвердился Дмитрий Иванович и, когда летописцы заметили в Орде темника Мамая.</a:t>
            </a:r>
          </a:p>
          <a:p>
            <a:r>
              <a:rPr lang="ru-RU" dirty="0" smtClean="0"/>
              <a:t>Никто тогда еще не мог предположить, что в будущем им предстоит столкновение - одно из крупнейших в истории средних веков, что один возглавит освободительную борьбу русского народа, другой выйдет на защиту царства, созданного Батыем. Дмитрий стремился к объединению</a:t>
            </a:r>
            <a:br>
              <a:rPr lang="ru-RU" dirty="0" smtClean="0"/>
            </a:br>
            <a:r>
              <a:rPr lang="ru-RU" dirty="0" smtClean="0"/>
              <a:t>Северо-Восточной Руси, Мамай - к прекращению феодальной усобицы и к восстановлению единодержавия. Весь вопрос состоял в том, успеет ли</a:t>
            </a:r>
            <a:br>
              <a:rPr lang="ru-RU" dirty="0" smtClean="0"/>
            </a:br>
            <a:r>
              <a:rPr lang="ru-RU" dirty="0" smtClean="0"/>
              <a:t>Дмитрий Иванович объединить вокруг Москвы земли Северо-Восточной Руси и русских людей прежде, чем Мамай сможет мобилизовать ордынские силы для подавления московской “крамолы”.</a:t>
            </a:r>
          </a:p>
          <a:p>
            <a:r>
              <a:rPr lang="ru-RU" dirty="0" smtClean="0"/>
              <a:t>В 1367 году Дмитрий заложил в Москве каменный Кремль.</a:t>
            </a:r>
            <a:br>
              <a:rPr lang="ru-RU" dirty="0" smtClean="0"/>
            </a:br>
            <a:r>
              <a:rPr lang="ru-RU" dirty="0" smtClean="0"/>
              <a:t>Строительство велось очень быстро, каменные стены выросли на глазах.</a:t>
            </a:r>
          </a:p>
          <a:p>
            <a:r>
              <a:rPr lang="ru-RU" dirty="0" smtClean="0"/>
              <a:t>В 1371 году Дмитрию было всего 20 лет. Подготовить такое войско, чтобы Орда считала его опасным - дело не одного дня и не одного года.</a:t>
            </a:r>
            <a:br>
              <a:rPr lang="ru-RU" dirty="0" smtClean="0"/>
            </a:br>
            <a:r>
              <a:rPr lang="ru-RU" dirty="0" smtClean="0"/>
              <a:t>Несомненно, что в отрочестве и в юности Дмитрий был окружен мудрыми советниками, которых </a:t>
            </a:r>
            <a:r>
              <a:rPr lang="ru-RU" dirty="0" err="1" smtClean="0"/>
              <a:t>Симеон</a:t>
            </a:r>
            <a:r>
              <a:rPr lang="ru-RU" dirty="0" smtClean="0"/>
              <a:t> наказывал слушать. Одним из блестящих достоинств Дмитрия было умение слушать советников, выбирать нужное и полезное, не считаясь с амбициозными советниками. Одним из самых важных был Дмитрий </a:t>
            </a:r>
            <a:r>
              <a:rPr lang="ru-RU" dirty="0" err="1" smtClean="0"/>
              <a:t>Волынский-Боброк</a:t>
            </a:r>
            <a:r>
              <a:rPr lang="ru-RU" dirty="0" smtClean="0"/>
              <a:t>, герой Куликовской битвы, а пока военный советник князя.</a:t>
            </a:r>
          </a:p>
          <a:p>
            <a:r>
              <a:rPr lang="ru-RU" dirty="0" smtClean="0"/>
              <a:t>К Дмитрию Ивановичу Волынский явился на службу с двумя взрослыми сыновьями, стало быть, человеком в возрасте и с немалым военным опытом. После женитьбы на сестре князя, воевода стал еще более дорог князю.</a:t>
            </a:r>
          </a:p>
          <a:p>
            <a:pPr>
              <a:buNone/>
            </a:pP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45719"/>
          </a:xfrm>
        </p:spPr>
        <p:txBody>
          <a:bodyPr>
            <a:normAutofit fontScale="90000"/>
          </a:bodyPr>
          <a:lstStyle/>
          <a:p>
            <a:endParaRPr lang="ru-RU" dirty="0"/>
          </a:p>
        </p:txBody>
      </p:sp>
      <p:sp>
        <p:nvSpPr>
          <p:cNvPr id="5" name="Содержимое 4"/>
          <p:cNvSpPr>
            <a:spLocks noGrp="1"/>
          </p:cNvSpPr>
          <p:nvPr>
            <p:ph sz="quarter" idx="1"/>
          </p:nvPr>
        </p:nvSpPr>
        <p:spPr>
          <a:xfrm>
            <a:off x="457200" y="642918"/>
            <a:ext cx="3757610" cy="564360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r>
              <a:rPr lang="ru-RU" dirty="0" smtClean="0"/>
              <a:t>Надо сказать, что развитие военного дела на Руси было бы невозможно без развития торговли и промышленности. Если судить по этому, то Орда сама себе рыла яму, так как своими постоянными поборами она вынуждала Русь развивать ремесла и торговлю. Чтобы платить ханам ремесла и торговлю так же поощряли и русские князья. То есть </a:t>
            </a:r>
            <a:r>
              <a:rPr lang="ru-RU" dirty="0" err="1" smtClean="0"/>
              <a:t>монголо</a:t>
            </a:r>
            <a:r>
              <a:rPr lang="ru-RU" dirty="0" smtClean="0"/>
              <a:t>- татарское иго, на первых порах разгромив экономику Руси, косвенно стало поощрять возрождение экономической жизни и могущества </a:t>
            </a:r>
            <a:r>
              <a:rPr lang="ru-RU" dirty="0" err="1" smtClean="0"/>
              <a:t>Северо</a:t>
            </a:r>
            <a:r>
              <a:rPr lang="ru-RU" dirty="0" smtClean="0"/>
              <a:t>-</a:t>
            </a:r>
            <a:br>
              <a:rPr lang="ru-RU" dirty="0" smtClean="0"/>
            </a:br>
            <a:r>
              <a:rPr lang="ru-RU" dirty="0" smtClean="0"/>
              <a:t>Восточной Руси.</a:t>
            </a:r>
          </a:p>
          <a:p>
            <a:r>
              <a:rPr lang="ru-RU" dirty="0" smtClean="0"/>
              <a:t>К 14 веку в Европе вполне оценили забытую в раннем средневековье силу пехоты. Однако дело здесь не только в забвении. Феодалы всячески отстраняли плебеев от участия в военном деле из опасения, что вооруженные простолюдины поднимутся против их власти. Пехота возродилась в городах по инициативе городских властей и против феодалов.</a:t>
            </a:r>
          </a:p>
          <a:p>
            <a:pPr>
              <a:buNone/>
            </a:pPr>
            <a:endParaRPr lang="ru-RU" dirty="0"/>
          </a:p>
        </p:txBody>
      </p:sp>
      <p:pic>
        <p:nvPicPr>
          <p:cNvPr id="7" name="Содержимое 6" descr="9928c3343734.jpg"/>
          <p:cNvPicPr>
            <a:picLocks noGrp="1" noChangeAspect="1"/>
          </p:cNvPicPr>
          <p:nvPr>
            <p:ph sz="quarter" idx="2"/>
          </p:nvPr>
        </p:nvPicPr>
        <p:blipFill>
          <a:blip r:embed="rId2"/>
          <a:stretch>
            <a:fillRect/>
          </a:stretch>
        </p:blipFill>
        <p:spPr>
          <a:xfrm>
            <a:off x="4357686" y="1214422"/>
            <a:ext cx="4286280" cy="3590500"/>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850106"/>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В канун эпохального сражения</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340768"/>
            <a:ext cx="4258816" cy="5112568"/>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nSpc>
                <a:spcPct val="120000"/>
              </a:lnSpc>
              <a:spcBef>
                <a:spcPts val="0"/>
              </a:spcBef>
              <a:buNone/>
            </a:pPr>
            <a:r>
              <a:rPr lang="ru-RU" sz="3400" dirty="0" smtClean="0"/>
              <a:t>       </a:t>
            </a:r>
            <a:r>
              <a:rPr lang="en-US" sz="5600" dirty="0" smtClean="0"/>
              <a:t>   </a:t>
            </a:r>
            <a:r>
              <a:rPr lang="ru-RU" sz="5600" dirty="0" err="1" smtClean="0">
                <a:latin typeface="Times New Roman" pitchFamily="18" charset="0"/>
                <a:cs typeface="Times New Roman" pitchFamily="18" charset="0"/>
              </a:rPr>
              <a:t>Предкуликовская</a:t>
            </a:r>
            <a:r>
              <a:rPr lang="ru-RU" sz="5600" dirty="0" smtClean="0">
                <a:latin typeface="Times New Roman" pitchFamily="18" charset="0"/>
                <a:cs typeface="Times New Roman" pitchFamily="18" charset="0"/>
              </a:rPr>
              <a:t> эпоха в русском военном деле была во многом реформаторской. Чтобы выработать тактику схватки с Ордой нужно было, прежде всего, знать ее тактику и взвесить, что противопоставить военному искусству Орды. Первая тактическая задача это, конечно же, отразить стрелковый удар борьбы, ее решили просто: против стрелков надо выставить стрелков же. К началу 14 века, по</a:t>
            </a:r>
            <a:r>
              <a:rPr lang="en-US" sz="5600" dirty="0">
                <a:latin typeface="Times New Roman" pitchFamily="18" charset="0"/>
                <a:cs typeface="Times New Roman" pitchFamily="18" charset="0"/>
              </a:rPr>
              <a:t> </a:t>
            </a:r>
            <a:r>
              <a:rPr lang="ru-RU" sz="5600" dirty="0" err="1" smtClean="0">
                <a:latin typeface="Times New Roman" pitchFamily="18" charset="0"/>
                <a:cs typeface="Times New Roman" pitchFamily="18" charset="0"/>
              </a:rPr>
              <a:t>мнениюА.Н.Кирпичникова</a:t>
            </a:r>
            <a:r>
              <a:rPr lang="ru-RU" sz="5600" dirty="0" smtClean="0">
                <a:latin typeface="Times New Roman" pitchFamily="18" charset="0"/>
                <a:cs typeface="Times New Roman" pitchFamily="18" charset="0"/>
              </a:rPr>
              <a:t> самострел на Руси получил массовое распространение, имеются также косвенные доказательства того, что на Руси в 14 веке арбалет стал главным стрелковым оружием. Здесь встает вопрос вооружения и обучения Московского войска арбалетами, этот вопрос вплотную увязывается с развитием ремесел </a:t>
            </a:r>
            <a:r>
              <a:rPr lang="ru-RU" sz="5600" dirty="0" err="1" smtClean="0">
                <a:latin typeface="Times New Roman" pitchFamily="18" charset="0"/>
                <a:cs typeface="Times New Roman" pitchFamily="18" charset="0"/>
              </a:rPr>
              <a:t>Москвы.Однако</a:t>
            </a:r>
            <a:r>
              <a:rPr lang="ru-RU" sz="5600" dirty="0" smtClean="0">
                <a:latin typeface="Times New Roman" pitchFamily="18" charset="0"/>
                <a:cs typeface="Times New Roman" pitchFamily="18" charset="0"/>
              </a:rPr>
              <a:t>, вслед за стрелковым ударом, в случае не ослабевавшего сопротивления, Орда переходила к фронтальной атаке в конном строю; значит, нужно предотвратить конный бой и навязать Орде пеший. </a:t>
            </a:r>
            <a:endParaRPr lang="ru-RU" sz="5600" dirty="0"/>
          </a:p>
        </p:txBody>
      </p:sp>
      <p:pic>
        <p:nvPicPr>
          <p:cNvPr id="3" name="Объект 2"/>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32040" y="1556792"/>
            <a:ext cx="3657600" cy="2589725"/>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3" name="Объект 2"/>
          <p:cNvSpPr>
            <a:spLocks noGrp="1"/>
          </p:cNvSpPr>
          <p:nvPr>
            <p:ph sz="quarter" idx="1"/>
          </p:nvPr>
        </p:nvSpPr>
        <p:spPr>
          <a:xfrm>
            <a:off x="457200" y="404664"/>
            <a:ext cx="8075240" cy="6048672"/>
          </a:xfrm>
        </p:spPr>
        <p:style>
          <a:lnRef idx="1">
            <a:schemeClr val="accent1"/>
          </a:lnRef>
          <a:fillRef idx="2">
            <a:schemeClr val="accent1"/>
          </a:fillRef>
          <a:effectRef idx="1">
            <a:schemeClr val="accent1"/>
          </a:effectRef>
          <a:fontRef idx="minor">
            <a:schemeClr val="dk1"/>
          </a:fontRef>
        </p:style>
        <p:txBody>
          <a:bodyPr>
            <a:noAutofit/>
          </a:bodyPr>
          <a:lstStyle/>
          <a:p>
            <a:pPr lvl="0">
              <a:lnSpc>
                <a:spcPct val="120000"/>
              </a:lnSpc>
              <a:spcBef>
                <a:spcPts val="0"/>
              </a:spcBef>
              <a:buClr>
                <a:srgbClr val="7FD13B"/>
              </a:buClr>
              <a:buNone/>
            </a:pPr>
            <a:r>
              <a:rPr lang="ru-RU" sz="1200" dirty="0">
                <a:solidFill>
                  <a:prstClr val="black"/>
                </a:solidFill>
              </a:rPr>
              <a:t> </a:t>
            </a:r>
            <a:r>
              <a:rPr lang="en-US" sz="1200" dirty="0" smtClean="0">
                <a:solidFill>
                  <a:prstClr val="black"/>
                </a:solidFill>
              </a:rPr>
              <a:t>     </a:t>
            </a:r>
            <a:r>
              <a:rPr lang="ru-RU" sz="1200" dirty="0">
                <a:solidFill>
                  <a:prstClr val="black"/>
                </a:solidFill>
                <a:cs typeface="Times New Roman" pitchFamily="18" charset="0"/>
              </a:rPr>
              <a:t>Конные полки выступа здесь в роли охранения </a:t>
            </a:r>
            <a:endParaRPr lang="ru-RU" sz="1200" dirty="0" smtClean="0">
              <a:solidFill>
                <a:prstClr val="black"/>
              </a:solidFill>
              <a:cs typeface="Times New Roman" pitchFamily="18" charset="0"/>
            </a:endParaRPr>
          </a:p>
          <a:p>
            <a:pPr lvl="0">
              <a:lnSpc>
                <a:spcPct val="120000"/>
              </a:lnSpc>
              <a:spcBef>
                <a:spcPts val="0"/>
              </a:spcBef>
              <a:buClr>
                <a:srgbClr val="7FD13B"/>
              </a:buClr>
              <a:buNone/>
            </a:pPr>
            <a:r>
              <a:rPr lang="ru-RU" sz="1200" dirty="0" smtClean="0">
                <a:solidFill>
                  <a:prstClr val="black"/>
                </a:solidFill>
                <a:cs typeface="Times New Roman" pitchFamily="18" charset="0"/>
              </a:rPr>
              <a:t>флангов</a:t>
            </a:r>
            <a:r>
              <a:rPr lang="ru-RU" sz="1200" dirty="0">
                <a:solidFill>
                  <a:prstClr val="black"/>
                </a:solidFill>
                <a:cs typeface="Times New Roman" pitchFamily="18" charset="0"/>
              </a:rPr>
              <a:t>, сторожевого и резервного полков.</a:t>
            </a:r>
          </a:p>
          <a:p>
            <a:pPr lvl="0">
              <a:lnSpc>
                <a:spcPct val="150000"/>
              </a:lnSpc>
              <a:spcBef>
                <a:spcPts val="0"/>
              </a:spcBef>
              <a:buClr>
                <a:srgbClr val="7FD13B"/>
              </a:buClr>
              <a:buNone/>
            </a:pPr>
            <a:r>
              <a:rPr lang="en-US" sz="1200" dirty="0" smtClean="0">
                <a:solidFill>
                  <a:prstClr val="black"/>
                </a:solidFill>
              </a:rPr>
              <a:t>      </a:t>
            </a:r>
            <a:r>
              <a:rPr lang="ru-RU" sz="1200" dirty="0" smtClean="0">
                <a:solidFill>
                  <a:prstClr val="black"/>
                </a:solidFill>
              </a:rPr>
              <a:t>Для </a:t>
            </a:r>
            <a:r>
              <a:rPr lang="ru-RU" sz="1200" dirty="0" err="1">
                <a:solidFill>
                  <a:prstClr val="black"/>
                </a:solidFill>
              </a:rPr>
              <a:t>отрабатывания</a:t>
            </a:r>
            <a:r>
              <a:rPr lang="ru-RU" sz="1200" dirty="0">
                <a:solidFill>
                  <a:prstClr val="black"/>
                </a:solidFill>
              </a:rPr>
              <a:t> всех тактических приемов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Дмитрию </a:t>
            </a:r>
            <a:r>
              <a:rPr lang="en-US" sz="1200" dirty="0" smtClean="0">
                <a:solidFill>
                  <a:prstClr val="black"/>
                </a:solidFill>
              </a:rPr>
              <a:t> </a:t>
            </a:r>
            <a:r>
              <a:rPr lang="ru-RU" sz="1200" dirty="0">
                <a:solidFill>
                  <a:prstClr val="black"/>
                </a:solidFill>
              </a:rPr>
              <a:t>требовалось время. Русь готовилась к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свершению </a:t>
            </a:r>
            <a:r>
              <a:rPr lang="ru-RU" sz="1200" dirty="0">
                <a:solidFill>
                  <a:prstClr val="black"/>
                </a:solidFill>
              </a:rPr>
              <a:t>ордынского ига, и в Орде это не могло </a:t>
            </a:r>
            <a:r>
              <a:rPr lang="ru-RU" sz="1200" dirty="0" smtClean="0">
                <a:solidFill>
                  <a:prstClr val="black"/>
                </a:solidFill>
              </a:rPr>
              <a:t> </a:t>
            </a:r>
          </a:p>
          <a:p>
            <a:pPr lvl="0">
              <a:lnSpc>
                <a:spcPct val="150000"/>
              </a:lnSpc>
              <a:spcBef>
                <a:spcPts val="0"/>
              </a:spcBef>
              <a:buClr>
                <a:srgbClr val="7FD13B"/>
              </a:buClr>
              <a:buNone/>
            </a:pPr>
            <a:r>
              <a:rPr lang="ru-RU" sz="1200" dirty="0" smtClean="0">
                <a:solidFill>
                  <a:prstClr val="black"/>
                </a:solidFill>
              </a:rPr>
              <a:t>пройти </a:t>
            </a:r>
            <a:r>
              <a:rPr lang="ru-RU" sz="1200" dirty="0" err="1">
                <a:solidFill>
                  <a:prstClr val="black"/>
                </a:solidFill>
              </a:rPr>
              <a:t>незамечено</a:t>
            </a:r>
            <a:r>
              <a:rPr lang="ru-RU" sz="1200" dirty="0">
                <a:solidFill>
                  <a:prstClr val="black"/>
                </a:solidFill>
              </a:rPr>
              <a:t>. В 1373 году Мамай в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разведывательных </a:t>
            </a:r>
            <a:r>
              <a:rPr lang="ru-RU" sz="1200" dirty="0">
                <a:solidFill>
                  <a:prstClr val="black"/>
                </a:solidFill>
              </a:rPr>
              <a:t>целях напал на Рязань. 1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сентября </a:t>
            </a:r>
            <a:r>
              <a:rPr lang="ru-RU" sz="1200" dirty="0">
                <a:solidFill>
                  <a:prstClr val="black"/>
                </a:solidFill>
              </a:rPr>
              <a:t>1375 года была окончательно </a:t>
            </a:r>
            <a:r>
              <a:rPr lang="ru-RU" sz="1200" dirty="0" smtClean="0">
                <a:solidFill>
                  <a:prstClr val="black"/>
                </a:solidFill>
              </a:rPr>
              <a:t>усмирена Тверь</a:t>
            </a:r>
            <a:r>
              <a:rPr lang="ru-RU" sz="1200" dirty="0">
                <a:solidFill>
                  <a:prstClr val="black"/>
                </a:solidFill>
              </a:rPr>
              <a:t>. Зимой 1377 года Дмитрий </a:t>
            </a:r>
            <a:r>
              <a:rPr lang="ru-RU" sz="1200" dirty="0" smtClean="0">
                <a:solidFill>
                  <a:prstClr val="black"/>
                </a:solidFill>
              </a:rPr>
              <a:t>Волынский</a:t>
            </a:r>
          </a:p>
          <a:p>
            <a:pPr lvl="0">
              <a:lnSpc>
                <a:spcPct val="150000"/>
              </a:lnSpc>
              <a:spcBef>
                <a:spcPts val="0"/>
              </a:spcBef>
              <a:buClr>
                <a:srgbClr val="7FD13B"/>
              </a:buClr>
              <a:buNone/>
            </a:pPr>
            <a:r>
              <a:rPr lang="ru-RU" sz="1200" dirty="0" smtClean="0">
                <a:solidFill>
                  <a:prstClr val="black"/>
                </a:solidFill>
              </a:rPr>
              <a:t> ходил </a:t>
            </a:r>
            <a:r>
              <a:rPr lang="ru-RU" sz="1200" dirty="0">
                <a:solidFill>
                  <a:prstClr val="black"/>
                </a:solidFill>
              </a:rPr>
              <a:t>в поход на Булгар. Все говорило за то, что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решающее </a:t>
            </a:r>
            <a:r>
              <a:rPr lang="ru-RU" sz="1200" dirty="0">
                <a:solidFill>
                  <a:prstClr val="black"/>
                </a:solidFill>
              </a:rPr>
              <a:t>сражение уже близко. В зиму 1377/78 </a:t>
            </a:r>
            <a:r>
              <a:rPr lang="ru-RU" sz="1200" dirty="0" smtClean="0">
                <a:solidFill>
                  <a:prstClr val="black"/>
                </a:solidFill>
              </a:rPr>
              <a:t>годов.</a:t>
            </a:r>
          </a:p>
          <a:p>
            <a:pPr lvl="0">
              <a:lnSpc>
                <a:spcPct val="150000"/>
              </a:lnSpc>
              <a:spcBef>
                <a:spcPts val="0"/>
              </a:spcBef>
              <a:buClr>
                <a:srgbClr val="7FD13B"/>
              </a:buClr>
              <a:buNone/>
            </a:pPr>
            <a:r>
              <a:rPr lang="ru-RU" sz="1200" dirty="0" smtClean="0">
                <a:solidFill>
                  <a:prstClr val="black"/>
                </a:solidFill>
              </a:rPr>
              <a:t>Дмитрий </a:t>
            </a:r>
            <a:r>
              <a:rPr lang="ru-RU" sz="1200" dirty="0">
                <a:solidFill>
                  <a:prstClr val="black"/>
                </a:solidFill>
              </a:rPr>
              <a:t>нанес удар по мордовским князьям,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союзникам </a:t>
            </a:r>
            <a:r>
              <a:rPr lang="ru-RU" sz="1200" dirty="0" err="1" smtClean="0">
                <a:solidFill>
                  <a:prstClr val="black"/>
                </a:solidFill>
              </a:rPr>
              <a:t>Мамая.Благоприятно</a:t>
            </a:r>
            <a:r>
              <a:rPr lang="ru-RU" sz="1200" dirty="0" smtClean="0">
                <a:solidFill>
                  <a:prstClr val="black"/>
                </a:solidFill>
              </a:rPr>
              <a:t> </a:t>
            </a:r>
            <a:r>
              <a:rPr lang="ru-RU" sz="1200" dirty="0">
                <a:solidFill>
                  <a:prstClr val="black"/>
                </a:solidFill>
              </a:rPr>
              <a:t>складывалась обстановка в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Орде</a:t>
            </a:r>
            <a:r>
              <a:rPr lang="ru-RU" sz="1200" dirty="0">
                <a:solidFill>
                  <a:prstClr val="black"/>
                </a:solidFill>
              </a:rPr>
              <a:t>. У </a:t>
            </a:r>
            <a:r>
              <a:rPr lang="ru-RU" sz="1200" dirty="0" smtClean="0">
                <a:solidFill>
                  <a:prstClr val="black"/>
                </a:solidFill>
              </a:rPr>
              <a:t>Мамая </a:t>
            </a:r>
            <a:r>
              <a:rPr lang="ru-RU" sz="1200" dirty="0">
                <a:solidFill>
                  <a:prstClr val="black"/>
                </a:solidFill>
              </a:rPr>
              <a:t>нашлись 2 сильных конкурента: </a:t>
            </a:r>
            <a:r>
              <a:rPr lang="ru-RU" sz="1200" dirty="0" err="1">
                <a:solidFill>
                  <a:prstClr val="black"/>
                </a:solidFill>
              </a:rPr>
              <a:t>Тохтамыш</a:t>
            </a:r>
            <a:r>
              <a:rPr lang="ru-RU" sz="1200" dirty="0">
                <a:solidFill>
                  <a:prstClr val="black"/>
                </a:solidFill>
              </a:rPr>
              <a:t> </a:t>
            </a:r>
            <a:r>
              <a:rPr lang="ru-RU" sz="1200" dirty="0" smtClean="0">
                <a:solidFill>
                  <a:prstClr val="black"/>
                </a:solidFill>
              </a:rPr>
              <a:t> </a:t>
            </a:r>
          </a:p>
          <a:p>
            <a:pPr lvl="0">
              <a:lnSpc>
                <a:spcPct val="150000"/>
              </a:lnSpc>
              <a:spcBef>
                <a:spcPts val="0"/>
              </a:spcBef>
              <a:buClr>
                <a:srgbClr val="7FD13B"/>
              </a:buClr>
              <a:buNone/>
            </a:pPr>
            <a:r>
              <a:rPr lang="ru-RU" sz="1200" dirty="0" smtClean="0">
                <a:solidFill>
                  <a:prstClr val="black"/>
                </a:solidFill>
              </a:rPr>
              <a:t>и </a:t>
            </a:r>
            <a:r>
              <a:rPr lang="ru-RU" sz="1200" dirty="0" err="1" smtClean="0">
                <a:solidFill>
                  <a:prstClr val="black"/>
                </a:solidFill>
              </a:rPr>
              <a:t>Тамерлан.Для</a:t>
            </a:r>
            <a:r>
              <a:rPr lang="ru-RU" sz="1200" dirty="0" smtClean="0">
                <a:solidFill>
                  <a:prstClr val="black"/>
                </a:solidFill>
              </a:rPr>
              <a:t> </a:t>
            </a:r>
            <a:r>
              <a:rPr lang="ru-RU" sz="1200" dirty="0">
                <a:solidFill>
                  <a:prstClr val="black"/>
                </a:solidFill>
              </a:rPr>
              <a:t>Мамая и Дмитрия наступило время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ответственных решений</a:t>
            </a:r>
            <a:r>
              <a:rPr lang="ru-RU" sz="1200" dirty="0">
                <a:solidFill>
                  <a:prstClr val="black"/>
                </a:solidFill>
              </a:rPr>
              <a:t>, ждать далее было нельзя. Но Мамай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все </a:t>
            </a:r>
            <a:r>
              <a:rPr lang="ru-RU" sz="1200" dirty="0">
                <a:solidFill>
                  <a:prstClr val="black"/>
                </a:solidFill>
              </a:rPr>
              <a:t>же </a:t>
            </a:r>
            <a:endParaRPr lang="ru-RU" sz="1200" dirty="0" smtClean="0">
              <a:solidFill>
                <a:prstClr val="black"/>
              </a:solidFill>
            </a:endParaRPr>
          </a:p>
          <a:p>
            <a:pPr lvl="0">
              <a:lnSpc>
                <a:spcPct val="150000"/>
              </a:lnSpc>
              <a:spcBef>
                <a:spcPts val="0"/>
              </a:spcBef>
              <a:buClr>
                <a:srgbClr val="7FD13B"/>
              </a:buClr>
              <a:buNone/>
            </a:pPr>
            <a:r>
              <a:rPr lang="ru-RU" sz="1200" dirty="0" smtClean="0">
                <a:solidFill>
                  <a:prstClr val="black"/>
                </a:solidFill>
              </a:rPr>
              <a:t>недооценивал </a:t>
            </a:r>
            <a:r>
              <a:rPr lang="ru-RU" sz="1200" dirty="0">
                <a:solidFill>
                  <a:prstClr val="black"/>
                </a:solidFill>
              </a:rPr>
              <a:t>силы Москвы, иначе он поднял бы в поход всю Орду, вместо того, чтобы сначала посылать </a:t>
            </a:r>
            <a:r>
              <a:rPr lang="ru-RU" sz="1200" dirty="0" err="1">
                <a:solidFill>
                  <a:prstClr val="black"/>
                </a:solidFill>
              </a:rPr>
              <a:t>Бегича</a:t>
            </a:r>
            <a:r>
              <a:rPr lang="ru-RU" sz="1200" dirty="0">
                <a:solidFill>
                  <a:prstClr val="black"/>
                </a:solidFill>
              </a:rPr>
              <a:t> </a:t>
            </a:r>
            <a:r>
              <a:rPr lang="ru-RU" sz="1200" dirty="0" smtClean="0">
                <a:solidFill>
                  <a:prstClr val="black"/>
                </a:solidFill>
              </a:rPr>
              <a:t> и </a:t>
            </a:r>
            <a:r>
              <a:rPr lang="ru-RU" sz="1200" dirty="0">
                <a:solidFill>
                  <a:prstClr val="black"/>
                </a:solidFill>
              </a:rPr>
              <a:t>еще пять темников, которые были разбиты на реке </a:t>
            </a:r>
            <a:r>
              <a:rPr lang="ru-RU" sz="1200" dirty="0" smtClean="0">
                <a:solidFill>
                  <a:prstClr val="black"/>
                </a:solidFill>
              </a:rPr>
              <a:t> </a:t>
            </a:r>
            <a:r>
              <a:rPr lang="ru-RU" sz="1200" dirty="0" err="1" smtClean="0">
                <a:solidFill>
                  <a:prstClr val="black"/>
                </a:solidFill>
              </a:rPr>
              <a:t>Воже</a:t>
            </a:r>
            <a:r>
              <a:rPr lang="ru-RU" sz="1200" dirty="0" smtClean="0">
                <a:solidFill>
                  <a:prstClr val="black"/>
                </a:solidFill>
              </a:rPr>
              <a:t> </a:t>
            </a:r>
            <a:r>
              <a:rPr lang="ru-RU" sz="1200" dirty="0">
                <a:solidFill>
                  <a:prstClr val="black"/>
                </a:solidFill>
              </a:rPr>
              <a:t>объединенными силами</a:t>
            </a:r>
            <a:br>
              <a:rPr lang="ru-RU" sz="1200" dirty="0">
                <a:solidFill>
                  <a:prstClr val="black"/>
                </a:solidFill>
              </a:rPr>
            </a:br>
            <a:r>
              <a:rPr lang="ru-RU" sz="1200" dirty="0">
                <a:solidFill>
                  <a:prstClr val="black"/>
                </a:solidFill>
              </a:rPr>
              <a:t>Северо-Восточной Руси под командованием Дмитрия Ивановича. Как только</a:t>
            </a:r>
            <a:br>
              <a:rPr lang="ru-RU" sz="1200" dirty="0">
                <a:solidFill>
                  <a:prstClr val="black"/>
                </a:solidFill>
              </a:rPr>
            </a:br>
            <a:r>
              <a:rPr lang="ru-RU" sz="1200" dirty="0">
                <a:solidFill>
                  <a:prstClr val="black"/>
                </a:solidFill>
              </a:rPr>
              <a:t>Мамай узнал о поражении </a:t>
            </a:r>
            <a:r>
              <a:rPr lang="ru-RU" sz="1200" dirty="0" err="1">
                <a:solidFill>
                  <a:prstClr val="black"/>
                </a:solidFill>
              </a:rPr>
              <a:t>Бегича</a:t>
            </a:r>
            <a:r>
              <a:rPr lang="ru-RU" sz="1200" dirty="0">
                <a:solidFill>
                  <a:prstClr val="black"/>
                </a:solidFill>
              </a:rPr>
              <a:t> он сразу же собрал в поход все силы, которые находились в тот момент в его распоряжении.</a:t>
            </a:r>
            <a:endParaRPr lang="ru-RU" sz="1200" dirty="0"/>
          </a:p>
        </p:txBody>
      </p:sp>
      <p:pic>
        <p:nvPicPr>
          <p:cNvPr id="6" name="Объект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076056" y="404664"/>
            <a:ext cx="3370979" cy="4392488"/>
          </a:xfrm>
        </p:spPr>
      </p:pic>
    </p:spTree>
    <p:extLst>
      <p:ext uri="{BB962C8B-B14F-4D97-AF65-F5344CB8AC3E}">
        <p14:creationId xmlns:p14="http://schemas.microsoft.com/office/powerpoint/2010/main" val="1685674715"/>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2528"/>
          </a:xfrm>
        </p:spPr>
        <p:txBody>
          <a:bodyPr>
            <a:normAutofit fontScale="90000"/>
          </a:bodyPr>
          <a:lstStyle/>
          <a:p>
            <a:endParaRPr lang="ru-RU" dirty="0"/>
          </a:p>
        </p:txBody>
      </p:sp>
      <p:sp>
        <p:nvSpPr>
          <p:cNvPr id="3" name="Содержимое 2"/>
          <p:cNvSpPr>
            <a:spLocks noGrp="1"/>
          </p:cNvSpPr>
          <p:nvPr>
            <p:ph sz="quarter" idx="1"/>
          </p:nvPr>
        </p:nvSpPr>
        <p:spPr>
          <a:xfrm>
            <a:off x="457200" y="500042"/>
            <a:ext cx="7467600" cy="597391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nSpc>
                <a:spcPct val="120000"/>
              </a:lnSpc>
              <a:buNone/>
            </a:pPr>
            <a:r>
              <a:rPr lang="ru-RU" dirty="0" smtClean="0"/>
              <a:t>      На 15 августа 1380 года Дмитрий назначил сбор всех полков в</a:t>
            </a:r>
            <a:br>
              <a:rPr lang="ru-RU" dirty="0" smtClean="0"/>
            </a:br>
            <a:r>
              <a:rPr lang="ru-RU" dirty="0" smtClean="0"/>
              <a:t>Коломне, как только прояснилось, ч</a:t>
            </a:r>
            <a:r>
              <a:rPr lang="ru-RU" dirty="0"/>
              <a:t>т</a:t>
            </a:r>
            <a:r>
              <a:rPr lang="ru-RU" dirty="0" smtClean="0"/>
              <a:t>о Мамай намечает свое вторжение на конец лета. Хан в это время разбил стан на реке Красивая Меча.</a:t>
            </a:r>
          </a:p>
          <a:p>
            <a:pPr>
              <a:lnSpc>
                <a:spcPct val="120000"/>
              </a:lnSpc>
              <a:buNone/>
            </a:pPr>
            <a:r>
              <a:rPr lang="ru-RU" dirty="0" smtClean="0"/>
              <a:t>      В Коломне были уряжены полки, проведен осмотр войску. Летописи отмечают, что такой огромной силы давно не видела Русская земля. Из</a:t>
            </a:r>
            <a:br>
              <a:rPr lang="ru-RU" dirty="0" smtClean="0"/>
            </a:br>
            <a:r>
              <a:rPr lang="ru-RU" dirty="0" smtClean="0"/>
              <a:t>Коломны путь соединенного войска лежал через Оку и </a:t>
            </a:r>
            <a:r>
              <a:rPr lang="ru-RU" dirty="0" err="1" smtClean="0"/>
              <a:t>Лопасне</a:t>
            </a:r>
            <a:r>
              <a:rPr lang="ru-RU" dirty="0" smtClean="0"/>
              <a:t>, там за пределы рязанского княжества, союзника Дмитрия, в этом состоял стратегический замысел Дмитрия. Московское войско двигалось в полной тишине, 30 августа завершилось переправа через Оку, 6 сентября войско подошло к Дону, где Дмитрий и замыслил встретить Мамая.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323528" y="404664"/>
            <a:ext cx="3672408" cy="5832648"/>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nSpc>
                <a:spcPct val="120000"/>
              </a:lnSpc>
              <a:buClr>
                <a:srgbClr val="7FD13B"/>
              </a:buClr>
              <a:buNone/>
            </a:pPr>
            <a:r>
              <a:rPr lang="ru-RU" sz="1500" dirty="0">
                <a:solidFill>
                  <a:prstClr val="black"/>
                </a:solidFill>
              </a:rPr>
              <a:t>Местом встречи было выбрано Куликовское поле, и не случайно. Вся география</a:t>
            </a:r>
            <a:br>
              <a:rPr lang="ru-RU" sz="1500" dirty="0">
                <a:solidFill>
                  <a:prstClr val="black"/>
                </a:solidFill>
              </a:rPr>
            </a:br>
            <a:r>
              <a:rPr lang="ru-RU" sz="1500" dirty="0">
                <a:solidFill>
                  <a:prstClr val="black"/>
                </a:solidFill>
              </a:rPr>
              <a:t>Куликовского поля благоволила русскому войску: речные, лесные и болотистые фланги, возвышение на месте стана русских войск. Мамай же двигался к Куликову полю с Красивой Мечи. В ночь с 7 по 8 сентября русские войска переправились через Дон и встали в боевой порядок в водоразделе между Смолкой и Нижним </a:t>
            </a:r>
            <a:r>
              <a:rPr lang="ru-RU" sz="1500" dirty="0" err="1">
                <a:solidFill>
                  <a:prstClr val="black"/>
                </a:solidFill>
              </a:rPr>
              <a:t>Дубиком</a:t>
            </a:r>
            <a:r>
              <a:rPr lang="ru-RU" sz="1500" dirty="0">
                <a:solidFill>
                  <a:prstClr val="black"/>
                </a:solidFill>
              </a:rPr>
              <a:t>.</a:t>
            </a:r>
          </a:p>
          <a:p>
            <a:pPr lvl="0">
              <a:lnSpc>
                <a:spcPct val="120000"/>
              </a:lnSpc>
              <a:buClr>
                <a:srgbClr val="7FD13B"/>
              </a:buClr>
              <a:buNone/>
            </a:pPr>
            <a:r>
              <a:rPr lang="ru-RU" sz="1500" dirty="0">
                <a:solidFill>
                  <a:prstClr val="black"/>
                </a:solidFill>
              </a:rPr>
              <a:t>     Левый фланг русского войска, на который должен был пасть основной удар татар, переходил в топкие берега Смолки, за левым флангом </a:t>
            </a:r>
            <a:r>
              <a:rPr lang="ru-RU" sz="1500" dirty="0" err="1">
                <a:solidFill>
                  <a:prstClr val="black"/>
                </a:solidFill>
              </a:rPr>
              <a:t>распологались</a:t>
            </a:r>
            <a:r>
              <a:rPr lang="ru-RU" sz="1500" dirty="0">
                <a:solidFill>
                  <a:prstClr val="black"/>
                </a:solidFill>
              </a:rPr>
              <a:t> резерв и засадный полк. Правый фланг был так же защищен болотистыми берегами </a:t>
            </a:r>
            <a:r>
              <a:rPr lang="ru-RU" sz="1500" dirty="0" err="1">
                <a:solidFill>
                  <a:prstClr val="black"/>
                </a:solidFill>
              </a:rPr>
              <a:t>Непрядвы</a:t>
            </a:r>
            <a:r>
              <a:rPr lang="ru-RU" sz="1500" dirty="0">
                <a:solidFill>
                  <a:prstClr val="black"/>
                </a:solidFill>
              </a:rPr>
              <a:t>, а так же тяжеловооруженной псковской и полоцкой конными дружинами. В центре - большой рати, были сведены все городские полки. Передовой полк составлял все же часть большого полка, задача же сторожевого полка заключалась в завязывании боя и возвращении в строй.</a:t>
            </a: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139952" y="1484784"/>
            <a:ext cx="4464496" cy="3321002"/>
          </a:xfrm>
        </p:spPr>
      </p:pic>
    </p:spTree>
    <p:extLst>
      <p:ext uri="{BB962C8B-B14F-4D97-AF65-F5344CB8AC3E}">
        <p14:creationId xmlns:p14="http://schemas.microsoft.com/office/powerpoint/2010/main" val="981539947"/>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939784"/>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Куликовская битва</a:t>
            </a:r>
            <a:endParaRPr lang="ru-RU" sz="3600" b="1" i="1" dirty="0">
              <a:latin typeface="Times New Roman" pitchFamily="18" charset="0"/>
              <a:cs typeface="Times New Roman" pitchFamily="18" charset="0"/>
            </a:endParaRPr>
          </a:p>
        </p:txBody>
      </p:sp>
      <p:sp>
        <p:nvSpPr>
          <p:cNvPr id="5" name="Содержимое 4"/>
          <p:cNvSpPr>
            <a:spLocks noGrp="1"/>
          </p:cNvSpPr>
          <p:nvPr>
            <p:ph sz="quarter" idx="1"/>
          </p:nvPr>
        </p:nvSpPr>
        <p:spPr>
          <a:xfrm>
            <a:off x="5000628" y="1428736"/>
            <a:ext cx="3657600" cy="5072098"/>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a:lnSpc>
                <a:spcPct val="120000"/>
              </a:lnSpc>
              <a:spcBef>
                <a:spcPts val="0"/>
              </a:spcBef>
              <a:buNone/>
            </a:pPr>
            <a:r>
              <a:rPr lang="ru-RU" sz="2800" dirty="0" smtClean="0"/>
              <a:t>     Утром 8 сентября над </a:t>
            </a:r>
            <a:r>
              <a:rPr lang="ru-RU" sz="2800" dirty="0" err="1" smtClean="0"/>
              <a:t>Куликовским</a:t>
            </a:r>
            <a:r>
              <a:rPr lang="ru-RU" sz="2800" dirty="0" smtClean="0"/>
              <a:t> полем стоял густой, непроницаемый туман, который рассеялся только к двенадцатому часу.</a:t>
            </a:r>
            <a:br>
              <a:rPr lang="ru-RU" sz="2800" dirty="0" smtClean="0"/>
            </a:br>
            <a:r>
              <a:rPr lang="ru-RU" sz="2800" dirty="0" smtClean="0"/>
              <a:t>Битва </a:t>
            </a:r>
            <a:r>
              <a:rPr lang="ru-RU" sz="2800" dirty="0" err="1" smtClean="0"/>
              <a:t>Четобея</a:t>
            </a:r>
            <a:r>
              <a:rPr lang="ru-RU" sz="2800" dirty="0" smtClean="0"/>
              <a:t> и </a:t>
            </a:r>
            <a:r>
              <a:rPr lang="ru-RU" sz="2800" dirty="0" err="1" smtClean="0"/>
              <a:t>Пересвета</a:t>
            </a:r>
            <a:r>
              <a:rPr lang="ru-RU" sz="2800" dirty="0" smtClean="0"/>
              <a:t> положила начало битве ...</a:t>
            </a:r>
          </a:p>
          <a:p>
            <a:pPr>
              <a:lnSpc>
                <a:spcPct val="120000"/>
              </a:lnSpc>
              <a:spcBef>
                <a:spcPts val="0"/>
              </a:spcBef>
              <a:buNone/>
            </a:pPr>
            <a:r>
              <a:rPr lang="ru-RU" sz="2800" dirty="0" smtClean="0"/>
              <a:t>        ... На Куликовом поле Орда имела превосходство в коннице и угрожала русским флангам. Орда стремилась окружить русских и перебить их строй таранным ударом. Русские приняли бой в активной обороне. Эта была еще одна тактическая задумка Дмитрия. После того как был отражен таранный удар Орды, и она спешилась, русские воины, чтобы снять численное превосходство предприняли сложный маневр левого фланга: отступили, заманили правый фланг Орды в засаду, уничтожили его; а потом уже русские войска взяли в окружение главные силы Мамая.</a:t>
            </a:r>
          </a:p>
          <a:p>
            <a:pPr>
              <a:lnSpc>
                <a:spcPct val="120000"/>
              </a:lnSpc>
              <a:spcBef>
                <a:spcPts val="0"/>
              </a:spcBef>
              <a:buNone/>
            </a:pPr>
            <a:r>
              <a:rPr lang="ru-RU" sz="2800" dirty="0" smtClean="0"/>
              <a:t>        Разгром Мамая, и последовавшие за этим ордынские неурядицы, которые привели к окончательному распаду грабительского государства, демонстрация превосходства русского военного искусства над военным искусством врага, усиление государственной власти на Руси - заметные последствия битвы на Куликовом поле. Вместе с этим Куликовская битва положила начало возрождению национального самосознания русского народа.</a:t>
            </a:r>
          </a:p>
          <a:p>
            <a:pPr>
              <a:buNone/>
            </a:pPr>
            <a:endParaRPr lang="ru-RU" dirty="0"/>
          </a:p>
        </p:txBody>
      </p:sp>
      <p:pic>
        <p:nvPicPr>
          <p:cNvPr id="7" name="Содержимое 6" descr="Peresv_b.jpg"/>
          <p:cNvPicPr>
            <a:picLocks noGrp="1" noChangeAspect="1"/>
          </p:cNvPicPr>
          <p:nvPr>
            <p:ph sz="quarter" idx="2"/>
          </p:nvPr>
        </p:nvPicPr>
        <p:blipFill>
          <a:blip r:embed="rId2"/>
          <a:stretch>
            <a:fillRect/>
          </a:stretch>
        </p:blipFill>
        <p:spPr>
          <a:xfrm>
            <a:off x="357158" y="1428736"/>
            <a:ext cx="4516137" cy="3857652"/>
          </a:xfrm>
        </p:spPr>
        <p:style>
          <a:lnRef idx="1">
            <a:schemeClr val="accent1"/>
          </a:lnRef>
          <a:fillRef idx="2">
            <a:schemeClr val="accent1"/>
          </a:fillRef>
          <a:effectRef idx="1">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sz="3600" b="1" i="1" dirty="0" smtClean="0">
                <a:latin typeface="Times New Roman" pitchFamily="18" charset="0"/>
                <a:cs typeface="Times New Roman" pitchFamily="18" charset="0"/>
              </a:rPr>
              <a:t>   Значение </a:t>
            </a:r>
            <a:r>
              <a:rPr lang="ru-RU" sz="3600" b="1" i="1" dirty="0" err="1" smtClean="0">
                <a:latin typeface="Times New Roman" pitchFamily="18" charset="0"/>
                <a:cs typeface="Times New Roman" pitchFamily="18" charset="0"/>
              </a:rPr>
              <a:t>Куликовского</a:t>
            </a:r>
            <a:r>
              <a:rPr lang="ru-RU" sz="3600" b="1" i="1" dirty="0" smtClean="0">
                <a:latin typeface="Times New Roman" pitchFamily="18" charset="0"/>
                <a:cs typeface="Times New Roman" pitchFamily="18" charset="0"/>
              </a:rPr>
              <a:t> Сражения</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071546"/>
            <a:ext cx="7467600" cy="5402406"/>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ru-RU" sz="1400" dirty="0" smtClean="0"/>
              <a:t>      </a:t>
            </a:r>
          </a:p>
          <a:p>
            <a:pPr>
              <a:buNone/>
            </a:pPr>
            <a:r>
              <a:rPr lang="ru-RU" sz="1400" dirty="0" smtClean="0"/>
              <a:t>      Огромную роль в этой победе сыграл Дмитрий Донской. Это исторический деятель, который сумел понять народные чаяния и объединить всех русских людей на их свершение и перед решающей схваткой с угнетателями примирить самые острые общественные противоречия. В этом его заслуга во внутренней политике. Но он не только возродил лучшие традиции военного искусства, он обогатил его новыми принципами стратегии и тактики, в невероятно сложных условиях сумел вооружить и обучить войско. Так же сподвижниками его во всех его делах были митрополит Алексей и игумен Троицкого монастыря Сергий</a:t>
            </a:r>
            <a:br>
              <a:rPr lang="ru-RU" sz="1400" dirty="0" smtClean="0"/>
            </a:br>
            <a:r>
              <a:rPr lang="ru-RU" sz="1400" dirty="0" smtClean="0"/>
              <a:t>Радонежский. Эти люди смогли под эгидой русской церкви собрать всех гонимых людей под единое знамя освобождения. Одним из самых значительных полководцев Древней Руси был Дмитрий Волынский, отнюдь не по капризу отдал князь под его начало засадный полк и руководство всей битвой.</a:t>
            </a:r>
            <a:br>
              <a:rPr lang="ru-RU" sz="1400" dirty="0" smtClean="0"/>
            </a:br>
            <a:r>
              <a:rPr lang="ru-RU" sz="1400" dirty="0" smtClean="0"/>
              <a:t>Это ли не высшая оценка?</a:t>
            </a:r>
          </a:p>
          <a:p>
            <a:pPr>
              <a:buNone/>
            </a:pPr>
            <a:r>
              <a:rPr lang="ru-RU" sz="1400" dirty="0" smtClean="0"/>
              <a:t>       Куликовская победа создала в Восточной Европе качественно новую политическую ситуацию, при которой искусственно сдерживавшиеся объединительные процессы получили простор для своего развития. С Куликовской победы началось неуклонное восхождение Москвы, столицы Русских земель. Сейчас же явились и признаки возросшего личного влияния Дмитрия Донского. Здесь надо сказать, что Дмитрий воевал не только с Мамаем, но и с литовским князем Ягайло, войско которого во время Куликовской битвы стояло у Дмитрия почти за спиной, потому что</a:t>
            </a:r>
            <a:br>
              <a:rPr lang="ru-RU" sz="1400" dirty="0" smtClean="0"/>
            </a:br>
            <a:r>
              <a:rPr lang="ru-RU" sz="1400" dirty="0" smtClean="0"/>
              <a:t>Донской не смог бы воевать с объединенным войском и поэтому хитрым маневром отрезал Ягайло от Мамая.</a:t>
            </a:r>
            <a:endParaRPr lang="ru-RU" sz="1400"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85728"/>
            <a:ext cx="7467600" cy="785818"/>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Нашествие </a:t>
            </a:r>
            <a:r>
              <a:rPr lang="ru-RU" sz="3600" b="1" i="1" dirty="0" err="1" smtClean="0">
                <a:latin typeface="Times New Roman" pitchFamily="18" charset="0"/>
                <a:cs typeface="Times New Roman" pitchFamily="18" charset="0"/>
              </a:rPr>
              <a:t>Тохтамыша</a:t>
            </a:r>
            <a:r>
              <a:rPr lang="ru-RU" sz="3600" b="1" i="1" dirty="0" smtClean="0">
                <a:latin typeface="Times New Roman" pitchFamily="18" charset="0"/>
                <a:cs typeface="Times New Roman" pitchFamily="18" charset="0"/>
              </a:rPr>
              <a:t> и </a:t>
            </a:r>
            <a:r>
              <a:rPr lang="ru-RU" sz="3600" b="1" i="1" dirty="0" err="1" smtClean="0">
                <a:latin typeface="Times New Roman" pitchFamily="18" charset="0"/>
                <a:cs typeface="Times New Roman" pitchFamily="18" charset="0"/>
              </a:rPr>
              <a:t>Едигея</a:t>
            </a:r>
            <a:endParaRPr lang="ru-RU" sz="3600" b="1" i="1" dirty="0">
              <a:latin typeface="Times New Roman" pitchFamily="18" charset="0"/>
              <a:cs typeface="Times New Roman" pitchFamily="18" charset="0"/>
            </a:endParaRPr>
          </a:p>
        </p:txBody>
      </p:sp>
      <p:sp>
        <p:nvSpPr>
          <p:cNvPr id="5" name="Содержимое 4"/>
          <p:cNvSpPr>
            <a:spLocks noGrp="1"/>
          </p:cNvSpPr>
          <p:nvPr>
            <p:ph sz="quarter" idx="1"/>
          </p:nvPr>
        </p:nvSpPr>
        <p:spPr>
          <a:xfrm>
            <a:off x="428596" y="1142984"/>
            <a:ext cx="4643470" cy="5357850"/>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ru-RU" sz="1100" dirty="0" smtClean="0"/>
              <a:t>        В 1381 году </a:t>
            </a:r>
            <a:r>
              <a:rPr lang="ru-RU" sz="1100" dirty="0" err="1" smtClean="0"/>
              <a:t>Тохтамыш</a:t>
            </a:r>
            <a:r>
              <a:rPr lang="ru-RU" sz="1100" dirty="0" smtClean="0"/>
              <a:t> дает ярлык на великое княжение </a:t>
            </a:r>
            <a:r>
              <a:rPr lang="ru-RU" sz="1100" dirty="0" err="1" smtClean="0"/>
              <a:t>Ягайлу</a:t>
            </a:r>
            <a:r>
              <a:rPr lang="ru-RU" sz="1100" dirty="0" smtClean="0"/>
              <a:t>.</a:t>
            </a:r>
          </a:p>
          <a:p>
            <a:pPr>
              <a:buNone/>
            </a:pPr>
            <a:r>
              <a:rPr lang="ru-RU" sz="1100" dirty="0" smtClean="0"/>
              <a:t>        Поставив Ягайло противовесом Москвы, </a:t>
            </a:r>
            <a:r>
              <a:rPr lang="ru-RU" sz="1100" dirty="0" err="1" smtClean="0"/>
              <a:t>Тохтамыш</a:t>
            </a:r>
            <a:r>
              <a:rPr lang="ru-RU" sz="1100" dirty="0" smtClean="0"/>
              <a:t> решился на вторжение в пределы Северо-Восточной Руси, чтобы сорвать планы Дмитрия и его митрополита </a:t>
            </a:r>
            <a:r>
              <a:rPr lang="ru-RU" sz="1100" dirty="0" err="1" smtClean="0"/>
              <a:t>Киприана</a:t>
            </a:r>
            <a:r>
              <a:rPr lang="ru-RU" sz="1100" dirty="0" smtClean="0"/>
              <a:t> по созданию общерусского </a:t>
            </a:r>
            <a:r>
              <a:rPr lang="ru-RU" sz="1100" dirty="0" err="1" smtClean="0"/>
              <a:t>антиордынского</a:t>
            </a:r>
            <a:r>
              <a:rPr lang="ru-RU" sz="1100" dirty="0" smtClean="0"/>
              <a:t> фронта.</a:t>
            </a:r>
            <a:br>
              <a:rPr lang="ru-RU" sz="1100" dirty="0" smtClean="0"/>
            </a:br>
            <a:r>
              <a:rPr lang="ru-RU" sz="1100" dirty="0" smtClean="0"/>
              <a:t>Здесь надо отметить, что в </a:t>
            </a:r>
            <a:r>
              <a:rPr lang="ru-RU" sz="1100" dirty="0" err="1" smtClean="0"/>
              <a:t>предкуликовский</a:t>
            </a:r>
            <a:r>
              <a:rPr lang="ru-RU" sz="1100" dirty="0" smtClean="0"/>
              <a:t> период вражда между некоторыми княжескими домами была притушена, Куликовская победа ее придавила авторитетом победителя, но приход к власти </a:t>
            </a:r>
            <a:r>
              <a:rPr lang="ru-RU" sz="1100" dirty="0" err="1" smtClean="0"/>
              <a:t>Тохтамыша</a:t>
            </a:r>
            <a:r>
              <a:rPr lang="ru-RU" sz="1100" dirty="0" smtClean="0"/>
              <a:t>, нового властителя Орды, оживил угасшие было надежды на перемены правящей династии на владимирском столе, такими были братья великой княгини</a:t>
            </a:r>
            <a:br>
              <a:rPr lang="ru-RU" sz="1100" dirty="0" smtClean="0"/>
            </a:br>
            <a:r>
              <a:rPr lang="ru-RU" sz="1100" dirty="0" smtClean="0"/>
              <a:t>Евдокии: Василий и Семен. Не ощущая в себе силы начать вторжение так, как это делали Батый и</a:t>
            </a:r>
            <a:br>
              <a:rPr lang="ru-RU" sz="1100" dirty="0" smtClean="0"/>
            </a:br>
            <a:r>
              <a:rPr lang="ru-RU" sz="1100" dirty="0" smtClean="0"/>
              <a:t>Мамай, </a:t>
            </a:r>
            <a:r>
              <a:rPr lang="ru-RU" sz="1100" dirty="0" err="1" smtClean="0"/>
              <a:t>Тохтамыш</a:t>
            </a:r>
            <a:r>
              <a:rPr lang="ru-RU" sz="1100" dirty="0" smtClean="0"/>
              <a:t> напал на Русь крадучись, </a:t>
            </a:r>
            <a:r>
              <a:rPr lang="ru-RU" sz="1100" dirty="0" err="1" smtClean="0"/>
              <a:t>расчитывая</a:t>
            </a:r>
            <a:r>
              <a:rPr lang="ru-RU" sz="1100" dirty="0" smtClean="0"/>
              <a:t> на </a:t>
            </a:r>
            <a:r>
              <a:rPr lang="ru-RU" sz="1100" dirty="0" err="1" smtClean="0"/>
              <a:t>внезапность.Дмитрий</a:t>
            </a:r>
            <a:r>
              <a:rPr lang="ru-RU" sz="1100" dirty="0" smtClean="0"/>
              <a:t> поручил защиту Москвы </a:t>
            </a:r>
            <a:r>
              <a:rPr lang="ru-RU" sz="1100" dirty="0" err="1" smtClean="0"/>
              <a:t>Киприану</a:t>
            </a:r>
            <a:r>
              <a:rPr lang="ru-RU" sz="1100" dirty="0" smtClean="0"/>
              <a:t> и сыну Андрея </a:t>
            </a:r>
            <a:r>
              <a:rPr lang="ru-RU" sz="1100" dirty="0" err="1" smtClean="0"/>
              <a:t>Ольгердовича</a:t>
            </a:r>
            <a:r>
              <a:rPr lang="ru-RU" sz="1100" dirty="0" smtClean="0"/>
              <a:t> князю </a:t>
            </a:r>
            <a:r>
              <a:rPr lang="ru-RU" sz="1100" dirty="0" err="1" smtClean="0"/>
              <a:t>Остею</a:t>
            </a:r>
            <a:r>
              <a:rPr lang="ru-RU" sz="1100" dirty="0" smtClean="0"/>
              <a:t>, оставив в Кремле княгиню Евдокию. Донской был уверен в том, что Москва устоит перед </a:t>
            </a:r>
            <a:r>
              <a:rPr lang="ru-RU" sz="1100" dirty="0" err="1" smtClean="0"/>
              <a:t>Тохтамышем</a:t>
            </a:r>
            <a:r>
              <a:rPr lang="ru-RU" sz="1100" dirty="0" smtClean="0"/>
              <a:t> и сам пошел в </a:t>
            </a:r>
            <a:r>
              <a:rPr lang="ru-RU" sz="1100" dirty="0" err="1" smtClean="0"/>
              <a:t>Переяславль</a:t>
            </a:r>
            <a:r>
              <a:rPr lang="ru-RU" sz="1100" dirty="0" smtClean="0"/>
              <a:t> собирать </a:t>
            </a:r>
            <a:r>
              <a:rPr lang="ru-RU" sz="1100" dirty="0" err="1" smtClean="0"/>
              <a:t>переяславские</a:t>
            </a:r>
            <a:r>
              <a:rPr lang="ru-RU" sz="1100" dirty="0" smtClean="0"/>
              <a:t>, суздальские и </a:t>
            </a:r>
            <a:r>
              <a:rPr lang="ru-RU" sz="1100" dirty="0" err="1" smtClean="0"/>
              <a:t>белоозерские</a:t>
            </a:r>
            <a:r>
              <a:rPr lang="ru-RU" sz="1100" dirty="0" smtClean="0"/>
              <a:t> полки.</a:t>
            </a:r>
          </a:p>
          <a:p>
            <a:pPr>
              <a:buNone/>
            </a:pPr>
            <a:r>
              <a:rPr lang="ru-RU" sz="1100" dirty="0" smtClean="0"/>
              <a:t>         23 августа к Москве подошли передовые ордынские отряды и сожгли посады. 24 августа Москву обложили главные силы. Три дня безуспешно бросались ордынцы на стены и наконец прибегли к обычному для них коварному приему. </a:t>
            </a:r>
            <a:r>
              <a:rPr lang="ru-RU" sz="1100" dirty="0" err="1" smtClean="0"/>
              <a:t>Тохтамыш</a:t>
            </a:r>
            <a:r>
              <a:rPr lang="ru-RU" sz="1100" dirty="0" smtClean="0"/>
              <a:t> послал к воротам </a:t>
            </a:r>
            <a:r>
              <a:rPr lang="ru-RU" sz="1100" dirty="0" err="1" smtClean="0"/>
              <a:t>нежегородских</a:t>
            </a:r>
            <a:r>
              <a:rPr lang="ru-RU" sz="1100" dirty="0" smtClean="0"/>
              <a:t> князей</a:t>
            </a:r>
            <a:br>
              <a:rPr lang="ru-RU" sz="1100" dirty="0" smtClean="0"/>
            </a:br>
            <a:r>
              <a:rPr lang="ru-RU" sz="1100" dirty="0" smtClean="0"/>
              <a:t>Василия и Семена, сыновей Дмитрия Суздальского. Остей вышел на переговоры в сопровождении духовенства; его схватили и убили, духовных</a:t>
            </a:r>
            <a:br>
              <a:rPr lang="ru-RU" sz="1100" dirty="0" smtClean="0"/>
            </a:br>
            <a:r>
              <a:rPr lang="ru-RU" sz="1100" dirty="0" smtClean="0"/>
              <a:t>“ободрали”, в открытые ворота ворвались ордынцы.</a:t>
            </a:r>
          </a:p>
        </p:txBody>
      </p:sp>
      <p:pic>
        <p:nvPicPr>
          <p:cNvPr id="9" name="Содержимое 8" descr="image001.jpg"/>
          <p:cNvPicPr>
            <a:picLocks noGrp="1" noChangeAspect="1"/>
          </p:cNvPicPr>
          <p:nvPr>
            <p:ph sz="quarter" idx="2"/>
          </p:nvPr>
        </p:nvPicPr>
        <p:blipFill>
          <a:blip r:embed="rId2"/>
          <a:stretch>
            <a:fillRect/>
          </a:stretch>
        </p:blipFill>
        <p:spPr>
          <a:xfrm>
            <a:off x="5143504" y="1214422"/>
            <a:ext cx="3306559" cy="4429156"/>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5719"/>
          </a:xfrm>
        </p:spPr>
        <p:txBody>
          <a:bodyPr>
            <a:normAutofit fontScale="90000"/>
          </a:bodyPr>
          <a:lstStyle/>
          <a:p>
            <a:endParaRPr lang="ru-RU" dirty="0"/>
          </a:p>
        </p:txBody>
      </p:sp>
      <p:sp>
        <p:nvSpPr>
          <p:cNvPr id="3" name="Содержимое 2"/>
          <p:cNvSpPr>
            <a:spLocks noGrp="1"/>
          </p:cNvSpPr>
          <p:nvPr>
            <p:ph sz="quarter" idx="1"/>
          </p:nvPr>
        </p:nvSpPr>
        <p:spPr>
          <a:xfrm>
            <a:off x="357158" y="428604"/>
            <a:ext cx="4214842" cy="6072230"/>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marL="457200" indent="-457200">
              <a:buNone/>
            </a:pPr>
            <a:r>
              <a:rPr lang="ru-RU" dirty="0" smtClean="0"/>
              <a:t>              Так закончился поход </a:t>
            </a:r>
            <a:r>
              <a:rPr lang="ru-RU" dirty="0" err="1" smtClean="0"/>
              <a:t>Тохтамыша</a:t>
            </a:r>
            <a:r>
              <a:rPr lang="ru-RU" dirty="0" smtClean="0"/>
              <a:t> на Москву в 1382 году. Орде снова удалось предотвратить чрезмерное усиление одного из государств</a:t>
            </a:r>
            <a:br>
              <a:rPr lang="ru-RU" dirty="0" smtClean="0"/>
            </a:br>
            <a:r>
              <a:rPr lang="ru-RU" dirty="0" smtClean="0"/>
              <a:t>Восточной Европы - Московского, вступившего после Куликовской битвы на путь интенсивной интеграции с </a:t>
            </a:r>
            <a:r>
              <a:rPr lang="ru-RU" dirty="0" err="1" smtClean="0"/>
              <a:t>западно-русскими</a:t>
            </a:r>
            <a:r>
              <a:rPr lang="ru-RU" dirty="0" smtClean="0"/>
              <a:t> феодалами </a:t>
            </a:r>
            <a:r>
              <a:rPr lang="ru-RU" dirty="0" err="1" smtClean="0"/>
              <a:t>Литовско</a:t>
            </a:r>
            <a:r>
              <a:rPr lang="ru-RU" dirty="0" smtClean="0"/>
              <a:t>-</a:t>
            </a:r>
            <a:br>
              <a:rPr lang="ru-RU" dirty="0" smtClean="0"/>
            </a:br>
            <a:r>
              <a:rPr lang="ru-RU" dirty="0" smtClean="0"/>
              <a:t>Русского княжества. Таким образом, вновь созданы условия для восстановления необходимого Орде равновесия между Москвой и Вильно, центром Литовского княжества. Но, что стало характерным, ордынские политики очень скоро не только прекратили нашествия на Москву, но и стали оказывать ей поддержку.</a:t>
            </a:r>
          </a:p>
          <a:p>
            <a:pPr marL="457200" indent="-457200">
              <a:buNone/>
            </a:pPr>
            <a:r>
              <a:rPr lang="ru-RU" dirty="0" smtClean="0"/>
              <a:t>             Москва и Вильно, Дмитрий и Ягайло подогревались ордынскими политиками - они увеличивали накал их </a:t>
            </a:r>
            <a:r>
              <a:rPr lang="ru-RU" dirty="0" err="1" smtClean="0"/>
              <a:t>соперницества</a:t>
            </a:r>
            <a:r>
              <a:rPr lang="ru-RU" dirty="0" smtClean="0"/>
              <a:t>, и одновременно подогревали </a:t>
            </a:r>
            <a:r>
              <a:rPr lang="ru-RU" dirty="0" err="1" smtClean="0"/>
              <a:t>сепаратиские</a:t>
            </a:r>
            <a:r>
              <a:rPr lang="ru-RU" dirty="0" smtClean="0"/>
              <a:t> настроения удельных князей внутри этих двух великих княжеств. В следствие этого 1383 году из-под влияния Москвы был выведен Великий Новгород, Ягайло в свою очередь должен был пойти на территориальные уступки Ордену. Ягайло, оказавшийся тем самым как бы меж двух огней, и Дмитрия, нуждавшийся в тот период в политически сильных союзниках, создал в 1383-1384 годах условия для сближения Москвы и</a:t>
            </a:r>
            <a:br>
              <a:rPr lang="ru-RU" dirty="0" smtClean="0"/>
            </a:br>
            <a:r>
              <a:rPr lang="ru-RU" dirty="0" smtClean="0"/>
              <a:t>Вильно.</a:t>
            </a:r>
          </a:p>
          <a:p>
            <a:pPr marL="457200" indent="-457200">
              <a:buNone/>
            </a:pPr>
            <a:r>
              <a:rPr lang="ru-RU" dirty="0" smtClean="0"/>
              <a:t>              Заключенный Московско-Литовский договор 1384 года был интересен тем, что в нем фактически была признана ведущая роль Дмитрия Донского. В этих условиях Орда и Орден усилили свой финансовый и политический нажим. Орда действовала через Новгород, Орден же поменял тактику и содействовал объединению </a:t>
            </a:r>
            <a:r>
              <a:rPr lang="ru-RU" dirty="0" err="1" smtClean="0"/>
              <a:t>Ягайла</a:t>
            </a:r>
            <a:r>
              <a:rPr lang="ru-RU" dirty="0" smtClean="0"/>
              <a:t> и </a:t>
            </a:r>
            <a:r>
              <a:rPr lang="ru-RU" dirty="0" err="1" smtClean="0"/>
              <a:t>Витовта</a:t>
            </a:r>
            <a:r>
              <a:rPr lang="ru-RU" dirty="0" smtClean="0"/>
              <a:t>, тогдашнего союзника крестоносцев. В результате усилий Орды, Ордена и примкнувшей к ним Польши к лету 1385 года все попытки установления московско-литовского сотрудничества были пресечены, а уже в начале 1386 года последовало династическое объединение Польского королевства и Литовско-Русского княжества, получившее название Польско-Литовская уния 1385 года.</a:t>
            </a:r>
          </a:p>
          <a:p>
            <a:pPr>
              <a:buNone/>
            </a:pPr>
            <a:endParaRPr lang="ru-RU" dirty="0"/>
          </a:p>
        </p:txBody>
      </p:sp>
      <p:pic>
        <p:nvPicPr>
          <p:cNvPr id="5" name="Содержимое 4" descr="78193669_large_f0602.jpg"/>
          <p:cNvPicPr>
            <a:picLocks noGrp="1" noChangeAspect="1"/>
          </p:cNvPicPr>
          <p:nvPr>
            <p:ph sz="quarter" idx="2"/>
          </p:nvPr>
        </p:nvPicPr>
        <p:blipFill>
          <a:blip r:embed="rId2"/>
          <a:stretch>
            <a:fillRect/>
          </a:stretch>
        </p:blipFill>
        <p:spPr>
          <a:xfrm>
            <a:off x="4643438" y="500042"/>
            <a:ext cx="4004708" cy="5000660"/>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67544" y="548680"/>
            <a:ext cx="3960440" cy="5904656"/>
          </a:xfrm>
        </p:spPr>
        <p:style>
          <a:lnRef idx="1">
            <a:schemeClr val="accent1"/>
          </a:lnRef>
          <a:fillRef idx="2">
            <a:schemeClr val="accent1"/>
          </a:fillRef>
          <a:effectRef idx="1">
            <a:schemeClr val="accent1"/>
          </a:effectRef>
          <a:fontRef idx="minor">
            <a:schemeClr val="dk1"/>
          </a:fontRef>
        </p:style>
        <p:txBody>
          <a:bodyPr>
            <a:normAutofit/>
          </a:bodyPr>
          <a:lstStyle/>
          <a:p>
            <a:r>
              <a:rPr lang="ru-RU" sz="1600" dirty="0">
                <a:solidFill>
                  <a:prstClr val="black"/>
                </a:solidFill>
              </a:rPr>
              <a:t> В Северо-Восточной части преобладающее положение стала занимать</a:t>
            </a:r>
            <a:br>
              <a:rPr lang="ru-RU" sz="1600" dirty="0">
                <a:solidFill>
                  <a:prstClr val="black"/>
                </a:solidFill>
              </a:rPr>
            </a:br>
            <a:r>
              <a:rPr lang="ru-RU" sz="1600" dirty="0">
                <a:solidFill>
                  <a:prstClr val="black"/>
                </a:solidFill>
              </a:rPr>
              <a:t>Владимиро-Суздальская земля. Наряду с Галичем сформировался еще один политический центр - Владимир, от Дикого поля и от набегов половцев который охраняли непроходимые леса, болота, реки и Рязанско-Муромское княжество. После Юрия Долгорукого и его сына Андрея </a:t>
            </a:r>
            <a:r>
              <a:rPr lang="ru-RU" sz="1600" dirty="0" err="1">
                <a:solidFill>
                  <a:prstClr val="black"/>
                </a:solidFill>
              </a:rPr>
              <a:t>Боголюбского</a:t>
            </a:r>
            <a:r>
              <a:rPr lang="ru-RU" sz="1600" dirty="0">
                <a:solidFill>
                  <a:prstClr val="black"/>
                </a:solidFill>
              </a:rPr>
              <a:t> суздальская земля начала отвыкать от междоусобиц, но боярская смута не дала брату Андрея Всеволоду спокойно княжить</a:t>
            </a:r>
            <a:r>
              <a:rPr lang="ru-RU" sz="1600" dirty="0" smtClean="0">
                <a:solidFill>
                  <a:prstClr val="black"/>
                </a:solidFill>
              </a:rPr>
              <a:t>.</a:t>
            </a:r>
            <a:r>
              <a:rPr lang="ru-RU" sz="1600" dirty="0">
                <a:solidFill>
                  <a:prstClr val="black"/>
                </a:solidFill>
                <a:cs typeface="Times New Roman" pitchFamily="18" charset="0"/>
              </a:rPr>
              <a:t> Лишь в 1176 году началось княжение Всеволода Большое гнездо, сопровождавшееся утверждением и развитием традиций княжеского самовластия, заложенным Андреем</a:t>
            </a:r>
            <a:br>
              <a:rPr lang="ru-RU" sz="1600" dirty="0">
                <a:solidFill>
                  <a:prstClr val="black"/>
                </a:solidFill>
                <a:cs typeface="Times New Roman" pitchFamily="18" charset="0"/>
              </a:rPr>
            </a:br>
            <a:r>
              <a:rPr lang="ru-RU" sz="1600" dirty="0" err="1">
                <a:solidFill>
                  <a:prstClr val="black"/>
                </a:solidFill>
                <a:cs typeface="Times New Roman" pitchFamily="18" charset="0"/>
              </a:rPr>
              <a:t>Боголюбским</a:t>
            </a:r>
            <a:r>
              <a:rPr lang="ru-RU" sz="1600" dirty="0">
                <a:solidFill>
                  <a:prstClr val="black"/>
                </a:solidFill>
                <a:cs typeface="Times New Roman" pitchFamily="18" charset="0"/>
              </a:rPr>
              <a:t>.</a:t>
            </a:r>
            <a:endParaRPr lang="ru-RU" dirty="0"/>
          </a:p>
        </p:txBody>
      </p:sp>
      <p:pic>
        <p:nvPicPr>
          <p:cNvPr id="2" name="Объект 1"/>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16016" y="548680"/>
            <a:ext cx="3657600" cy="4572000"/>
          </a:xfrm>
        </p:spPr>
      </p:pic>
    </p:spTree>
    <p:extLst>
      <p:ext uri="{BB962C8B-B14F-4D97-AF65-F5344CB8AC3E}">
        <p14:creationId xmlns:p14="http://schemas.microsoft.com/office/powerpoint/2010/main" val="3182938186"/>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654032"/>
          </a:xfrm>
        </p:spPr>
        <p:style>
          <a:lnRef idx="1">
            <a:schemeClr val="accent1"/>
          </a:lnRef>
          <a:fillRef idx="2">
            <a:schemeClr val="accent1"/>
          </a:fillRef>
          <a:effectRef idx="1">
            <a:schemeClr val="accent1"/>
          </a:effectRef>
          <a:fontRef idx="minor">
            <a:schemeClr val="dk1"/>
          </a:fontRef>
        </p:style>
        <p:txBody>
          <a:bodyPr>
            <a:normAutofit/>
          </a:bodyPr>
          <a:lstStyle/>
          <a:p>
            <a:r>
              <a:rPr lang="ru-RU" sz="2800" b="1" i="1" dirty="0" smtClean="0">
                <a:latin typeface="Times New Roman" pitchFamily="18" charset="0"/>
                <a:cs typeface="Times New Roman" pitchFamily="18" charset="0"/>
              </a:rPr>
              <a:t>   Внутренние процессы в русских землях</a:t>
            </a:r>
            <a:endParaRPr lang="ru-RU" sz="28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357158" y="1142984"/>
            <a:ext cx="7643866" cy="535785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r>
              <a:rPr lang="ru-RU" dirty="0" smtClean="0"/>
              <a:t>      19 мая 1389 года в Москве умер Дмитрий Донской, 19 августа но московский престол вступил Василий I Дмитриевич. Летом 1390 года в торжественной обстановке состоялось бракосочетание Василия и Софьи</a:t>
            </a:r>
            <a:br>
              <a:rPr lang="ru-RU" dirty="0" smtClean="0"/>
            </a:br>
            <a:r>
              <a:rPr lang="ru-RU" dirty="0" err="1" smtClean="0"/>
              <a:t>Витовтовны</a:t>
            </a:r>
            <a:r>
              <a:rPr lang="ru-RU" dirty="0" smtClean="0"/>
              <a:t>. В Восточной Европе Василий, </a:t>
            </a:r>
            <a:r>
              <a:rPr lang="ru-RU" dirty="0" err="1" smtClean="0"/>
              <a:t>Витовт</a:t>
            </a:r>
            <a:r>
              <a:rPr lang="ru-RU" dirty="0" smtClean="0"/>
              <a:t> и </a:t>
            </a:r>
            <a:r>
              <a:rPr lang="ru-RU" dirty="0" err="1" smtClean="0"/>
              <a:t>Киприан</a:t>
            </a:r>
            <a:r>
              <a:rPr lang="ru-RU" dirty="0" smtClean="0"/>
              <a:t>, ставший 1 октября 1389 года митрополитом, пытаются воспрепятствовать упрочнению унии и заменить польско-католическую колонизацию литовских и русских земель, консолидацией русских сил вокруг Москвы, это было предпринято сразу после</a:t>
            </a:r>
            <a:br>
              <a:rPr lang="ru-RU" dirty="0" smtClean="0"/>
            </a:br>
            <a:r>
              <a:rPr lang="ru-RU" dirty="0" smtClean="0"/>
              <a:t>Куликовской победы. Но в ход наметившегося исторического процесса опять тесно влились события в Орде. Новый этап в истории Золотой Орды совпал со смертью Дмитрия. Когда-то </a:t>
            </a:r>
            <a:r>
              <a:rPr lang="ru-RU" dirty="0" err="1" smtClean="0"/>
              <a:t>Тохтамыш</a:t>
            </a:r>
            <a:r>
              <a:rPr lang="ru-RU" dirty="0" smtClean="0"/>
              <a:t> вышел из повиновения Тимуру и стал претендовать на подвластные ему территории. Началось противостояние.</a:t>
            </a:r>
            <a:br>
              <a:rPr lang="ru-RU" dirty="0" smtClean="0"/>
            </a:br>
            <a:r>
              <a:rPr lang="ru-RU" dirty="0" err="1" smtClean="0"/>
              <a:t>Тохтамыш</a:t>
            </a:r>
            <a:r>
              <a:rPr lang="ru-RU" dirty="0" smtClean="0"/>
              <a:t> сразу же после смерти Дмитрия Донского выдал ярлык на княжение Владимирское его сыну, Василию I, и усилил его, передав ему и</a:t>
            </a:r>
            <a:br>
              <a:rPr lang="ru-RU" dirty="0" smtClean="0"/>
            </a:br>
            <a:r>
              <a:rPr lang="ru-RU" dirty="0" smtClean="0"/>
              <a:t>Нижегородское княжество и ряд городов. </a:t>
            </a:r>
            <a:r>
              <a:rPr lang="ru-RU" dirty="0" err="1" smtClean="0"/>
              <a:t>Тохтамыш</a:t>
            </a:r>
            <a:r>
              <a:rPr lang="ru-RU" dirty="0" smtClean="0"/>
              <a:t> между  тем метался в противоречиях ордынской политики на Руси, и на реке Терек в 1395 году войска Тимура разбили </a:t>
            </a:r>
            <a:r>
              <a:rPr lang="ru-RU" dirty="0" err="1" smtClean="0"/>
              <a:t>Тохтамыша</a:t>
            </a:r>
            <a:r>
              <a:rPr lang="ru-RU" dirty="0" smtClean="0"/>
              <a:t>, расправились с ним за его двойственность. После битвы на Тереке непобедимый “бог войны” двинул свои войска через Поволжье и Приднепровье к Москве, но простояв 15 дней в Ельце он повернул прочь.</a:t>
            </a:r>
          </a:p>
          <a:p>
            <a:pPr>
              <a:buNone/>
            </a:pPr>
            <a:r>
              <a:rPr lang="ru-RU" dirty="0" smtClean="0"/>
              <a:t>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flipV="1">
            <a:off x="457200" y="228919"/>
            <a:ext cx="7467600" cy="45719"/>
          </a:xfrm>
        </p:spPr>
        <p:txBody>
          <a:bodyPr>
            <a:normAutofit fontScale="90000"/>
          </a:bodyPr>
          <a:lstStyle/>
          <a:p>
            <a:endParaRPr lang="ru-RU" dirty="0"/>
          </a:p>
        </p:txBody>
      </p:sp>
      <p:sp>
        <p:nvSpPr>
          <p:cNvPr id="5" name="Объект 4"/>
          <p:cNvSpPr>
            <a:spLocks noGrp="1"/>
          </p:cNvSpPr>
          <p:nvPr>
            <p:ph sz="quarter" idx="1"/>
          </p:nvPr>
        </p:nvSpPr>
        <p:spPr>
          <a:xfrm>
            <a:off x="457200" y="692696"/>
            <a:ext cx="4258816" cy="5616624"/>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lvl="0">
              <a:buClr>
                <a:srgbClr val="7FD13B"/>
              </a:buClr>
              <a:buNone/>
            </a:pPr>
            <a:endParaRPr lang="ru-RU" sz="1300" dirty="0" smtClean="0">
              <a:solidFill>
                <a:prstClr val="black"/>
              </a:solidFill>
            </a:endParaRPr>
          </a:p>
          <a:p>
            <a:pPr lvl="0">
              <a:buClr>
                <a:srgbClr val="7FD13B"/>
              </a:buClr>
              <a:buNone/>
            </a:pPr>
            <a:r>
              <a:rPr lang="ru-RU" sz="1300" dirty="0">
                <a:solidFill>
                  <a:prstClr val="black"/>
                </a:solidFill>
              </a:rPr>
              <a:t> </a:t>
            </a:r>
            <a:r>
              <a:rPr lang="ru-RU" sz="1300" dirty="0" smtClean="0">
                <a:solidFill>
                  <a:prstClr val="black"/>
                </a:solidFill>
              </a:rPr>
              <a:t>     </a:t>
            </a:r>
            <a:r>
              <a:rPr lang="ru-RU" sz="1400" dirty="0" smtClean="0">
                <a:solidFill>
                  <a:prstClr val="black"/>
                </a:solidFill>
              </a:rPr>
              <a:t>Следует </a:t>
            </a:r>
            <a:r>
              <a:rPr lang="ru-RU" sz="1400" dirty="0">
                <a:solidFill>
                  <a:prstClr val="black"/>
                </a:solidFill>
              </a:rPr>
              <a:t>заметить, что всего через 15 лет после Куликовской битвы, продемонстрировавшей превосходство русской политики и русского военного искусства над ордынским и во многом решающим образом ослабившей политическое и экономическое влияние татаро-монгольского ига в Северо-Восточной Руси, среднеазиатскому полководцу надо было крепко призадуматься, прежде чем вступать в сражение с московскими войсками.</a:t>
            </a:r>
            <a:br>
              <a:rPr lang="ru-RU" sz="1400" dirty="0">
                <a:solidFill>
                  <a:prstClr val="black"/>
                </a:solidFill>
              </a:rPr>
            </a:br>
            <a:r>
              <a:rPr lang="ru-RU" sz="1400" dirty="0">
                <a:solidFill>
                  <a:prstClr val="black"/>
                </a:solidFill>
              </a:rPr>
              <a:t>Тимур ушел в свои пределы, поделив Волжскую Орду между своими ставленниками. Между тем, внутренние процессы </a:t>
            </a:r>
            <a:r>
              <a:rPr lang="ru-RU" sz="1400" dirty="0" err="1">
                <a:solidFill>
                  <a:prstClr val="black"/>
                </a:solidFill>
              </a:rPr>
              <a:t>консолидацие</a:t>
            </a:r>
            <a:r>
              <a:rPr lang="ru-RU" sz="1400" dirty="0">
                <a:solidFill>
                  <a:prstClr val="black"/>
                </a:solidFill>
              </a:rPr>
              <a:t> русских сил после Куликовской победы уже вышли из-под контроля Орды и какой-либо третьей силы. Сближение между Василием I и его тестем продолжалось.</a:t>
            </a:r>
            <a:br>
              <a:rPr lang="ru-RU" sz="1400" dirty="0">
                <a:solidFill>
                  <a:prstClr val="black"/>
                </a:solidFill>
              </a:rPr>
            </a:br>
            <a:r>
              <a:rPr lang="ru-RU" sz="1400" dirty="0">
                <a:solidFill>
                  <a:prstClr val="black"/>
                </a:solidFill>
              </a:rPr>
              <a:t>На это немало сил положил и митрополит </a:t>
            </a:r>
            <a:r>
              <a:rPr lang="ru-RU" sz="1400" dirty="0" err="1">
                <a:solidFill>
                  <a:prstClr val="black"/>
                </a:solidFill>
              </a:rPr>
              <a:t>Киприан</a:t>
            </a:r>
            <a:r>
              <a:rPr lang="ru-RU" sz="1400" dirty="0">
                <a:solidFill>
                  <a:prstClr val="black"/>
                </a:solidFill>
              </a:rPr>
              <a:t>. Надо полагать, что он являлся тем церковным деятелем, который был необходим наметившемуся историческому процессу.</a:t>
            </a:r>
          </a:p>
          <a:p>
            <a:pPr lvl="0">
              <a:buClr>
                <a:srgbClr val="7FD13B"/>
              </a:buClr>
              <a:buNone/>
            </a:pPr>
            <a:endParaRPr lang="ru-RU" sz="1300" dirty="0">
              <a:solidFill>
                <a:prstClr val="black"/>
              </a:solidFill>
            </a:endParaRP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32040" y="764703"/>
            <a:ext cx="3096344" cy="5906383"/>
          </a:xfrm>
        </p:spPr>
      </p:pic>
    </p:spTree>
    <p:extLst>
      <p:ext uri="{BB962C8B-B14F-4D97-AF65-F5344CB8AC3E}">
        <p14:creationId xmlns:p14="http://schemas.microsoft.com/office/powerpoint/2010/main" val="2743373233"/>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style>
          <a:lnRef idx="1">
            <a:schemeClr val="accent1"/>
          </a:lnRef>
          <a:fillRef idx="2">
            <a:schemeClr val="accent1"/>
          </a:fillRef>
          <a:effectRef idx="1">
            <a:schemeClr val="accent1"/>
          </a:effectRef>
          <a:fontRef idx="minor">
            <a:schemeClr val="dk1"/>
          </a:fontRef>
        </p:style>
        <p:txBody>
          <a:bodyPr>
            <a:normAutofit/>
          </a:bodyPr>
          <a:lstStyle/>
          <a:p>
            <a:r>
              <a:rPr lang="ru-RU" sz="2400" b="1" i="1" dirty="0" smtClean="0">
                <a:latin typeface="Times New Roman" pitchFamily="18" charset="0"/>
                <a:cs typeface="Times New Roman" pitchFamily="18" charset="0"/>
              </a:rPr>
              <a:t>Централизация власти в северо-восточной Руси</a:t>
            </a:r>
            <a:endParaRPr lang="ru-RU" sz="2400"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500034" y="1214422"/>
            <a:ext cx="3643338" cy="5429288"/>
          </a:xfrm>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r>
              <a:rPr lang="ru-RU" sz="2500" dirty="0" smtClean="0"/>
              <a:t>Весной 1398 года наметилось неожиданное для Москвы сближение</a:t>
            </a:r>
            <a:br>
              <a:rPr lang="ru-RU" sz="2500" dirty="0" smtClean="0"/>
            </a:br>
            <a:r>
              <a:rPr lang="ru-RU" sz="2500" dirty="0" err="1" smtClean="0"/>
              <a:t>Витовта</a:t>
            </a:r>
            <a:r>
              <a:rPr lang="ru-RU" sz="2500" dirty="0" smtClean="0"/>
              <a:t> с Орденом. В то же время </a:t>
            </a:r>
            <a:r>
              <a:rPr lang="ru-RU" sz="2500" dirty="0" err="1" smtClean="0"/>
              <a:t>Тохтамыш</a:t>
            </a:r>
            <a:r>
              <a:rPr lang="ru-RU" sz="2500" dirty="0" smtClean="0"/>
              <a:t>, ведя борьбу с </a:t>
            </a:r>
            <a:r>
              <a:rPr lang="ru-RU" sz="2500" dirty="0" err="1" smtClean="0"/>
              <a:t>Едигеем</a:t>
            </a:r>
            <a:r>
              <a:rPr lang="ru-RU" sz="2500" dirty="0" smtClean="0"/>
              <a:t>, ставленником Тамерлана, дал обязательство </a:t>
            </a:r>
            <a:r>
              <a:rPr lang="ru-RU" sz="2500" dirty="0" err="1" smtClean="0"/>
              <a:t>Витовту</a:t>
            </a:r>
            <a:r>
              <a:rPr lang="ru-RU" sz="2500" dirty="0" smtClean="0"/>
              <a:t> сделать его хозяином всей</a:t>
            </a:r>
            <a:br>
              <a:rPr lang="ru-RU" sz="2500" dirty="0" smtClean="0"/>
            </a:br>
            <a:r>
              <a:rPr lang="ru-RU" sz="2500" dirty="0" smtClean="0"/>
              <a:t>Русской земли. </a:t>
            </a:r>
            <a:r>
              <a:rPr lang="ru-RU" sz="2500" dirty="0" err="1" smtClean="0"/>
              <a:t>Витовт</a:t>
            </a:r>
            <a:r>
              <a:rPr lang="ru-RU" sz="2500" dirty="0" smtClean="0"/>
              <a:t> искал союзников против Василия I и против ставленников </a:t>
            </a:r>
            <a:r>
              <a:rPr lang="ru-RU" sz="2500" dirty="0" err="1" smtClean="0"/>
              <a:t>Темура</a:t>
            </a:r>
            <a:r>
              <a:rPr lang="ru-RU" sz="2500" dirty="0" smtClean="0"/>
              <a:t> в Орде, ханов </a:t>
            </a:r>
            <a:r>
              <a:rPr lang="ru-RU" sz="2500" dirty="0" err="1" smtClean="0"/>
              <a:t>Темир-Кутуя</a:t>
            </a:r>
            <a:r>
              <a:rPr lang="ru-RU" sz="2500" dirty="0" smtClean="0"/>
              <a:t> и </a:t>
            </a:r>
            <a:r>
              <a:rPr lang="ru-RU" sz="2500" dirty="0" err="1" smtClean="0"/>
              <a:t>Едигея</a:t>
            </a:r>
            <a:r>
              <a:rPr lang="ru-RU" sz="2500" dirty="0" smtClean="0"/>
              <a:t>. Но не нашедши решил сам выступить против Орды. Земли Великого Русско-Литовского княжества стали основным резервом для создания </a:t>
            </a:r>
            <a:r>
              <a:rPr lang="ru-RU" sz="2500" dirty="0" err="1" smtClean="0"/>
              <a:t>антиордынской</a:t>
            </a:r>
            <a:r>
              <a:rPr lang="ru-RU" sz="2500" dirty="0" smtClean="0"/>
              <a:t> коалиции. Но для разгрома Орды у </a:t>
            </a:r>
            <a:r>
              <a:rPr lang="ru-RU" sz="2500" dirty="0" err="1" smtClean="0"/>
              <a:t>Витовта</a:t>
            </a:r>
            <a:r>
              <a:rPr lang="ru-RU" sz="2500" dirty="0" smtClean="0"/>
              <a:t> сил не было, не смог он взять в союз и Орду, выступление </a:t>
            </a:r>
            <a:r>
              <a:rPr lang="ru-RU" sz="2500" dirty="0" err="1" smtClean="0"/>
              <a:t>Витовта</a:t>
            </a:r>
            <a:r>
              <a:rPr lang="ru-RU" sz="2500" dirty="0" smtClean="0"/>
              <a:t> против </a:t>
            </a:r>
            <a:r>
              <a:rPr lang="ru-RU" sz="2500" dirty="0" err="1" smtClean="0"/>
              <a:t>Едигея</a:t>
            </a:r>
            <a:r>
              <a:rPr lang="ru-RU" sz="2500" dirty="0" smtClean="0"/>
              <a:t> не стало общерусским, что в конечном счете и предопределило его неудачу в битве на </a:t>
            </a:r>
            <a:r>
              <a:rPr lang="ru-RU" sz="2500" dirty="0" err="1" smtClean="0"/>
              <a:t>Ворколе</a:t>
            </a:r>
            <a:r>
              <a:rPr lang="ru-RU" sz="2500" dirty="0" smtClean="0"/>
              <a:t>, разыгравшейся</a:t>
            </a:r>
            <a:br>
              <a:rPr lang="ru-RU" sz="2500" dirty="0" smtClean="0"/>
            </a:br>
            <a:r>
              <a:rPr lang="ru-RU" sz="2500" dirty="0" smtClean="0"/>
              <a:t>12 августа 1399 года.</a:t>
            </a:r>
          </a:p>
          <a:p>
            <a:r>
              <a:rPr lang="ru-RU" sz="2500" dirty="0" smtClean="0"/>
              <a:t>Одержав эту победу ордынский хан </a:t>
            </a:r>
            <a:r>
              <a:rPr lang="ru-RU" sz="2500" dirty="0" err="1" smtClean="0"/>
              <a:t>Едигей</a:t>
            </a:r>
            <a:r>
              <a:rPr lang="ru-RU" sz="2500" dirty="0" smtClean="0"/>
              <a:t> на какое-то время еще больше укрепил свое единовластие в Орде. Он взял в союзники Польшу, чтобы воспрепятствовать уже не </a:t>
            </a:r>
            <a:r>
              <a:rPr lang="ru-RU" sz="2500" dirty="0" err="1" smtClean="0"/>
              <a:t>имеющиму</a:t>
            </a:r>
            <a:r>
              <a:rPr lang="ru-RU" sz="2500" dirty="0" smtClean="0"/>
              <a:t> сил остановиться </a:t>
            </a:r>
            <a:r>
              <a:rPr lang="ru-RU" sz="2500" dirty="0" err="1" smtClean="0"/>
              <a:t>продолжающимуся</a:t>
            </a:r>
            <a:r>
              <a:rPr lang="ru-RU" sz="2500" dirty="0" smtClean="0"/>
              <a:t> сближению Великих Владимирского и Литовского княжеств. В это время в 1401 году заключилась еще одна уния, по которой Ягайло трактовался не только как польский король, но и как князь литовско-русский. В 1405 году главным образом при помощи польских войск был захвачен Смоленск.</a:t>
            </a:r>
          </a:p>
          <a:p>
            <a:pPr>
              <a:buNone/>
            </a:pPr>
            <a:endParaRPr lang="ru-RU" dirty="0"/>
          </a:p>
        </p:txBody>
      </p:sp>
      <p:pic>
        <p:nvPicPr>
          <p:cNvPr id="5" name="Содержимое 4" descr="0020-016-Knjaz-Vladimir-s-druzhinoj.jpg"/>
          <p:cNvPicPr>
            <a:picLocks noGrp="1" noChangeAspect="1"/>
          </p:cNvPicPr>
          <p:nvPr>
            <p:ph sz="quarter" idx="2"/>
          </p:nvPr>
        </p:nvPicPr>
        <p:blipFill>
          <a:blip r:embed="rId2"/>
          <a:stretch>
            <a:fillRect/>
          </a:stretch>
        </p:blipFill>
        <p:spPr>
          <a:xfrm>
            <a:off x="4214810" y="1214422"/>
            <a:ext cx="4572032" cy="4071966"/>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45719"/>
          </a:xfrm>
        </p:spPr>
        <p:txBody>
          <a:bodyPr>
            <a:normAutofit fontScale="90000"/>
          </a:bodyPr>
          <a:lstStyle/>
          <a:p>
            <a:endParaRPr lang="ru-RU" dirty="0"/>
          </a:p>
        </p:txBody>
      </p:sp>
      <p:sp>
        <p:nvSpPr>
          <p:cNvPr id="6" name="Содержимое 5"/>
          <p:cNvSpPr>
            <a:spLocks noGrp="1"/>
          </p:cNvSpPr>
          <p:nvPr>
            <p:ph sz="quarter" idx="1"/>
          </p:nvPr>
        </p:nvSpPr>
        <p:spPr>
          <a:xfrm>
            <a:off x="457200" y="428604"/>
            <a:ext cx="7758138" cy="6143668"/>
          </a:xfrm>
        </p:spPr>
        <p:style>
          <a:lnRef idx="1">
            <a:schemeClr val="accent1"/>
          </a:lnRef>
          <a:fillRef idx="2">
            <a:schemeClr val="accent1"/>
          </a:fillRef>
          <a:effectRef idx="1">
            <a:schemeClr val="accent1"/>
          </a:effectRef>
          <a:fontRef idx="minor">
            <a:schemeClr val="dk1"/>
          </a:fontRef>
        </p:style>
        <p:txBody>
          <a:bodyPr>
            <a:normAutofit fontScale="55000" lnSpcReduction="20000"/>
          </a:bodyPr>
          <a:lstStyle/>
          <a:p>
            <a:pPr>
              <a:lnSpc>
                <a:spcPct val="120000"/>
              </a:lnSpc>
              <a:spcBef>
                <a:spcPts val="0"/>
              </a:spcBef>
              <a:buNone/>
            </a:pPr>
            <a:r>
              <a:rPr lang="ru-RU" sz="3100" dirty="0" smtClean="0"/>
              <a:t>         Под подталкивая Москву против Литвы, ордынские послы в то же время побуждали </a:t>
            </a:r>
            <a:r>
              <a:rPr lang="ru-RU" sz="3100" dirty="0" err="1" smtClean="0"/>
              <a:t>Витовта</a:t>
            </a:r>
            <a:r>
              <a:rPr lang="ru-RU" sz="3100" dirty="0" smtClean="0"/>
              <a:t> к активным действиям против Василия. “Повесть о </a:t>
            </a:r>
            <a:r>
              <a:rPr lang="ru-RU" sz="3100" dirty="0" err="1" smtClean="0"/>
              <a:t>насшествии</a:t>
            </a:r>
            <a:r>
              <a:rPr lang="ru-RU" sz="3100" dirty="0" smtClean="0"/>
              <a:t> </a:t>
            </a:r>
            <a:r>
              <a:rPr lang="ru-RU" sz="3100" dirty="0" err="1" smtClean="0"/>
              <a:t>Едигея</a:t>
            </a:r>
            <a:r>
              <a:rPr lang="ru-RU" sz="3100" dirty="0" smtClean="0"/>
              <a:t>” очень точно раскрыла эту провокационную политику Орды.</a:t>
            </a:r>
            <a:br>
              <a:rPr lang="ru-RU" sz="3100" dirty="0" smtClean="0"/>
            </a:br>
            <a:r>
              <a:rPr lang="ru-RU" sz="3100" dirty="0" smtClean="0"/>
              <a:t>Когда все маневры ордынских политиков оказались напрасными, </a:t>
            </a:r>
            <a:r>
              <a:rPr lang="ru-RU" sz="3100" dirty="0" err="1" smtClean="0"/>
              <a:t>Едигей</a:t>
            </a:r>
            <a:r>
              <a:rPr lang="ru-RU" sz="3100" dirty="0" smtClean="0"/>
              <a:t> двинулся на Москву. Одновременно удар шел и по Рязани, </a:t>
            </a:r>
            <a:r>
              <a:rPr lang="ru-RU" sz="3100" dirty="0" err="1" smtClean="0"/>
              <a:t>Переяславлю,Юрьеву-Польскому</a:t>
            </a:r>
            <a:r>
              <a:rPr lang="ru-RU" sz="3100" dirty="0" smtClean="0"/>
              <a:t>, Ростову и Дмитрову. </a:t>
            </a:r>
            <a:r>
              <a:rPr lang="ru-RU" sz="3100" dirty="0" err="1" smtClean="0"/>
              <a:t>Едигей</a:t>
            </a:r>
            <a:r>
              <a:rPr lang="ru-RU" sz="3100" dirty="0" smtClean="0"/>
              <a:t> осадил Москву. </a:t>
            </a:r>
            <a:r>
              <a:rPr lang="ru-RU" sz="3100" dirty="0" err="1" smtClean="0"/>
              <a:t>Расчитывая</a:t>
            </a:r>
            <a:r>
              <a:rPr lang="ru-RU" sz="3100" dirty="0" smtClean="0"/>
              <a:t> на помощь оппозиционных Василию князей </a:t>
            </a:r>
            <a:r>
              <a:rPr lang="ru-RU" sz="3100" dirty="0" err="1" smtClean="0"/>
              <a:t>Едигей</a:t>
            </a:r>
            <a:r>
              <a:rPr lang="ru-RU" sz="3100" dirty="0" smtClean="0"/>
              <a:t> ошибся. Времена, когда по призыву Орды русские князья с легкостью поднимались друг на друга, миновали. Еще одной неприятной новостью для </a:t>
            </a:r>
            <a:r>
              <a:rPr lang="ru-RU" sz="3100" dirty="0" err="1" smtClean="0"/>
              <a:t>Едигея</a:t>
            </a:r>
            <a:r>
              <a:rPr lang="ru-RU" sz="3100" dirty="0" smtClean="0"/>
              <a:t> было то, что Василий смог поднять против хана Булат-Султана, ставленника </a:t>
            </a:r>
            <a:r>
              <a:rPr lang="ru-RU" sz="3100" dirty="0" err="1" smtClean="0"/>
              <a:t>Едигея</a:t>
            </a:r>
            <a:r>
              <a:rPr lang="ru-RU" sz="3100" dirty="0" smtClean="0"/>
              <a:t>, ордынских царевичей. В Орде начались распри и </a:t>
            </a:r>
            <a:r>
              <a:rPr lang="ru-RU" sz="3100" dirty="0" err="1" smtClean="0"/>
              <a:t>Едигей</a:t>
            </a:r>
            <a:r>
              <a:rPr lang="ru-RU" sz="3100" dirty="0" smtClean="0"/>
              <a:t>, сняв осаду Москвы, поспешил в </a:t>
            </a:r>
            <a:r>
              <a:rPr lang="ru-RU" sz="3100" dirty="0" err="1" smtClean="0"/>
              <a:t>ОрдуНа</a:t>
            </a:r>
            <a:r>
              <a:rPr lang="ru-RU" sz="3100" dirty="0" smtClean="0"/>
              <a:t> </a:t>
            </a:r>
            <a:r>
              <a:rPr lang="ru-RU" sz="3100" dirty="0" err="1" smtClean="0"/>
              <a:t>Северо-Востоке</a:t>
            </a:r>
            <a:r>
              <a:rPr lang="ru-RU" sz="3100" dirty="0" smtClean="0"/>
              <a:t> Руси московский князь был занят восстановлением разрушенного хозяйства, в это время </a:t>
            </a:r>
            <a:r>
              <a:rPr lang="ru-RU" sz="3100" dirty="0" err="1" smtClean="0"/>
              <a:t>Витовт</a:t>
            </a:r>
            <a:r>
              <a:rPr lang="ru-RU" sz="3100" dirty="0" smtClean="0"/>
              <a:t> поспешил развязать себе руки на Западе для укрепления своих позиций на Руси. Апогеем и концом соперничества </a:t>
            </a:r>
            <a:r>
              <a:rPr lang="ru-RU" sz="3100" dirty="0" err="1" smtClean="0"/>
              <a:t>Витовта</a:t>
            </a:r>
            <a:r>
              <a:rPr lang="ru-RU" sz="3100" dirty="0" smtClean="0"/>
              <a:t> с Орденом стало полное поражение </a:t>
            </a:r>
            <a:r>
              <a:rPr lang="ru-RU" sz="3100" dirty="0" err="1" smtClean="0"/>
              <a:t>крестоновцев</a:t>
            </a:r>
            <a:r>
              <a:rPr lang="ru-RU" sz="3100" dirty="0" smtClean="0"/>
              <a:t> в </a:t>
            </a:r>
            <a:r>
              <a:rPr lang="ru-RU" sz="3100" dirty="0" err="1" smtClean="0"/>
              <a:t>Грюнвальдской</a:t>
            </a:r>
            <a:r>
              <a:rPr lang="ru-RU" sz="3100" dirty="0" smtClean="0"/>
              <a:t> битве 15 июня 1410 года. Поражение в </a:t>
            </a:r>
            <a:r>
              <a:rPr lang="ru-RU" sz="3100" dirty="0" err="1" smtClean="0"/>
              <a:t>Грюнвальдской</a:t>
            </a:r>
            <a:r>
              <a:rPr lang="ru-RU" sz="3100" dirty="0" smtClean="0"/>
              <a:t> битве положило конец ордынским захватам в Прибалтике. Тевтонский орден стал приходить в упадок, Ливонский также перестал быть значительной силой в восточноевропейской политике.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57200" y="548680"/>
            <a:ext cx="3682752" cy="5688632"/>
          </a:xfrm>
        </p:spPr>
        <p:style>
          <a:lnRef idx="1">
            <a:schemeClr val="accent1"/>
          </a:lnRef>
          <a:fillRef idx="2">
            <a:schemeClr val="accent1"/>
          </a:fillRef>
          <a:effectRef idx="1">
            <a:schemeClr val="accent1"/>
          </a:effectRef>
          <a:fontRef idx="minor">
            <a:schemeClr val="dk1"/>
          </a:fontRef>
        </p:style>
        <p:txBody>
          <a:bodyPr/>
          <a:lstStyle/>
          <a:p>
            <a:pPr marL="0" indent="0">
              <a:buNone/>
            </a:pPr>
            <a:endParaRPr lang="en-US" sz="1500" dirty="0" smtClean="0">
              <a:solidFill>
                <a:prstClr val="black"/>
              </a:solidFill>
            </a:endParaRPr>
          </a:p>
          <a:p>
            <a:pPr marL="0" indent="0">
              <a:buNone/>
            </a:pPr>
            <a:r>
              <a:rPr lang="ru-RU" sz="1500" dirty="0" smtClean="0">
                <a:solidFill>
                  <a:prstClr val="black"/>
                </a:solidFill>
              </a:rPr>
              <a:t>Поражение </a:t>
            </a:r>
            <a:r>
              <a:rPr lang="ru-RU" sz="1500" dirty="0">
                <a:solidFill>
                  <a:prstClr val="black"/>
                </a:solidFill>
              </a:rPr>
              <a:t>в </a:t>
            </a:r>
            <a:r>
              <a:rPr lang="ru-RU" sz="1500" dirty="0" err="1">
                <a:solidFill>
                  <a:prstClr val="black"/>
                </a:solidFill>
              </a:rPr>
              <a:t>Грюнвальдской</a:t>
            </a:r>
            <a:r>
              <a:rPr lang="ru-RU" sz="1500" dirty="0">
                <a:solidFill>
                  <a:prstClr val="black"/>
                </a:solidFill>
              </a:rPr>
              <a:t> битве положило конец ордынским захватам в Прибалтике. Тевтонский орден стал приходить в упадок, Ливонский также перестал быть значительной силой в восточноевропейской политике. После </a:t>
            </a:r>
            <a:r>
              <a:rPr lang="ru-RU" sz="1500" dirty="0" err="1">
                <a:solidFill>
                  <a:prstClr val="black"/>
                </a:solidFill>
              </a:rPr>
              <a:t>Грюнвальдской</a:t>
            </a:r>
            <a:r>
              <a:rPr lang="ru-RU" sz="1500" dirty="0">
                <a:solidFill>
                  <a:prstClr val="black"/>
                </a:solidFill>
              </a:rPr>
              <a:t> битвы </a:t>
            </a:r>
            <a:r>
              <a:rPr lang="ru-RU" sz="1500" dirty="0" err="1">
                <a:solidFill>
                  <a:prstClr val="black"/>
                </a:solidFill>
              </a:rPr>
              <a:t>Витовт</a:t>
            </a:r>
            <a:r>
              <a:rPr lang="ru-RU" sz="1500" dirty="0">
                <a:solidFill>
                  <a:prstClr val="black"/>
                </a:solidFill>
              </a:rPr>
              <a:t> под давлением польских феодалов становится на позиции насильственного захвата русских земель, что вело к осложнению отношений с Москвой.</a:t>
            </a:r>
            <a:br>
              <a:rPr lang="ru-RU" sz="1500" dirty="0">
                <a:solidFill>
                  <a:prstClr val="black"/>
                </a:solidFill>
              </a:rPr>
            </a:br>
            <a:r>
              <a:rPr lang="ru-RU" sz="1500" dirty="0">
                <a:solidFill>
                  <a:prstClr val="black"/>
                </a:solidFill>
              </a:rPr>
              <a:t>Немедленно усилились литовские настроения в Новгороде, предстояла сложная политическая борьба за влияние в Орде. В этой ситуации от Василия требовалась осторожность и выдержка, дабы избежать военного конфликта при самых неблагоприятных в тот момент для Москвы обстоятельствах.</a:t>
            </a: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83968" y="1556792"/>
            <a:ext cx="4213345" cy="3312368"/>
          </a:xfrm>
        </p:spPr>
      </p:pic>
    </p:spTree>
    <p:extLst>
      <p:ext uri="{BB962C8B-B14F-4D97-AF65-F5344CB8AC3E}">
        <p14:creationId xmlns:p14="http://schemas.microsoft.com/office/powerpoint/2010/main" val="1664013635"/>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3" name="Объект 2"/>
          <p:cNvSpPr>
            <a:spLocks noGrp="1"/>
          </p:cNvSpPr>
          <p:nvPr>
            <p:ph sz="quarter" idx="1"/>
          </p:nvPr>
        </p:nvSpPr>
        <p:spPr>
          <a:xfrm>
            <a:off x="395536" y="548680"/>
            <a:ext cx="4320480" cy="6048672"/>
          </a:xfrm>
        </p:spPr>
        <p:style>
          <a:lnRef idx="1">
            <a:schemeClr val="accent1"/>
          </a:lnRef>
          <a:fillRef idx="2">
            <a:schemeClr val="accent1"/>
          </a:fillRef>
          <a:effectRef idx="1">
            <a:schemeClr val="accent1"/>
          </a:effectRef>
          <a:fontRef idx="minor">
            <a:schemeClr val="dk1"/>
          </a:fontRef>
        </p:style>
        <p:txBody>
          <a:bodyPr>
            <a:noAutofit/>
          </a:bodyPr>
          <a:lstStyle/>
          <a:p>
            <a:pPr lvl="0">
              <a:spcBef>
                <a:spcPts val="0"/>
              </a:spcBef>
              <a:buClr>
                <a:srgbClr val="7FD13B"/>
              </a:buClr>
              <a:buNone/>
            </a:pPr>
            <a:r>
              <a:rPr lang="ru-RU" sz="1200" dirty="0">
                <a:solidFill>
                  <a:prstClr val="black"/>
                </a:solidFill>
              </a:rPr>
              <a:t> </a:t>
            </a:r>
            <a:r>
              <a:rPr lang="ru-RU" sz="1400" dirty="0">
                <a:solidFill>
                  <a:prstClr val="black"/>
                </a:solidFill>
              </a:rPr>
              <a:t>И Василий проявлял эту выдержку, прекрасно понимая, что </a:t>
            </a:r>
            <a:r>
              <a:rPr lang="ru-RU" sz="1400" dirty="0" err="1">
                <a:solidFill>
                  <a:prstClr val="black"/>
                </a:solidFill>
              </a:rPr>
              <a:t>Грюнвальдская</a:t>
            </a:r>
            <a:r>
              <a:rPr lang="ru-RU" sz="1400" dirty="0">
                <a:solidFill>
                  <a:prstClr val="black"/>
                </a:solidFill>
              </a:rPr>
              <a:t> победа не устранит внутренних противоречий в многонациональном и </a:t>
            </a:r>
            <a:r>
              <a:rPr lang="ru-RU" sz="1400" dirty="0" err="1">
                <a:solidFill>
                  <a:prstClr val="black"/>
                </a:solidFill>
              </a:rPr>
              <a:t>неодноверном</a:t>
            </a:r>
            <a:r>
              <a:rPr lang="ru-RU" sz="1400" dirty="0">
                <a:solidFill>
                  <a:prstClr val="black"/>
                </a:solidFill>
              </a:rPr>
              <a:t> польско-литовском княжестве. В Орде шла своя усобица между претендентами на престол, </a:t>
            </a:r>
            <a:r>
              <a:rPr lang="ru-RU" sz="1400" dirty="0" err="1">
                <a:solidFill>
                  <a:prstClr val="black"/>
                </a:solidFill>
              </a:rPr>
              <a:t>Витовт</a:t>
            </a:r>
            <a:r>
              <a:rPr lang="ru-RU" sz="1400" dirty="0">
                <a:solidFill>
                  <a:prstClr val="black"/>
                </a:solidFill>
              </a:rPr>
              <a:t> поддержал хана </a:t>
            </a:r>
            <a:r>
              <a:rPr lang="ru-RU" sz="1400" dirty="0" err="1">
                <a:solidFill>
                  <a:prstClr val="black"/>
                </a:solidFill>
              </a:rPr>
              <a:t>Кепека</a:t>
            </a:r>
            <a:r>
              <a:rPr lang="ru-RU" sz="1400" dirty="0">
                <a:solidFill>
                  <a:prstClr val="black"/>
                </a:solidFill>
              </a:rPr>
              <a:t>, имея поддержку </a:t>
            </a:r>
            <a:r>
              <a:rPr lang="ru-RU" sz="1400" dirty="0" err="1">
                <a:solidFill>
                  <a:prstClr val="black"/>
                </a:solidFill>
              </a:rPr>
              <a:t>Ягайла</a:t>
            </a:r>
            <a:r>
              <a:rPr lang="ru-RU" sz="1400" dirty="0">
                <a:solidFill>
                  <a:prstClr val="black"/>
                </a:solidFill>
              </a:rPr>
              <a:t>. Не без их помощи </a:t>
            </a:r>
            <a:r>
              <a:rPr lang="ru-RU" sz="1400" dirty="0" err="1">
                <a:solidFill>
                  <a:prstClr val="black"/>
                </a:solidFill>
              </a:rPr>
              <a:t>Кепек</a:t>
            </a:r>
            <a:r>
              <a:rPr lang="ru-RU" sz="1400" dirty="0">
                <a:solidFill>
                  <a:prstClr val="black"/>
                </a:solidFill>
              </a:rPr>
              <a:t> подчинил своему контролю всю Орду. В то время как </a:t>
            </a:r>
            <a:r>
              <a:rPr lang="ru-RU" sz="1400" dirty="0" err="1">
                <a:solidFill>
                  <a:prstClr val="black"/>
                </a:solidFill>
              </a:rPr>
              <a:t>Витовт</a:t>
            </a:r>
            <a:r>
              <a:rPr lang="ru-RU" sz="1400" dirty="0">
                <a:solidFill>
                  <a:prstClr val="black"/>
                </a:solidFill>
              </a:rPr>
              <a:t> в 1414 году опять подчинил себе Новгород, в Орде вновь сменился хан. </a:t>
            </a:r>
            <a:r>
              <a:rPr lang="ru-RU" sz="1400" dirty="0" err="1">
                <a:solidFill>
                  <a:prstClr val="black"/>
                </a:solidFill>
              </a:rPr>
              <a:t>Едигей</a:t>
            </a:r>
            <a:r>
              <a:rPr lang="ru-RU" sz="1400" dirty="0">
                <a:solidFill>
                  <a:prstClr val="black"/>
                </a:solidFill>
              </a:rPr>
              <a:t> сверг </a:t>
            </a:r>
            <a:r>
              <a:rPr lang="ru-RU" sz="1400" dirty="0" err="1">
                <a:solidFill>
                  <a:prstClr val="black"/>
                </a:solidFill>
              </a:rPr>
              <a:t>Кепека</a:t>
            </a:r>
            <a:r>
              <a:rPr lang="ru-RU" sz="1400" dirty="0">
                <a:solidFill>
                  <a:prstClr val="black"/>
                </a:solidFill>
              </a:rPr>
              <a:t> и поставил </a:t>
            </a:r>
            <a:r>
              <a:rPr lang="ru-RU" sz="1400" dirty="0" err="1">
                <a:solidFill>
                  <a:prstClr val="black"/>
                </a:solidFill>
              </a:rPr>
              <a:t>Чингиза.Орда</a:t>
            </a:r>
            <a:r>
              <a:rPr lang="ru-RU" sz="1400" dirty="0">
                <a:solidFill>
                  <a:prstClr val="black"/>
                </a:solidFill>
              </a:rPr>
              <a:t> снова стала противником Польско-Литовского государства. Всё повторялось, будто время раскачивало маятник гигантских </a:t>
            </a:r>
            <a:r>
              <a:rPr lang="ru-RU" sz="1400" dirty="0" err="1">
                <a:solidFill>
                  <a:prstClr val="black"/>
                </a:solidFill>
              </a:rPr>
              <a:t>часов.В</a:t>
            </a:r>
            <a:r>
              <a:rPr lang="ru-RU" sz="1400" dirty="0">
                <a:solidFill>
                  <a:prstClr val="black"/>
                </a:solidFill>
              </a:rPr>
              <a:t> это время митрополитом Всея Руси был </a:t>
            </a:r>
            <a:r>
              <a:rPr lang="ru-RU" sz="1400" dirty="0" err="1">
                <a:solidFill>
                  <a:prstClr val="black"/>
                </a:solidFill>
              </a:rPr>
              <a:t>Фотий</a:t>
            </a:r>
            <a:r>
              <a:rPr lang="ru-RU" sz="1400" dirty="0">
                <a:solidFill>
                  <a:prstClr val="black"/>
                </a:solidFill>
              </a:rPr>
              <a:t>. В его время католическая церковь усилила свой нажим на поляков, с целью установления католичества в как можно большем количестве русских </a:t>
            </a:r>
            <a:r>
              <a:rPr lang="ru-RU" sz="1400" dirty="0" err="1">
                <a:solidFill>
                  <a:prstClr val="black"/>
                </a:solidFill>
              </a:rPr>
              <a:t>земель.Абсолютное</a:t>
            </a:r>
            <a:r>
              <a:rPr lang="ru-RU" sz="1400" dirty="0">
                <a:solidFill>
                  <a:prstClr val="black"/>
                </a:solidFill>
              </a:rPr>
              <a:t> большинство коренного населения этих земель было православным.</a:t>
            </a:r>
            <a:br>
              <a:rPr lang="ru-RU" sz="1400" dirty="0">
                <a:solidFill>
                  <a:prstClr val="black"/>
                </a:solidFill>
              </a:rPr>
            </a:br>
            <a:r>
              <a:rPr lang="ru-RU" sz="1400" dirty="0">
                <a:solidFill>
                  <a:prstClr val="black"/>
                </a:solidFill>
              </a:rPr>
              <a:t>Ослабление и утихнувшее, но все ещё окончательно не свергнутое татарское иго вкупе с попытками установления католичества заставляло русский народ всё больше и больше сплачиваться друг с другом.</a:t>
            </a:r>
            <a:br>
              <a:rPr lang="ru-RU" sz="1400" dirty="0">
                <a:solidFill>
                  <a:prstClr val="black"/>
                </a:solidFill>
              </a:rPr>
            </a:br>
            <a:endParaRPr lang="ru-RU" sz="1400" dirty="0"/>
          </a:p>
        </p:txBody>
      </p:sp>
      <p:pic>
        <p:nvPicPr>
          <p:cNvPr id="6" name="Объект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88024" y="836712"/>
            <a:ext cx="3657600" cy="4824536"/>
          </a:xfrm>
        </p:spPr>
      </p:pic>
    </p:spTree>
    <p:extLst>
      <p:ext uri="{BB962C8B-B14F-4D97-AF65-F5344CB8AC3E}">
        <p14:creationId xmlns:p14="http://schemas.microsoft.com/office/powerpoint/2010/main" val="2180747064"/>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018"/>
          </a:xfrm>
        </p:spPr>
        <p:txBody>
          <a:bodyPr>
            <a:normAutofit fontScale="90000"/>
          </a:bodyPr>
          <a:lstStyle/>
          <a:p>
            <a:endParaRPr lang="ru-RU" dirty="0"/>
          </a:p>
        </p:txBody>
      </p:sp>
      <p:sp>
        <p:nvSpPr>
          <p:cNvPr id="3" name="Объект 2"/>
          <p:cNvSpPr>
            <a:spLocks noGrp="1"/>
          </p:cNvSpPr>
          <p:nvPr>
            <p:ph sz="quarter" idx="1"/>
          </p:nvPr>
        </p:nvSpPr>
        <p:spPr>
          <a:xfrm>
            <a:off x="457200" y="620688"/>
            <a:ext cx="7467600" cy="5853264"/>
          </a:xfrm>
        </p:spPr>
        <p:style>
          <a:lnRef idx="1">
            <a:schemeClr val="accent1"/>
          </a:lnRef>
          <a:fillRef idx="2">
            <a:schemeClr val="accent1"/>
          </a:fillRef>
          <a:effectRef idx="1">
            <a:schemeClr val="accent1"/>
          </a:effectRef>
          <a:fontRef idx="minor">
            <a:schemeClr val="dk1"/>
          </a:fontRef>
        </p:style>
        <p:txBody>
          <a:bodyPr/>
          <a:lstStyle/>
          <a:p>
            <a:pPr lvl="0">
              <a:buClr>
                <a:srgbClr val="7FD13B"/>
              </a:buClr>
              <a:buNone/>
            </a:pPr>
            <a:r>
              <a:rPr lang="en-US" sz="1600" dirty="0" smtClean="0">
                <a:solidFill>
                  <a:prstClr val="black"/>
                </a:solidFill>
              </a:rPr>
              <a:t>    </a:t>
            </a:r>
            <a:endParaRPr lang="en-US" sz="1600" dirty="0" smtClean="0">
              <a:solidFill>
                <a:prstClr val="black"/>
              </a:solidFill>
            </a:endParaRPr>
          </a:p>
          <a:p>
            <a:pPr lvl="0">
              <a:buClr>
                <a:srgbClr val="7FD13B"/>
              </a:buClr>
              <a:buNone/>
            </a:pPr>
            <a:r>
              <a:rPr lang="en-US" sz="1600" dirty="0">
                <a:solidFill>
                  <a:prstClr val="black"/>
                </a:solidFill>
              </a:rPr>
              <a:t> </a:t>
            </a:r>
            <a:r>
              <a:rPr lang="en-US" sz="1600" dirty="0" smtClean="0">
                <a:solidFill>
                  <a:prstClr val="black"/>
                </a:solidFill>
              </a:rPr>
              <a:t>   </a:t>
            </a:r>
            <a:r>
              <a:rPr lang="en-US" sz="1600" dirty="0" smtClean="0">
                <a:solidFill>
                  <a:prstClr val="black"/>
                </a:solidFill>
              </a:rPr>
              <a:t> </a:t>
            </a:r>
            <a:r>
              <a:rPr lang="ru-RU" sz="1600" dirty="0" smtClean="0">
                <a:solidFill>
                  <a:prstClr val="black"/>
                </a:solidFill>
              </a:rPr>
              <a:t>Новым </a:t>
            </a:r>
            <a:r>
              <a:rPr lang="ru-RU" sz="1600" dirty="0">
                <a:solidFill>
                  <a:prstClr val="black"/>
                </a:solidFill>
              </a:rPr>
              <a:t>предлогом для давления на Новгород стало воцарение в нем тянущегося к Литве Василия Ананьина. 22 октября 1475 года Иван пошел на</a:t>
            </a:r>
            <a:br>
              <a:rPr lang="ru-RU" sz="1600" dirty="0">
                <a:solidFill>
                  <a:prstClr val="black"/>
                </a:solidFill>
              </a:rPr>
            </a:br>
            <a:r>
              <a:rPr lang="ru-RU" sz="1600" dirty="0">
                <a:solidFill>
                  <a:prstClr val="black"/>
                </a:solidFill>
              </a:rPr>
              <a:t>Новгород. 21 ноября он уже вошел в Новгород, 26 ноября состоялся великокняжеский суд, после которого сразу же были схвачены Ананьин и его </a:t>
            </a:r>
            <a:r>
              <a:rPr lang="ru-RU" sz="1600" dirty="0" err="1">
                <a:solidFill>
                  <a:prstClr val="black"/>
                </a:solidFill>
              </a:rPr>
              <a:t>помошники.В</a:t>
            </a:r>
            <a:r>
              <a:rPr lang="ru-RU" sz="1600" dirty="0">
                <a:solidFill>
                  <a:prstClr val="black"/>
                </a:solidFill>
              </a:rPr>
              <a:t> это время в 1476 году в Крыму на ханский престол сел сын хана</a:t>
            </a:r>
            <a:br>
              <a:rPr lang="ru-RU" sz="1600" dirty="0">
                <a:solidFill>
                  <a:prstClr val="black"/>
                </a:solidFill>
              </a:rPr>
            </a:br>
            <a:r>
              <a:rPr lang="ru-RU" sz="1600" dirty="0">
                <a:solidFill>
                  <a:prstClr val="black"/>
                </a:solidFill>
              </a:rPr>
              <a:t>Большой Орды Ахмата </a:t>
            </a:r>
            <a:r>
              <a:rPr lang="ru-RU" sz="1600" dirty="0" err="1">
                <a:solidFill>
                  <a:prstClr val="black"/>
                </a:solidFill>
              </a:rPr>
              <a:t>Джанибек</a:t>
            </a:r>
            <a:r>
              <a:rPr lang="ru-RU" sz="1600" dirty="0">
                <a:solidFill>
                  <a:prstClr val="black"/>
                </a:solidFill>
              </a:rPr>
              <a:t>. Создавался </a:t>
            </a:r>
            <a:r>
              <a:rPr lang="ru-RU" sz="1600" dirty="0" err="1">
                <a:solidFill>
                  <a:prstClr val="black"/>
                </a:solidFill>
              </a:rPr>
              <a:t>антимосковский</a:t>
            </a:r>
            <a:r>
              <a:rPr lang="ru-RU" sz="1600" dirty="0">
                <a:solidFill>
                  <a:prstClr val="black"/>
                </a:solidFill>
              </a:rPr>
              <a:t> </a:t>
            </a:r>
            <a:r>
              <a:rPr lang="ru-RU" sz="1600" dirty="0" err="1">
                <a:solidFill>
                  <a:prstClr val="black"/>
                </a:solidFill>
              </a:rPr>
              <a:t>триумвират:Ахмат</a:t>
            </a:r>
            <a:r>
              <a:rPr lang="ru-RU" sz="1600" dirty="0">
                <a:solidFill>
                  <a:prstClr val="black"/>
                </a:solidFill>
              </a:rPr>
              <a:t>, </a:t>
            </a:r>
            <a:r>
              <a:rPr lang="ru-RU" sz="1600" dirty="0" err="1">
                <a:solidFill>
                  <a:prstClr val="black"/>
                </a:solidFill>
              </a:rPr>
              <a:t>Джанибек</a:t>
            </a:r>
            <a:r>
              <a:rPr lang="ru-RU" sz="1600" dirty="0">
                <a:solidFill>
                  <a:prstClr val="black"/>
                </a:solidFill>
              </a:rPr>
              <a:t>, Казимир. Незамедлительно вступив в переговоры </a:t>
            </a:r>
            <a:r>
              <a:rPr lang="ru-RU" sz="1600" dirty="0" err="1">
                <a:solidFill>
                  <a:prstClr val="black"/>
                </a:solidFill>
              </a:rPr>
              <a:t>сАхматом</a:t>
            </a:r>
            <a:r>
              <a:rPr lang="ru-RU" sz="1600" dirty="0">
                <a:solidFill>
                  <a:prstClr val="black"/>
                </a:solidFill>
              </a:rPr>
              <a:t>, в 1476 году Иван принимает от него ярлык на великое </a:t>
            </a:r>
            <a:r>
              <a:rPr lang="ru-RU" sz="1600" dirty="0" err="1">
                <a:solidFill>
                  <a:prstClr val="black"/>
                </a:solidFill>
              </a:rPr>
              <a:t>княжение.К</a:t>
            </a:r>
            <a:r>
              <a:rPr lang="ru-RU" sz="1600" dirty="0">
                <a:solidFill>
                  <a:prstClr val="black"/>
                </a:solidFill>
              </a:rPr>
              <a:t> 1478 году появился момент для завершения дел с Новгородом:</a:t>
            </a:r>
          </a:p>
          <a:p>
            <a:pPr lvl="0">
              <a:buClr>
                <a:srgbClr val="7FD13B"/>
              </a:buClr>
              <a:buNone/>
            </a:pPr>
            <a:r>
              <a:rPr lang="ru-RU" sz="1600" dirty="0">
                <a:solidFill>
                  <a:prstClr val="black"/>
                </a:solidFill>
              </a:rPr>
              <a:t>        Султан Османской Империи начал войну с </a:t>
            </a:r>
            <a:r>
              <a:rPr lang="ru-RU" sz="1600" dirty="0" err="1">
                <a:solidFill>
                  <a:prstClr val="black"/>
                </a:solidFill>
              </a:rPr>
              <a:t>Джанибеком</a:t>
            </a:r>
            <a:r>
              <a:rPr lang="ru-RU" sz="1600" dirty="0">
                <a:solidFill>
                  <a:prstClr val="black"/>
                </a:solidFill>
              </a:rPr>
              <a:t> и </a:t>
            </a:r>
            <a:r>
              <a:rPr lang="ru-RU" sz="1600" dirty="0" err="1">
                <a:solidFill>
                  <a:prstClr val="black"/>
                </a:solidFill>
              </a:rPr>
              <a:t>Ахматом</a:t>
            </a:r>
            <a:r>
              <a:rPr lang="ru-RU" sz="1600" dirty="0">
                <a:solidFill>
                  <a:prstClr val="black"/>
                </a:solidFill>
              </a:rPr>
              <a:t> 27 ноября</a:t>
            </a:r>
            <a:br>
              <a:rPr lang="ru-RU" sz="1600" dirty="0">
                <a:solidFill>
                  <a:prstClr val="black"/>
                </a:solidFill>
              </a:rPr>
            </a:br>
            <a:r>
              <a:rPr lang="ru-RU" sz="1600" dirty="0">
                <a:solidFill>
                  <a:prstClr val="black"/>
                </a:solidFill>
              </a:rPr>
              <a:t>Иван III встал со своими войсками у стен города. Формальным поводом к этому стали жалобы новгородцев, доносившихся до Москвы. Уже 14 февраля Иван тронулся в обратный путь, но обратно вместе с ним двигался и вечевой колокол, символ новгородского суверенитета. Проблема Новгорода была решена.</a:t>
            </a:r>
          </a:p>
          <a:p>
            <a:pPr marL="0" indent="0">
              <a:buNone/>
            </a:pPr>
            <a:endParaRPr lang="ru-RU" dirty="0"/>
          </a:p>
        </p:txBody>
      </p:sp>
    </p:spTree>
    <p:extLst>
      <p:ext uri="{BB962C8B-B14F-4D97-AF65-F5344CB8AC3E}">
        <p14:creationId xmlns:p14="http://schemas.microsoft.com/office/powerpoint/2010/main" val="4091678998"/>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3" name="Содержимое 2"/>
          <p:cNvSpPr>
            <a:spLocks noGrp="1"/>
          </p:cNvSpPr>
          <p:nvPr>
            <p:ph sz="quarter" idx="1"/>
          </p:nvPr>
        </p:nvSpPr>
        <p:spPr>
          <a:xfrm>
            <a:off x="467544" y="476672"/>
            <a:ext cx="3657600" cy="5904656"/>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a:lnSpc>
                <a:spcPct val="120000"/>
              </a:lnSpc>
              <a:buNone/>
            </a:pPr>
            <a:r>
              <a:rPr lang="ru-RU" sz="3000" dirty="0" smtClean="0"/>
              <a:t>       </a:t>
            </a:r>
            <a:endParaRPr lang="en-US" sz="3000" dirty="0" smtClean="0"/>
          </a:p>
          <a:p>
            <a:pPr>
              <a:lnSpc>
                <a:spcPct val="120000"/>
              </a:lnSpc>
              <a:buNone/>
            </a:pPr>
            <a:r>
              <a:rPr lang="en-US" sz="4800" dirty="0"/>
              <a:t> </a:t>
            </a:r>
            <a:r>
              <a:rPr lang="en-US" sz="4800" dirty="0" smtClean="0"/>
              <a:t>      </a:t>
            </a:r>
            <a:r>
              <a:rPr lang="ru-RU" sz="4800" dirty="0" smtClean="0"/>
              <a:t>Только Орда и Литовское государство, да к тому же в союзе, а не врозь, могли соперничать с Москвой. И не в открытой борьбе, а старым испытанным способом, внося раздор в московский княжеский дом. И не случайно митрополит </a:t>
            </a:r>
            <a:r>
              <a:rPr lang="ru-RU" sz="4800" dirty="0" err="1" smtClean="0"/>
              <a:t>Фотий</a:t>
            </a:r>
            <a:r>
              <a:rPr lang="ru-RU" sz="4800" dirty="0" smtClean="0"/>
              <a:t> ни мгновение ни колебался, кому приводить под </a:t>
            </a:r>
            <a:r>
              <a:rPr lang="ru-RU" sz="4800" dirty="0" err="1" smtClean="0"/>
              <a:t>крестоцелование</a:t>
            </a:r>
            <a:r>
              <a:rPr lang="ru-RU" sz="4800" dirty="0" smtClean="0"/>
              <a:t> князей, бояр, служилый и простой люд: конечно же </a:t>
            </a:r>
            <a:r>
              <a:rPr lang="ru-RU" sz="4800" dirty="0" err="1" smtClean="0"/>
              <a:t>ВасилиюII</a:t>
            </a:r>
            <a:r>
              <a:rPr lang="ru-RU" sz="4800" dirty="0" smtClean="0"/>
              <a:t>!</a:t>
            </a:r>
          </a:p>
          <a:p>
            <a:pPr>
              <a:lnSpc>
                <a:spcPct val="120000"/>
              </a:lnSpc>
              <a:buNone/>
            </a:pPr>
            <a:r>
              <a:rPr lang="ru-RU" sz="4800" dirty="0" smtClean="0"/>
              <a:t>         27 октября 1430 года скончался </a:t>
            </a:r>
            <a:r>
              <a:rPr lang="ru-RU" sz="4800" dirty="0" err="1" smtClean="0"/>
              <a:t>Витовт</a:t>
            </a:r>
            <a:r>
              <a:rPr lang="ru-RU" sz="4800" dirty="0" smtClean="0"/>
              <a:t> - </a:t>
            </a:r>
            <a:r>
              <a:rPr lang="ru-RU" sz="4800" dirty="0" err="1" smtClean="0"/>
              <a:t>скончался</a:t>
            </a:r>
            <a:r>
              <a:rPr lang="ru-RU" sz="4800" dirty="0" smtClean="0"/>
              <a:t> в ожидании литовской короны. На его место был выбран </a:t>
            </a:r>
            <a:r>
              <a:rPr lang="ru-RU" sz="4800" dirty="0" err="1" smtClean="0"/>
              <a:t>Свидригайло</a:t>
            </a:r>
            <a:r>
              <a:rPr lang="ru-RU" sz="4800" dirty="0" smtClean="0"/>
              <a:t> </a:t>
            </a:r>
            <a:r>
              <a:rPr lang="ru-RU" sz="4800" dirty="0" err="1" smtClean="0"/>
              <a:t>Ольгердович</a:t>
            </a:r>
            <a:r>
              <a:rPr lang="ru-RU" sz="4800" dirty="0" smtClean="0"/>
              <a:t>, который положил начало новому витку борьбы между Польшей и Литвой.</a:t>
            </a:r>
          </a:p>
          <a:p>
            <a:pPr>
              <a:lnSpc>
                <a:spcPct val="120000"/>
              </a:lnSpc>
              <a:buNone/>
            </a:pPr>
            <a:r>
              <a:rPr lang="ru-RU" sz="4800" dirty="0" smtClean="0"/>
              <a:t>       Весной же 1432 года в Орде состоялся суд между Юрием</a:t>
            </a:r>
            <a:br>
              <a:rPr lang="ru-RU" sz="4800" dirty="0" smtClean="0"/>
            </a:br>
            <a:r>
              <a:rPr lang="ru-RU" sz="4800" dirty="0" smtClean="0"/>
              <a:t>Дмитриевичем, дядей Великого Князя, и самим князем. Юрий обосновал свои претензии на княжение древним родовым правом наследия, установленным еще Ярославом Мудрым. За юного князя говорило то, что его отец получил ярлык на княжение. Суд отсудил княжество племяннику. Но в апреле 1433 года Юрий всё же сумел на некоторое время, с небольшими перерывами, сесть на великокняжеский престол. </a:t>
            </a:r>
            <a:br>
              <a:rPr lang="ru-RU" sz="4800" dirty="0" smtClean="0"/>
            </a:br>
            <a:endParaRPr lang="ru-RU" sz="4800" dirty="0" smtClean="0"/>
          </a:p>
          <a:p>
            <a:pPr>
              <a:buNone/>
            </a:pPr>
            <a:endParaRPr lang="ru-RU" dirty="0"/>
          </a:p>
        </p:txBody>
      </p:sp>
      <p:pic>
        <p:nvPicPr>
          <p:cNvPr id="6" name="Объект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11960" y="548680"/>
            <a:ext cx="4268326" cy="4248472"/>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130026"/>
          </a:xfrm>
        </p:spPr>
        <p:txBody>
          <a:bodyPr>
            <a:normAutofit fontScale="90000"/>
          </a:bodyPr>
          <a:lstStyle/>
          <a:p>
            <a:endParaRPr lang="ru-RU" dirty="0"/>
          </a:p>
        </p:txBody>
      </p:sp>
      <p:sp>
        <p:nvSpPr>
          <p:cNvPr id="5" name="Объект 4"/>
          <p:cNvSpPr>
            <a:spLocks noGrp="1"/>
          </p:cNvSpPr>
          <p:nvPr>
            <p:ph sz="quarter" idx="1"/>
          </p:nvPr>
        </p:nvSpPr>
        <p:spPr>
          <a:xfrm>
            <a:off x="467544" y="476672"/>
            <a:ext cx="7467600" cy="599728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1400" dirty="0" smtClean="0">
                <a:solidFill>
                  <a:prstClr val="black"/>
                </a:solidFill>
              </a:rPr>
              <a:t> </a:t>
            </a:r>
          </a:p>
          <a:p>
            <a:pPr marL="0" indent="0">
              <a:lnSpc>
                <a:spcPct val="150000"/>
              </a:lnSpc>
              <a:buNone/>
            </a:pPr>
            <a:r>
              <a:rPr lang="ru-RU" sz="1400" dirty="0" smtClean="0">
                <a:solidFill>
                  <a:prstClr val="black"/>
                </a:solidFill>
              </a:rPr>
              <a:t>В </a:t>
            </a:r>
            <a:r>
              <a:rPr lang="ru-RU" sz="1400" dirty="0">
                <a:solidFill>
                  <a:prstClr val="black"/>
                </a:solidFill>
              </a:rPr>
              <a:t>1934 году Василий II выслал Юрия на </a:t>
            </a:r>
            <a:r>
              <a:rPr lang="ru-RU" sz="1400" dirty="0" err="1">
                <a:solidFill>
                  <a:prstClr val="black"/>
                </a:solidFill>
              </a:rPr>
              <a:t>Белоозеро</a:t>
            </a:r>
            <a:r>
              <a:rPr lang="ru-RU" sz="1400" dirty="0">
                <a:solidFill>
                  <a:prstClr val="black"/>
                </a:solidFill>
              </a:rPr>
              <a:t>, после чего тот внезапно скончался. Но после смерти Юрия знамя вражды подняли его сыновья Василий Косой и Дмитрий </a:t>
            </a:r>
            <a:r>
              <a:rPr lang="ru-RU" sz="1400" dirty="0" err="1">
                <a:solidFill>
                  <a:prstClr val="black"/>
                </a:solidFill>
              </a:rPr>
              <a:t>Шемяка.Далее</a:t>
            </a:r>
            <a:r>
              <a:rPr lang="ru-RU" sz="1400" dirty="0">
                <a:solidFill>
                  <a:prstClr val="black"/>
                </a:solidFill>
              </a:rPr>
              <a:t> последовало почти десятилетие вражды между ними, сопровождавшаяся победами и поражениями то одной, то другой стороны. В это время 16 февраля 1446 года Василия II ослепили по указанию Дмитрия </a:t>
            </a:r>
            <a:r>
              <a:rPr lang="ru-RU" sz="1400" dirty="0" err="1">
                <a:solidFill>
                  <a:prstClr val="black"/>
                </a:solidFill>
              </a:rPr>
              <a:t>Шемяки</a:t>
            </a:r>
            <a:r>
              <a:rPr lang="ru-RU" sz="1400" dirty="0">
                <a:solidFill>
                  <a:prstClr val="black"/>
                </a:solidFill>
              </a:rPr>
              <a:t>, ранее, 14 июня 1445 года, сгорела Москва, имея под своими стенами хана</a:t>
            </a:r>
            <a:br>
              <a:rPr lang="ru-RU" sz="1400" dirty="0">
                <a:solidFill>
                  <a:prstClr val="black"/>
                </a:solidFill>
              </a:rPr>
            </a:br>
            <a:r>
              <a:rPr lang="ru-RU" sz="1400" dirty="0" err="1">
                <a:solidFill>
                  <a:prstClr val="black"/>
                </a:solidFill>
              </a:rPr>
              <a:t>Угул</a:t>
            </a:r>
            <a:r>
              <a:rPr lang="ru-RU" sz="1400" dirty="0">
                <a:solidFill>
                  <a:prstClr val="black"/>
                </a:solidFill>
              </a:rPr>
              <a:t>-Мухаммеда. Только в 1453 году, </a:t>
            </a:r>
            <a:r>
              <a:rPr lang="ru-RU" sz="1400" dirty="0" err="1">
                <a:solidFill>
                  <a:prstClr val="black"/>
                </a:solidFill>
              </a:rPr>
              <a:t>Шемяку</a:t>
            </a:r>
            <a:r>
              <a:rPr lang="ru-RU" sz="1400" dirty="0">
                <a:solidFill>
                  <a:prstClr val="black"/>
                </a:solidFill>
              </a:rPr>
              <a:t> отравили в Новгороде, ради справедливости стоит заметить, что он </a:t>
            </a:r>
            <a:r>
              <a:rPr lang="ru-RU" sz="1400" dirty="0" err="1">
                <a:solidFill>
                  <a:prstClr val="black"/>
                </a:solidFill>
              </a:rPr>
              <a:t>небыл</a:t>
            </a:r>
            <a:r>
              <a:rPr lang="ru-RU" sz="1400" dirty="0">
                <a:solidFill>
                  <a:prstClr val="black"/>
                </a:solidFill>
              </a:rPr>
              <a:t> любим везде, и в Москве, и в Новгороде, и в других городах. На этом закончилась война между внуками Дмитрия Донского, у великокняжеской власти развязались руки для ее укрепления, разрушения последних очагов сепаратистских тенденций в среде крупнейших князей-</a:t>
            </a:r>
            <a:r>
              <a:rPr lang="ru-RU" sz="1400" dirty="0" err="1">
                <a:solidFill>
                  <a:prstClr val="black"/>
                </a:solidFill>
              </a:rPr>
              <a:t>феодалов.Много</a:t>
            </a:r>
            <a:r>
              <a:rPr lang="ru-RU" sz="1400" dirty="0">
                <a:solidFill>
                  <a:prstClr val="black"/>
                </a:solidFill>
              </a:rPr>
              <a:t> разорений претерпела Русь в первой половине великого княжения Василия Темного. Призвав на службу ордынского царевича </a:t>
            </a:r>
            <a:r>
              <a:rPr lang="ru-RU" sz="1400" dirty="0" err="1">
                <a:solidFill>
                  <a:prstClr val="black"/>
                </a:solidFill>
              </a:rPr>
              <a:t>Касима</a:t>
            </a:r>
            <a:r>
              <a:rPr lang="ru-RU" sz="1400" dirty="0">
                <a:solidFill>
                  <a:prstClr val="black"/>
                </a:solidFill>
              </a:rPr>
              <a:t> и пожаловав ему Городец Мещерский, великий князь получил в свое распоряжение союзника, который был способен оказать ему политическую и военную помощь в обороне Московской Руси от ордынских набегов, а вместе с тем в какой-то мере участвовать в централизации Владимирского княжества.</a:t>
            </a:r>
            <a:endParaRPr lang="ru-RU" sz="1400" dirty="0"/>
          </a:p>
        </p:txBody>
      </p:sp>
    </p:spTree>
    <p:extLst>
      <p:ext uri="{BB962C8B-B14F-4D97-AF65-F5344CB8AC3E}">
        <p14:creationId xmlns:p14="http://schemas.microsoft.com/office/powerpoint/2010/main" val="782049044"/>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3" name="Содержимое 2"/>
          <p:cNvSpPr>
            <a:spLocks noGrp="1"/>
          </p:cNvSpPr>
          <p:nvPr>
            <p:ph sz="quarter" idx="1"/>
          </p:nvPr>
        </p:nvSpPr>
        <p:spPr>
          <a:xfrm>
            <a:off x="457200" y="476672"/>
            <a:ext cx="4042792" cy="5832648"/>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nSpc>
                <a:spcPct val="120000"/>
              </a:lnSpc>
              <a:buNone/>
            </a:pPr>
            <a:r>
              <a:rPr lang="ru-RU" dirty="0" smtClean="0"/>
              <a:t>     Последнее десятилетие княжения Василия Темного явило нам государя, устанавливавшего государственную власть над всей</a:t>
            </a:r>
            <a:br>
              <a:rPr lang="ru-RU" dirty="0" smtClean="0"/>
            </a:br>
            <a:r>
              <a:rPr lang="ru-RU" dirty="0" smtClean="0"/>
              <a:t>Северно-Восточной Русью. Можайск, Серпухов, отчасти Новгород, Псков и</a:t>
            </a:r>
            <a:br>
              <a:rPr lang="ru-RU" dirty="0" smtClean="0"/>
            </a:br>
            <a:r>
              <a:rPr lang="ru-RU" dirty="0" smtClean="0"/>
              <a:t>Рязань. Уладил свои дела Василий II и с Ордой. Распад ослабил Орду, усиление Москвы и ее войска удерживало ханов от </a:t>
            </a:r>
            <a:r>
              <a:rPr lang="ru-RU" dirty="0" err="1" smtClean="0"/>
              <a:t>набегов.Вовремя</a:t>
            </a:r>
            <a:r>
              <a:rPr lang="ru-RU" dirty="0" smtClean="0"/>
              <a:t> утвердилось единовластие в Северо-Восточной Руси. На историческую арену выступала новая сила - Османская империя. К 1453 году ни одно из европейских государств уже не могло не считаться в своей политике с турецкими </a:t>
            </a:r>
            <a:r>
              <a:rPr lang="ru-RU" dirty="0" err="1" smtClean="0"/>
              <a:t>султанами.Римская</a:t>
            </a:r>
            <a:r>
              <a:rPr lang="ru-RU" dirty="0" smtClean="0"/>
              <a:t> курия под видом спасения христианства решила проникнуть на Русь. Ватикан утвердил митрополитом всея Руси Исидора, ставленника Рима и отверг посланного Василием II рязанского архиепископа Иону.</a:t>
            </a:r>
            <a:endParaRPr lang="ru-RU" dirty="0"/>
          </a:p>
        </p:txBody>
      </p:sp>
      <p:pic>
        <p:nvPicPr>
          <p:cNvPr id="6" name="Объект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644008" y="404664"/>
            <a:ext cx="3761568" cy="4392488"/>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7467600" cy="45719"/>
          </a:xfrm>
        </p:spPr>
        <p:txBody>
          <a:bodyPr>
            <a:normAutofit fontScale="90000"/>
          </a:bodyPr>
          <a:lstStyle/>
          <a:p>
            <a:endParaRPr lang="ru-RU" dirty="0"/>
          </a:p>
        </p:txBody>
      </p:sp>
      <p:sp>
        <p:nvSpPr>
          <p:cNvPr id="3" name="Содержимое 2"/>
          <p:cNvSpPr>
            <a:spLocks noGrp="1"/>
          </p:cNvSpPr>
          <p:nvPr>
            <p:ph sz="quarter" idx="1"/>
          </p:nvPr>
        </p:nvSpPr>
        <p:spPr>
          <a:xfrm>
            <a:off x="457200" y="214290"/>
            <a:ext cx="7467600" cy="625966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buNone/>
            </a:pPr>
            <a:endParaRPr lang="ru-RU" sz="2900" dirty="0" smtClean="0">
              <a:cs typeface="Times New Roman" pitchFamily="18" charset="0"/>
            </a:endParaRPr>
          </a:p>
          <a:p>
            <a:pPr>
              <a:buNone/>
            </a:pPr>
            <a:r>
              <a:rPr lang="ru-RU" sz="2900" dirty="0">
                <a:cs typeface="Times New Roman" pitchFamily="18" charset="0"/>
              </a:rPr>
              <a:t> </a:t>
            </a:r>
            <a:r>
              <a:rPr lang="ru-RU" sz="2900" dirty="0" smtClean="0">
                <a:cs typeface="Times New Roman" pitchFamily="18" charset="0"/>
              </a:rPr>
              <a:t>    Но после смерти Всеволода между сыновьями его и другими княжескими домами опять разгорелась междоусобица. Мстислав Удалой - сын смоленского князя Мстислава </a:t>
            </a:r>
            <a:r>
              <a:rPr lang="ru-RU" sz="2900" dirty="0" err="1" smtClean="0">
                <a:cs typeface="Times New Roman" pitchFamily="18" charset="0"/>
              </a:rPr>
              <a:t>Ростиславича</a:t>
            </a:r>
            <a:r>
              <a:rPr lang="ru-RU" sz="2900" dirty="0" smtClean="0">
                <a:cs typeface="Times New Roman" pitchFamily="18" charset="0"/>
              </a:rPr>
              <a:t>, правнук </a:t>
            </a:r>
            <a:r>
              <a:rPr lang="ru-RU" sz="2900" dirty="0" smtClean="0">
                <a:cs typeface="Times New Roman" pitchFamily="18" charset="0"/>
              </a:rPr>
              <a:t>Мстислава</a:t>
            </a:r>
            <a:r>
              <a:rPr lang="en-US" sz="2900" dirty="0" smtClean="0">
                <a:cs typeface="Times New Roman" pitchFamily="18" charset="0"/>
              </a:rPr>
              <a:t> </a:t>
            </a:r>
            <a:r>
              <a:rPr lang="ru-RU" sz="2900" dirty="0" smtClean="0">
                <a:cs typeface="Times New Roman" pitchFamily="18" charset="0"/>
              </a:rPr>
              <a:t>Великого </a:t>
            </a:r>
            <a:r>
              <a:rPr lang="ru-RU" sz="2900" dirty="0" smtClean="0">
                <a:cs typeface="Times New Roman" pitchFamily="18" charset="0"/>
              </a:rPr>
              <a:t>вступил во вражду с </a:t>
            </a:r>
            <a:r>
              <a:rPr lang="ru-RU" sz="2900" dirty="0" err="1" smtClean="0">
                <a:cs typeface="Times New Roman" pitchFamily="18" charset="0"/>
              </a:rPr>
              <a:t>всеволодовским</a:t>
            </a:r>
            <a:r>
              <a:rPr lang="ru-RU" sz="2900" dirty="0" smtClean="0">
                <a:cs typeface="Times New Roman" pitchFamily="18" charset="0"/>
              </a:rPr>
              <a:t> домом, что привело к тому, что в 1219 году Мстислав Удалой стал </a:t>
            </a:r>
            <a:r>
              <a:rPr lang="ru-RU" sz="2900" dirty="0" err="1" smtClean="0">
                <a:cs typeface="Times New Roman" pitchFamily="18" charset="0"/>
              </a:rPr>
              <a:t>галицким</a:t>
            </a:r>
            <a:r>
              <a:rPr lang="ru-RU" sz="2900" dirty="0" smtClean="0">
                <a:cs typeface="Times New Roman" pitchFamily="18" charset="0"/>
              </a:rPr>
              <a:t> князем. Суздальский князь Константин спокойно передал перед смертью владимирское княжество брату Юрия, а новгородским наместником стал Ярослав Всеволодович.</a:t>
            </a:r>
          </a:p>
          <a:p>
            <a:pPr>
              <a:buNone/>
            </a:pPr>
            <a:r>
              <a:rPr lang="ru-RU" sz="2900" dirty="0" smtClean="0">
                <a:cs typeface="Times New Roman" pitchFamily="18" charset="0"/>
              </a:rPr>
              <a:t>      Таким образом, на Владимирской земле опять воцарилось спокойствие и, казалось, что ничего не сможет его потревожить.</a:t>
            </a:r>
          </a:p>
          <a:p>
            <a:pPr>
              <a:buNone/>
            </a:pPr>
            <a:r>
              <a:rPr lang="ru-RU" sz="2900" dirty="0" smtClean="0">
                <a:cs typeface="Times New Roman" pitchFamily="18" charset="0"/>
              </a:rPr>
              <a:t>      В 1206 году в далеких местах на реке </a:t>
            </a:r>
            <a:r>
              <a:rPr lang="ru-RU" sz="2900" dirty="0" err="1" smtClean="0">
                <a:cs typeface="Times New Roman" pitchFamily="18" charset="0"/>
              </a:rPr>
              <a:t>Ононе</a:t>
            </a:r>
            <a:r>
              <a:rPr lang="ru-RU" sz="2900" dirty="0" smtClean="0">
                <a:cs typeface="Times New Roman" pitchFamily="18" charset="0"/>
              </a:rPr>
              <a:t> собрались вожди кочевых племен на курултай, где провозгласили своим верховным вождем</a:t>
            </a:r>
            <a:br>
              <a:rPr lang="ru-RU" sz="2900" dirty="0" smtClean="0">
                <a:cs typeface="Times New Roman" pitchFamily="18" charset="0"/>
              </a:rPr>
            </a:br>
            <a:r>
              <a:rPr lang="ru-RU" sz="2900" dirty="0" err="1" smtClean="0">
                <a:cs typeface="Times New Roman" pitchFamily="18" charset="0"/>
              </a:rPr>
              <a:t>Темучина</a:t>
            </a:r>
            <a:r>
              <a:rPr lang="ru-RU" sz="2900" dirty="0" smtClean="0">
                <a:cs typeface="Times New Roman" pitchFamily="18" charset="0"/>
              </a:rPr>
              <a:t> - одного из удачливых степных вожаков и нарекли его</a:t>
            </a:r>
            <a:br>
              <a:rPr lang="ru-RU" sz="2900" dirty="0" smtClean="0">
                <a:cs typeface="Times New Roman" pitchFamily="18" charset="0"/>
              </a:rPr>
            </a:br>
            <a:r>
              <a:rPr lang="ru-RU" sz="2900" dirty="0" smtClean="0">
                <a:cs typeface="Times New Roman" pitchFamily="18" charset="0"/>
              </a:rPr>
              <a:t>Чингисханом. Этот курултай сыграл трагическую роль в судьбе всей</a:t>
            </a:r>
            <a:br>
              <a:rPr lang="ru-RU" sz="2900" dirty="0" smtClean="0">
                <a:cs typeface="Times New Roman" pitchFamily="18" charset="0"/>
              </a:rPr>
            </a:br>
            <a:r>
              <a:rPr lang="ru-RU" sz="2900" dirty="0" smtClean="0">
                <a:cs typeface="Times New Roman" pitchFamily="18" charset="0"/>
              </a:rPr>
              <a:t>Древней Руси.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274638"/>
            <a:ext cx="7467600" cy="58018"/>
          </a:xfrm>
        </p:spPr>
        <p:txBody>
          <a:bodyPr>
            <a:normAutofit fontScale="90000"/>
          </a:bodyPr>
          <a:lstStyle/>
          <a:p>
            <a:endParaRPr lang="ru-RU" dirty="0"/>
          </a:p>
        </p:txBody>
      </p:sp>
      <p:sp>
        <p:nvSpPr>
          <p:cNvPr id="6" name="Объект 5"/>
          <p:cNvSpPr>
            <a:spLocks noGrp="1"/>
          </p:cNvSpPr>
          <p:nvPr>
            <p:ph sz="quarter" idx="1"/>
          </p:nvPr>
        </p:nvSpPr>
        <p:spPr>
          <a:xfrm>
            <a:off x="457200" y="476672"/>
            <a:ext cx="3898776" cy="5832648"/>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nSpc>
                <a:spcPct val="150000"/>
              </a:lnSpc>
              <a:buClr>
                <a:srgbClr val="7FD13B"/>
              </a:buClr>
              <a:buNone/>
            </a:pPr>
            <a:r>
              <a:rPr lang="ru-RU" sz="1400" dirty="0" smtClean="0">
                <a:solidFill>
                  <a:prstClr val="black"/>
                </a:solidFill>
              </a:rPr>
              <a:t>В </a:t>
            </a:r>
            <a:r>
              <a:rPr lang="ru-RU" sz="1400" dirty="0">
                <a:solidFill>
                  <a:prstClr val="black"/>
                </a:solidFill>
              </a:rPr>
              <a:t>1449 году был подписан мирный договор между Василием Темным и новым польским королем Казимиром. Василий завершал объединение русских княжеств вокруг Москвы. В 1462 году великий князь Василий II </a:t>
            </a:r>
            <a:r>
              <a:rPr lang="ru-RU" sz="1400" dirty="0" err="1">
                <a:solidFill>
                  <a:prstClr val="black"/>
                </a:solidFill>
              </a:rPr>
              <a:t>скончался.Ивану</a:t>
            </a:r>
            <a:r>
              <a:rPr lang="ru-RU" sz="1400" dirty="0">
                <a:solidFill>
                  <a:prstClr val="black"/>
                </a:solidFill>
              </a:rPr>
              <a:t> Васильевичу шел двадцать третий год, когда он стал Великим</a:t>
            </a:r>
            <a:br>
              <a:rPr lang="ru-RU" sz="1400" dirty="0">
                <a:solidFill>
                  <a:prstClr val="black"/>
                </a:solidFill>
              </a:rPr>
            </a:br>
            <a:r>
              <a:rPr lang="ru-RU" sz="1400" dirty="0">
                <a:solidFill>
                  <a:prstClr val="black"/>
                </a:solidFill>
              </a:rPr>
              <a:t>Князем. К концу жизни Иван III сосредоточил в руках необъятную власть, которой не обладал ни один европейский </a:t>
            </a:r>
            <a:r>
              <a:rPr lang="ru-RU" sz="1400" dirty="0" err="1">
                <a:solidFill>
                  <a:prstClr val="black"/>
                </a:solidFill>
              </a:rPr>
              <a:t>государь.Эпоха</a:t>
            </a:r>
            <a:r>
              <a:rPr lang="ru-RU" sz="1400" dirty="0">
                <a:solidFill>
                  <a:prstClr val="black"/>
                </a:solidFill>
              </a:rPr>
              <a:t> Ивана III - эпоха сложнейшей работы русской дипломатии, эпоха укрепления русского войска, необходимого для обороны Русского государства. Первым завоеванием Ивана III было Казанское ханство, в 1467 году смута в Казани дала Московскому князю повод для вмешательства. Первый поход на Казань царевича </a:t>
            </a:r>
            <a:r>
              <a:rPr lang="ru-RU" sz="1400" dirty="0" err="1">
                <a:solidFill>
                  <a:prstClr val="black"/>
                </a:solidFill>
              </a:rPr>
              <a:t>Касима</a:t>
            </a:r>
            <a:r>
              <a:rPr lang="ru-RU" sz="1400" dirty="0">
                <a:solidFill>
                  <a:prstClr val="black"/>
                </a:solidFill>
              </a:rPr>
              <a:t> потерпел неудачу. Весной 1469 года и летом того же года было еще 2 похода. Но дальнейшие военные действия остановились, ибо начались новгородские дела.</a:t>
            </a:r>
          </a:p>
          <a:p>
            <a:pPr marL="0" indent="0">
              <a:buNone/>
            </a:pPr>
            <a:endParaRPr lang="ru-RU" dirty="0"/>
          </a:p>
        </p:txBody>
      </p:sp>
      <p:pic>
        <p:nvPicPr>
          <p:cNvPr id="13" name="Объект 12"/>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716016" y="548680"/>
            <a:ext cx="3463636" cy="4968552"/>
          </a:xfrm>
        </p:spPr>
      </p:pic>
    </p:spTree>
    <p:extLst>
      <p:ext uri="{BB962C8B-B14F-4D97-AF65-F5344CB8AC3E}">
        <p14:creationId xmlns:p14="http://schemas.microsoft.com/office/powerpoint/2010/main" val="594983971"/>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868346"/>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Противостояние Новгорода                       </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357298"/>
            <a:ext cx="7467600" cy="5214974"/>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buNone/>
            </a:pPr>
            <a:r>
              <a:rPr lang="ru-RU" sz="2500" dirty="0" smtClean="0"/>
              <a:t>      13 декабря 1470 года умер уже новгородский владыка Иона, крепко державший сторону Москвы. Весной 1471 года Иван III предпринял поход на Новгород, отошедший за год к Литве. Поход завершился возвращением былого влияния Москвы на Новгород и большим откупом от новгородского боярства, желавшего независимости. Ход всего “новгородского дела” в 1471 году показал, что затея перехода Новгорода под власть короля Казимира всего лишь авантюра, </a:t>
            </a:r>
            <a:r>
              <a:rPr lang="ru-RU" sz="2500" dirty="0" err="1" smtClean="0"/>
              <a:t>неимеющая</a:t>
            </a:r>
            <a:r>
              <a:rPr lang="ru-RU" sz="2500" dirty="0" smtClean="0"/>
              <a:t> корней в народной </a:t>
            </a:r>
            <a:r>
              <a:rPr lang="ru-RU" sz="2500" dirty="0" err="1" smtClean="0"/>
              <a:t>среде.Завершив</a:t>
            </a:r>
            <a:r>
              <a:rPr lang="ru-RU" sz="2500" dirty="0" smtClean="0"/>
              <a:t> первый этап покорения Новгорода и понимания, что на этом“новгородское дело” не окончено, Иван III занялся делами </a:t>
            </a:r>
            <a:r>
              <a:rPr lang="ru-RU" sz="2500" dirty="0" err="1" smtClean="0"/>
              <a:t>ордынскими.Для</a:t>
            </a:r>
            <a:r>
              <a:rPr lang="ru-RU" sz="2500" dirty="0" smtClean="0"/>
              <a:t> того, чтобы нейтрализовать Казимира и его ставку на </a:t>
            </a:r>
            <a:r>
              <a:rPr lang="ru-RU" sz="2500" dirty="0" err="1" smtClean="0"/>
              <a:t>окатоличиствание</a:t>
            </a:r>
            <a:r>
              <a:rPr lang="ru-RU" sz="2500" dirty="0" smtClean="0"/>
              <a:t> церкви, Иван делает остроумный и совершенно непредсказуемый маневр. Он женится на Софье Палеолог племяннице императора Византии, погибшего в стенах Константинополя. Тем самым</a:t>
            </a:r>
            <a:br>
              <a:rPr lang="ru-RU" sz="2500" dirty="0" smtClean="0"/>
            </a:br>
            <a:r>
              <a:rPr lang="ru-RU" sz="2500" dirty="0" smtClean="0"/>
              <a:t>Ватикан жил ожиданием усиления </a:t>
            </a:r>
            <a:r>
              <a:rPr lang="ru-RU" sz="2500" dirty="0" err="1" smtClean="0"/>
              <a:t>окатоличивания</a:t>
            </a:r>
            <a:r>
              <a:rPr lang="ru-RU" sz="2500" dirty="0" smtClean="0"/>
              <a:t> Руси через Софью, а</a:t>
            </a:r>
            <a:br>
              <a:rPr lang="ru-RU" sz="2500" dirty="0" smtClean="0"/>
            </a:br>
            <a:r>
              <a:rPr lang="ru-RU" sz="2500" dirty="0" smtClean="0"/>
              <a:t>Иван, введя тот же Ватикан в заблуждение, не давал распространиться на Руси католичеству.</a:t>
            </a:r>
          </a:p>
          <a:p>
            <a:pPr>
              <a:buNone/>
            </a:pPr>
            <a:r>
              <a:rPr lang="ru-RU" sz="2500" dirty="0" smtClean="0"/>
              <a:t>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868346"/>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Конец Ордынского Ига</a:t>
            </a:r>
            <a:endParaRPr lang="ru-RU" sz="3600" b="1"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357298"/>
            <a:ext cx="7467600" cy="5116654"/>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buNone/>
            </a:pPr>
            <a:r>
              <a:rPr lang="ru-RU" dirty="0" smtClean="0"/>
              <a:t>      В 1492 году Иван III стал официально величаться “государь всея</a:t>
            </a:r>
            <a:br>
              <a:rPr lang="ru-RU" dirty="0" smtClean="0"/>
            </a:br>
            <a:r>
              <a:rPr lang="ru-RU" dirty="0" smtClean="0"/>
              <a:t>Руси”. Но еще в 1480 году Иван III стал подготавливать политическую почву для свершения ордынского ига. Как только в Москве получили с</a:t>
            </a:r>
            <a:br>
              <a:rPr lang="ru-RU" dirty="0" smtClean="0"/>
            </a:br>
            <a:r>
              <a:rPr lang="ru-RU" dirty="0" err="1" smtClean="0"/>
              <a:t>Дикиго</a:t>
            </a:r>
            <a:r>
              <a:rPr lang="ru-RU" dirty="0" smtClean="0"/>
              <a:t> поля точное известие, что хан Ахмат со всей своей силой к Дону, великий князь выставил полки на Оке. Хан Ахмат, узнав, что на Оке выставлены сильные полки, пошел к Калуге, на соединение с Казимиром.</a:t>
            </a:r>
            <a:br>
              <a:rPr lang="ru-RU" dirty="0" smtClean="0"/>
            </a:br>
            <a:r>
              <a:rPr lang="ru-RU" dirty="0" smtClean="0"/>
              <a:t>Определив направление похода Орды Иван III перехватил ее на реке Угре.</a:t>
            </a:r>
          </a:p>
          <a:p>
            <a:pPr>
              <a:buNone/>
            </a:pPr>
            <a:r>
              <a:rPr lang="ru-RU" dirty="0" smtClean="0"/>
              <a:t>      Москва тем временем была осаждена.</a:t>
            </a:r>
          </a:p>
          <a:p>
            <a:pPr>
              <a:buNone/>
            </a:pPr>
            <a:r>
              <a:rPr lang="ru-RU" dirty="0" smtClean="0"/>
              <a:t>      Ахмат грозился начать наступление когда лед скует Угру. 26 октября Угра встала. Стоял и Ахмат. 11 ноября хан Ахмат, несмотря на то, что все переправы через Угру были открыты повернул прочь. Кинулся в бег через литовские волости своего союзника Казимира.</a:t>
            </a:r>
          </a:p>
          <a:p>
            <a:pPr>
              <a:buNone/>
            </a:pPr>
            <a:r>
              <a:rPr lang="ru-RU" dirty="0" smtClean="0"/>
              <a:t>      </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57200" y="548680"/>
            <a:ext cx="3657600" cy="5623520"/>
          </a:xfrm>
        </p:spPr>
        <p:style>
          <a:lnRef idx="1">
            <a:schemeClr val="accent1"/>
          </a:lnRef>
          <a:fillRef idx="2">
            <a:schemeClr val="accent1"/>
          </a:fillRef>
          <a:effectRef idx="1">
            <a:schemeClr val="accent1"/>
          </a:effectRef>
          <a:fontRef idx="minor">
            <a:schemeClr val="dk1"/>
          </a:fontRef>
        </p:style>
        <p:txBody>
          <a:bodyPr/>
          <a:lstStyle/>
          <a:p>
            <a:pPr lvl="0">
              <a:buClr>
                <a:srgbClr val="7FD13B"/>
              </a:buClr>
              <a:buNone/>
            </a:pPr>
            <a:r>
              <a:rPr lang="en-US" sz="1500" dirty="0" smtClean="0">
                <a:solidFill>
                  <a:prstClr val="black"/>
                </a:solidFill>
              </a:rPr>
              <a:t>      </a:t>
            </a:r>
          </a:p>
          <a:p>
            <a:pPr lvl="0">
              <a:buClr>
                <a:srgbClr val="7FD13B"/>
              </a:buClr>
              <a:buNone/>
            </a:pPr>
            <a:r>
              <a:rPr lang="en-US" sz="1500" dirty="0">
                <a:solidFill>
                  <a:prstClr val="black"/>
                </a:solidFill>
              </a:rPr>
              <a:t> </a:t>
            </a:r>
            <a:r>
              <a:rPr lang="en-US" sz="1500" dirty="0" smtClean="0">
                <a:solidFill>
                  <a:prstClr val="black"/>
                </a:solidFill>
              </a:rPr>
              <a:t>     </a:t>
            </a:r>
            <a:r>
              <a:rPr lang="ru-RU" sz="1500" dirty="0" smtClean="0">
                <a:solidFill>
                  <a:prstClr val="black"/>
                </a:solidFill>
              </a:rPr>
              <a:t>11 </a:t>
            </a:r>
            <a:r>
              <a:rPr lang="ru-RU" sz="1500" dirty="0">
                <a:solidFill>
                  <a:prstClr val="black"/>
                </a:solidFill>
              </a:rPr>
              <a:t>ноября 1480 года, день ухода хана Ахмата с берегов Угры, принято считать днем полного освобождения Русской земли и русского народа от ордынского ига, от какой-либо зависимости от ханов Золотой</a:t>
            </a:r>
            <a:br>
              <a:rPr lang="ru-RU" sz="1500" dirty="0">
                <a:solidFill>
                  <a:prstClr val="black"/>
                </a:solidFill>
              </a:rPr>
            </a:br>
            <a:r>
              <a:rPr lang="ru-RU" sz="1500" dirty="0">
                <a:solidFill>
                  <a:prstClr val="black"/>
                </a:solidFill>
              </a:rPr>
              <a:t>Орды.</a:t>
            </a:r>
          </a:p>
          <a:p>
            <a:pPr lvl="0">
              <a:buClr>
                <a:srgbClr val="7FD13B"/>
              </a:buClr>
              <a:buNone/>
            </a:pPr>
            <a:r>
              <a:rPr lang="ru-RU" sz="1500" dirty="0">
                <a:solidFill>
                  <a:prstClr val="black"/>
                </a:solidFill>
              </a:rPr>
              <a:t>      Наступил конец 250-летнему игу татаро-монголов на Русской земле.</a:t>
            </a:r>
          </a:p>
          <a:p>
            <a:pPr lvl="0">
              <a:buClr>
                <a:srgbClr val="7FD13B"/>
              </a:buClr>
              <a:buNone/>
            </a:pPr>
            <a:r>
              <a:rPr lang="ru-RU" sz="1500" dirty="0">
                <a:solidFill>
                  <a:prstClr val="black"/>
                </a:solidFill>
              </a:rPr>
              <a:t>      Эти годы оказали огромное влияние на развитие русских земель. Под игом татар вырастали целые поколения русского народа и также умирали, не изведав свободной жизни. Способ татарского ига был целью всего русского народа, люди жили и умирали с этой мыслью.</a:t>
            </a:r>
          </a:p>
          <a:p>
            <a:pPr lvl="0">
              <a:buClr>
                <a:srgbClr val="7FD13B"/>
              </a:buClr>
              <a:buNone/>
            </a:pPr>
            <a:endParaRPr lang="ru-RU" sz="1500" dirty="0">
              <a:solidFill>
                <a:prstClr val="black"/>
              </a:solidFill>
            </a:endParaRPr>
          </a:p>
          <a:p>
            <a:pPr marL="0" indent="0">
              <a:buNone/>
            </a:pPr>
            <a:endParaRPr lang="ru-RU" dirty="0"/>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211960" y="1412776"/>
            <a:ext cx="4406082" cy="3528392"/>
          </a:xfrm>
        </p:spPr>
      </p:pic>
    </p:spTree>
    <p:extLst>
      <p:ext uri="{BB962C8B-B14F-4D97-AF65-F5344CB8AC3E}">
        <p14:creationId xmlns:p14="http://schemas.microsoft.com/office/powerpoint/2010/main" val="418297803"/>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58018"/>
          </a:xfrm>
        </p:spPr>
        <p:txBody>
          <a:bodyPr>
            <a:normAutofit fontScale="90000"/>
          </a:bodyPr>
          <a:lstStyle/>
          <a:p>
            <a:endParaRPr lang="ru-RU" dirty="0"/>
          </a:p>
        </p:txBody>
      </p:sp>
      <p:sp>
        <p:nvSpPr>
          <p:cNvPr id="5" name="Объект 4"/>
          <p:cNvSpPr>
            <a:spLocks noGrp="1"/>
          </p:cNvSpPr>
          <p:nvPr>
            <p:ph sz="quarter" idx="1"/>
          </p:nvPr>
        </p:nvSpPr>
        <p:spPr>
          <a:xfrm>
            <a:off x="467544" y="692696"/>
            <a:ext cx="3657600" cy="5616624"/>
          </a:xfrm>
        </p:spPr>
        <p:style>
          <a:lnRef idx="1">
            <a:schemeClr val="accent1"/>
          </a:lnRef>
          <a:fillRef idx="2">
            <a:schemeClr val="accent1"/>
          </a:fillRef>
          <a:effectRef idx="1">
            <a:schemeClr val="accent1"/>
          </a:effectRef>
          <a:fontRef idx="minor">
            <a:schemeClr val="dk1"/>
          </a:fontRef>
        </p:style>
        <p:txBody>
          <a:bodyPr/>
          <a:lstStyle/>
          <a:p>
            <a:pPr lvl="0">
              <a:buClr>
                <a:srgbClr val="7FD13B"/>
              </a:buClr>
              <a:buNone/>
            </a:pPr>
            <a:r>
              <a:rPr lang="ru-RU" sz="1600" dirty="0">
                <a:solidFill>
                  <a:prstClr val="black"/>
                </a:solidFill>
                <a:cs typeface="Times New Roman" pitchFamily="18" charset="0"/>
              </a:rPr>
              <a:t> Чингисхан силой объединил под своей рукой всех монголов, некоторые соседние племена и на основе родового признака создал войско, которому в 12-13 веках, в эпоху развитого феодализма, в среднеазиатских государствах, на Руси и в Европе равных не было.</a:t>
            </a:r>
          </a:p>
          <a:p>
            <a:pPr lvl="0">
              <a:buClr>
                <a:srgbClr val="7FD13B"/>
              </a:buClr>
              <a:buNone/>
            </a:pPr>
            <a:r>
              <a:rPr lang="ru-RU" sz="1600" dirty="0">
                <a:solidFill>
                  <a:prstClr val="black"/>
                </a:solidFill>
                <a:cs typeface="Times New Roman" pitchFamily="18" charset="0"/>
              </a:rPr>
              <a:t>      Рядовой единицей этого войска была десятка - семья, ближайшие родственники одной юрты, одного аила. Потом следовала сотня, в нее входили люди одного рода. Тысяча могла объединять два или три аила, далее шла тьма - десятитысячный отряд.</a:t>
            </a:r>
          </a:p>
          <a:p>
            <a:pPr lvl="0">
              <a:buClr>
                <a:srgbClr val="7FD13B"/>
              </a:buClr>
              <a:buNone/>
            </a:pPr>
            <a:r>
              <a:rPr lang="ru-RU" sz="1600" dirty="0">
                <a:solidFill>
                  <a:prstClr val="black"/>
                </a:solidFill>
                <a:cs typeface="Times New Roman" pitchFamily="18" charset="0"/>
              </a:rPr>
              <a:t>      Фигура Чингисхана выплыла словно из времен дикости и варварства.</a:t>
            </a:r>
          </a:p>
          <a:p>
            <a:pPr marL="0" indent="0">
              <a:buNone/>
            </a:pPr>
            <a:endParaRPr lang="ru-RU" dirty="0"/>
          </a:p>
        </p:txBody>
      </p:sp>
      <p:pic>
        <p:nvPicPr>
          <p:cNvPr id="7" name="Объект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283968" y="908720"/>
            <a:ext cx="3998845" cy="4752528"/>
          </a:xfrm>
        </p:spPr>
      </p:pic>
    </p:spTree>
    <p:extLst>
      <p:ext uri="{BB962C8B-B14F-4D97-AF65-F5344CB8AC3E}">
        <p14:creationId xmlns:p14="http://schemas.microsoft.com/office/powerpoint/2010/main" val="1604162639"/>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45719"/>
            <a:ext cx="7467600" cy="45719"/>
          </a:xfrm>
        </p:spPr>
        <p:txBody>
          <a:bodyPr>
            <a:normAutofit fontScale="90000"/>
          </a:bodyPr>
          <a:lstStyle/>
          <a:p>
            <a:endParaRPr lang="ru-RU" dirty="0"/>
          </a:p>
        </p:txBody>
      </p:sp>
      <p:sp>
        <p:nvSpPr>
          <p:cNvPr id="7" name="Содержимое 6"/>
          <p:cNvSpPr>
            <a:spLocks noGrp="1"/>
          </p:cNvSpPr>
          <p:nvPr>
            <p:ph sz="quarter" idx="1"/>
          </p:nvPr>
        </p:nvSpPr>
        <p:spPr>
          <a:xfrm>
            <a:off x="357158" y="214290"/>
            <a:ext cx="4857784" cy="635798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buNone/>
            </a:pPr>
            <a:r>
              <a:rPr lang="ru-RU" sz="2600" dirty="0" smtClean="0"/>
              <a:t>     Развитие цивилизации стоящие на его пути он не порабощал, а уничтожал.</a:t>
            </a:r>
            <a:br>
              <a:rPr lang="ru-RU" sz="2600" dirty="0" smtClean="0"/>
            </a:br>
            <a:r>
              <a:rPr lang="ru-RU" sz="2600" dirty="0" smtClean="0"/>
              <a:t>Чингисхан подобрал себе и соответствующих помощников - “это четыре пса моего </a:t>
            </a:r>
            <a:r>
              <a:rPr lang="ru-RU" sz="2600" dirty="0" err="1" smtClean="0"/>
              <a:t>Темучина</a:t>
            </a:r>
            <a:r>
              <a:rPr lang="ru-RU" sz="2600" dirty="0" smtClean="0"/>
              <a:t>”: </a:t>
            </a:r>
            <a:r>
              <a:rPr lang="ru-RU" sz="2600" dirty="0" err="1" smtClean="0"/>
              <a:t>Джебе</a:t>
            </a:r>
            <a:r>
              <a:rPr lang="ru-RU" sz="2600" dirty="0" smtClean="0"/>
              <a:t>, </a:t>
            </a:r>
            <a:r>
              <a:rPr lang="ru-RU" sz="2600" dirty="0" err="1" smtClean="0"/>
              <a:t>Хубилай</a:t>
            </a:r>
            <a:r>
              <a:rPr lang="ru-RU" sz="2600" dirty="0" smtClean="0"/>
              <a:t>, </a:t>
            </a:r>
            <a:r>
              <a:rPr lang="ru-RU" sz="2600" dirty="0" err="1" smtClean="0"/>
              <a:t>Чжелме</a:t>
            </a:r>
            <a:r>
              <a:rPr lang="ru-RU" sz="2600" dirty="0" smtClean="0"/>
              <a:t>, </a:t>
            </a:r>
            <a:r>
              <a:rPr lang="ru-RU" sz="2600" dirty="0" err="1" smtClean="0"/>
              <a:t>Субэдей</a:t>
            </a:r>
            <a:r>
              <a:rPr lang="ru-RU" sz="2600" dirty="0" smtClean="0"/>
              <a:t>. В войске Чингисхана действовал закон: если в бою кто-то из десятки побежит от врага, то казнили всю десятку; если в сотне побежит десятка, то казнили всю сотню, если побежит сотня и откроет брешь врагу, то казнили всю тысячу. Отсюда и войско было сильным и хорошо подготовленным.</a:t>
            </a:r>
          </a:p>
          <a:p>
            <a:pPr>
              <a:buNone/>
            </a:pPr>
            <a:r>
              <a:rPr lang="ru-RU" sz="2600" dirty="0" smtClean="0"/>
              <a:t>     Прежде всего, Чингисхан устремлял свой взгляд на богатейшие государства Средней Азии. Цель Чингисхана - разграбление городов Бухары, Самарканда, </a:t>
            </a:r>
            <a:r>
              <a:rPr lang="ru-RU" sz="2600" dirty="0" err="1" smtClean="0"/>
              <a:t>Мерва</a:t>
            </a:r>
            <a:r>
              <a:rPr lang="ru-RU" sz="2600" dirty="0" smtClean="0"/>
              <a:t>, Ургенча и других. Всё завоевание было совершено за 3 года - 1219-1221 гг. </a:t>
            </a:r>
            <a:r>
              <a:rPr lang="ru-RU" sz="2600" dirty="0" err="1" smtClean="0"/>
              <a:t>Хорезмхан</a:t>
            </a:r>
            <a:r>
              <a:rPr lang="ru-RU" sz="2600" dirty="0" smtClean="0"/>
              <a:t> Мухаммед недооценил силу</a:t>
            </a:r>
            <a:br>
              <a:rPr lang="ru-RU" sz="2600" dirty="0" smtClean="0"/>
            </a:br>
            <a:r>
              <a:rPr lang="ru-RU" sz="2600" dirty="0" smtClean="0"/>
              <a:t>Чингисхана, вследствие чего был спасен бегством. В погоню был отправлен </a:t>
            </a:r>
            <a:r>
              <a:rPr lang="ru-RU" sz="2600" dirty="0" err="1" smtClean="0"/>
              <a:t>кошун</a:t>
            </a:r>
            <a:r>
              <a:rPr lang="ru-RU" sz="2600" dirty="0" smtClean="0"/>
              <a:t> (несколько </a:t>
            </a:r>
            <a:r>
              <a:rPr lang="ru-RU" sz="2600" dirty="0" err="1" smtClean="0"/>
              <a:t>туменов</a:t>
            </a:r>
            <a:r>
              <a:rPr lang="ru-RU" sz="2600" dirty="0" smtClean="0"/>
              <a:t>) под руководством своих “ценных псов” </a:t>
            </a:r>
            <a:r>
              <a:rPr lang="ru-RU" sz="2600" dirty="0" err="1" smtClean="0"/>
              <a:t>Джебе</a:t>
            </a:r>
            <a:r>
              <a:rPr lang="ru-RU" sz="2600" dirty="0" smtClean="0"/>
              <a:t> и </a:t>
            </a:r>
            <a:r>
              <a:rPr lang="ru-RU" sz="2600" dirty="0" err="1" smtClean="0"/>
              <a:t>Субэдея</a:t>
            </a:r>
            <a:r>
              <a:rPr lang="ru-RU" sz="2600" dirty="0" smtClean="0"/>
              <a:t>. </a:t>
            </a:r>
            <a:r>
              <a:rPr lang="ru-RU" sz="2600" dirty="0" err="1" smtClean="0"/>
              <a:t>Кошун</a:t>
            </a:r>
            <a:r>
              <a:rPr lang="ru-RU" sz="2600" dirty="0" smtClean="0"/>
              <a:t> огнем и мечом прошел по Северному Ирану, вышел на Кавказ, разрушил несколько древних и богатых городов, разбил грузинские войска, проник через </a:t>
            </a:r>
            <a:r>
              <a:rPr lang="ru-RU" sz="2600" dirty="0" err="1" smtClean="0"/>
              <a:t>Ширванское</a:t>
            </a:r>
            <a:r>
              <a:rPr lang="ru-RU" sz="2600" dirty="0" smtClean="0"/>
              <a:t> ущелье на Северный Кавказ и столкнулся с половцами. Хитростью и коварством татары, истребив половцев, двинулись к Днепру.</a:t>
            </a:r>
          </a:p>
          <a:p>
            <a:pPr>
              <a:buNone/>
            </a:pPr>
            <a:endParaRPr lang="ru-RU" dirty="0"/>
          </a:p>
        </p:txBody>
      </p:sp>
      <p:pic>
        <p:nvPicPr>
          <p:cNvPr id="9" name="Содержимое 8" descr="2932-235546-19-obl-l.jpg"/>
          <p:cNvPicPr>
            <a:picLocks noGrp="1" noChangeAspect="1"/>
          </p:cNvPicPr>
          <p:nvPr>
            <p:ph sz="quarter" idx="2"/>
          </p:nvPr>
        </p:nvPicPr>
        <p:blipFill>
          <a:blip r:embed="rId2"/>
          <a:stretch>
            <a:fillRect/>
          </a:stretch>
        </p:blipFill>
        <p:spPr>
          <a:xfrm>
            <a:off x="5357818" y="285728"/>
            <a:ext cx="3214710" cy="5072098"/>
          </a:xfrm>
        </p:spPr>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7467600" cy="654032"/>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i="1" dirty="0" smtClean="0">
                <a:latin typeface="Times New Roman" pitchFamily="18" charset="0"/>
                <a:cs typeface="Times New Roman" pitchFamily="18" charset="0"/>
              </a:rPr>
              <a:t>                Первая встреча</a:t>
            </a:r>
            <a:endParaRPr lang="ru-RU" sz="3600" b="1" i="1" dirty="0">
              <a:latin typeface="Times New Roman" pitchFamily="18" charset="0"/>
              <a:cs typeface="Times New Roman" pitchFamily="18" charset="0"/>
            </a:endParaRPr>
          </a:p>
        </p:txBody>
      </p:sp>
      <p:sp>
        <p:nvSpPr>
          <p:cNvPr id="6" name="Содержимое 5"/>
          <p:cNvSpPr>
            <a:spLocks noGrp="1"/>
          </p:cNvSpPr>
          <p:nvPr>
            <p:ph sz="quarter" idx="1"/>
          </p:nvPr>
        </p:nvSpPr>
        <p:spPr>
          <a:xfrm>
            <a:off x="457200" y="1071546"/>
            <a:ext cx="7467600" cy="5402406"/>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a:buNone/>
            </a:pPr>
            <a:r>
              <a:rPr lang="ru-RU" sz="4300" dirty="0" smtClean="0"/>
              <a:t>     “В 1224 году явился народ незнаемый; пришла неслыханная рать, безбожные татары, о которых никто хорошо не знает, кто они и откуда пришли, и что у них за язык, и какого они племени, и какая у них вера... Половцы не могли противиться им и побежали к Днепру. Хан их</a:t>
            </a:r>
            <a:br>
              <a:rPr lang="ru-RU" sz="4300" dirty="0" smtClean="0"/>
            </a:br>
            <a:r>
              <a:rPr lang="ru-RU" sz="4300" dirty="0" err="1" smtClean="0"/>
              <a:t>Котян</a:t>
            </a:r>
            <a:r>
              <a:rPr lang="ru-RU" sz="4300" dirty="0" smtClean="0"/>
              <a:t> был тесть Мстиславу Галицкому; он пришел с поклоном к князю, зятю своему, и ко всем князьям русским..., и сказал: Татары отняли нашу землю нынче, а завтра вашу возьмут, так защитите нас; если не поможете нам, то мы нынче будем иссечены, а вы будете завтра иссечены”.</a:t>
            </a:r>
            <a:br>
              <a:rPr lang="ru-RU" sz="4300" dirty="0" smtClean="0"/>
            </a:br>
            <a:r>
              <a:rPr lang="ru-RU" sz="4300" dirty="0" smtClean="0"/>
              <a:t>“Князья думали, думали и, наконец, решились помочь </a:t>
            </a:r>
            <a:r>
              <a:rPr lang="ru-RU" sz="4300" dirty="0" err="1" smtClean="0"/>
              <a:t>Котяну</a:t>
            </a:r>
            <a:r>
              <a:rPr lang="ru-RU" sz="4300" dirty="0" smtClean="0"/>
              <a:t>”. Поход был начат в апреле при полном разливе рек. Войска направлялись вниз по</a:t>
            </a:r>
            <a:br>
              <a:rPr lang="ru-RU" sz="4300" dirty="0" smtClean="0"/>
            </a:br>
            <a:r>
              <a:rPr lang="ru-RU" sz="4300" dirty="0" smtClean="0"/>
              <a:t>Днепру. Командование осуществлялось киевским князем Мстиславом Романовичем и Мстиславом Удалым. Половцы известили русских князей о коварстве татар. На 17-й день похода войско остановилось близ </a:t>
            </a:r>
            <a:r>
              <a:rPr lang="ru-RU" sz="4300" dirty="0" err="1" smtClean="0"/>
              <a:t>Ольшеня</a:t>
            </a:r>
            <a:r>
              <a:rPr lang="ru-RU" sz="4300" dirty="0" smtClean="0"/>
              <a:t>, где-то на берегу </a:t>
            </a:r>
            <a:r>
              <a:rPr lang="ru-RU" sz="4300" dirty="0" err="1" smtClean="0"/>
              <a:t>Роси</a:t>
            </a:r>
            <a:r>
              <a:rPr lang="ru-RU" sz="4300" dirty="0" smtClean="0"/>
              <a:t>. Там его нашло второе татарское посольство. В отличие от первого, когда послов перебили, этих отпустили. Сразу же после переправы через</a:t>
            </a:r>
            <a:br>
              <a:rPr lang="ru-RU" sz="4300" dirty="0" smtClean="0"/>
            </a:br>
            <a:r>
              <a:rPr lang="ru-RU" sz="4300" dirty="0" smtClean="0"/>
              <a:t>Днепр русские войска столкнулись с авангардом противника, гнались за ним 8 дней, а на восьмой вышли на берег Калки. Здесь Мстислав Удалой с некоторыми князьями сразу же перешли Калку, оставив Мстислава Киевского на другом берегу.</a:t>
            </a:r>
          </a:p>
          <a:p>
            <a:pPr>
              <a:buNone/>
            </a:pPr>
            <a:r>
              <a:rPr lang="ru-RU" sz="4300" dirty="0" smtClean="0"/>
              <a:t>       По данным Лаврентьевской летописи, битва произошла 31 мая 1223 года. Войска, переправившиеся через реку, были почти полностью уничтожены, лагерь же Мстислава Киевского, разбитый на другом берегу и сильно укрепленный, войска </a:t>
            </a:r>
            <a:r>
              <a:rPr lang="ru-RU" sz="4300" dirty="0" err="1" smtClean="0"/>
              <a:t>Джебе</a:t>
            </a:r>
            <a:r>
              <a:rPr lang="ru-RU" sz="4300" dirty="0" smtClean="0"/>
              <a:t> и </a:t>
            </a:r>
            <a:r>
              <a:rPr lang="ru-RU" sz="4300" dirty="0" err="1" smtClean="0"/>
              <a:t>Субэдея</a:t>
            </a:r>
            <a:r>
              <a:rPr lang="ru-RU" sz="4300" dirty="0" smtClean="0"/>
              <a:t> штурмовали 3 дня и смогли взять только хитростью и коварством. </a:t>
            </a:r>
          </a:p>
          <a:p>
            <a:pPr>
              <a:buNone/>
            </a:pPr>
            <a:r>
              <a:rPr lang="ru-RU" sz="4300" dirty="0" smtClean="0"/>
              <a:t>      Битва при Калке была проиграна не столько из-за разногласий между князьями-соперниками, сколько из-за исторически сложившихся факторов. Во- первых, войско </a:t>
            </a:r>
            <a:r>
              <a:rPr lang="ru-RU" sz="4300" dirty="0" err="1" smtClean="0"/>
              <a:t>Джебе</a:t>
            </a:r>
            <a:r>
              <a:rPr lang="ru-RU" sz="4300" dirty="0" smtClean="0"/>
              <a:t> тактически и позиционно полностью превосходило соединенные полки русских князей, имевших в своих рядах в большинстве своем княжеские дружины, усиленные в данном случае половцами. Всё это войско не имело достаточного единения, не было обучено тактике ведения боя, основываясь больше на личном мужестве каждого дружинника.</a:t>
            </a:r>
          </a:p>
          <a:p>
            <a:pPr>
              <a:buNone/>
            </a:pPr>
            <a:endParaRPr lang="ru-RU" sz="2900" dirty="0"/>
          </a:p>
        </p:txBody>
      </p:sp>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68571"/>
            <a:ext cx="7467600" cy="45719"/>
          </a:xfrm>
        </p:spPr>
        <p:txBody>
          <a:bodyPr>
            <a:normAutofit fontScale="90000"/>
          </a:bodyPr>
          <a:lstStyle/>
          <a:p>
            <a:endParaRPr lang="ru-RU" dirty="0"/>
          </a:p>
        </p:txBody>
      </p:sp>
      <p:sp>
        <p:nvSpPr>
          <p:cNvPr id="5" name="Содержимое 4"/>
          <p:cNvSpPr>
            <a:spLocks noGrp="1"/>
          </p:cNvSpPr>
          <p:nvPr>
            <p:ph sz="quarter" idx="1"/>
          </p:nvPr>
        </p:nvSpPr>
        <p:spPr>
          <a:xfrm>
            <a:off x="357158" y="285728"/>
            <a:ext cx="3757642" cy="6215106"/>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r>
              <a:rPr lang="ru-RU" sz="1200" dirty="0" smtClean="0"/>
              <a:t>Во-вторых, такому соединенному войску нужен был и единовластный полководец, признанный не только вождями, но и самими дружинниками, и осуществлявший объединенное командование. В-третьих, русские войска, ошибившись в оценке сил противника, еще и не смогли правильно выбрать место сражения, рельеф местности, на котором полностью благоприятствовал татарам. Впрочем, справедливости ради нужно сказать, что в то время не только на Руси, но и в Европе не нашлось бы армии, способной соперничать с соединениями Чингисхана, Войско </a:t>
            </a:r>
            <a:r>
              <a:rPr lang="ru-RU" sz="1200" dirty="0" err="1" smtClean="0"/>
              <a:t>Джебе</a:t>
            </a:r>
            <a:r>
              <a:rPr lang="ru-RU" sz="1200" dirty="0" smtClean="0"/>
              <a:t> и </a:t>
            </a:r>
            <a:r>
              <a:rPr lang="ru-RU" sz="1200" dirty="0" err="1" smtClean="0"/>
              <a:t>Субэдея</a:t>
            </a:r>
            <a:r>
              <a:rPr lang="ru-RU" sz="1200" dirty="0" smtClean="0"/>
              <a:t>, разгромив на Калке ополчение южных русских князей, вошло </a:t>
            </a:r>
            <a:r>
              <a:rPr lang="ru-RU" sz="1200" dirty="0" err="1" smtClean="0"/>
              <a:t>вЧерниговскую</a:t>
            </a:r>
            <a:r>
              <a:rPr lang="ru-RU" sz="1200" dirty="0" smtClean="0"/>
              <a:t> землю и дошло до </a:t>
            </a:r>
            <a:r>
              <a:rPr lang="ru-RU" sz="1200" dirty="0" err="1" smtClean="0"/>
              <a:t>Новгорода-Северского</a:t>
            </a:r>
            <a:r>
              <a:rPr lang="ru-RU" sz="1200" dirty="0" smtClean="0"/>
              <a:t> и повернуло назад, неся повсюду за собой страх и разрушение. В том же 1223 году</a:t>
            </a:r>
            <a:br>
              <a:rPr lang="ru-RU" sz="1200" dirty="0" smtClean="0"/>
            </a:br>
            <a:r>
              <a:rPr lang="ru-RU" sz="1200" dirty="0" err="1" smtClean="0"/>
              <a:t>Джебе</a:t>
            </a:r>
            <a:r>
              <a:rPr lang="ru-RU" sz="1200" dirty="0" smtClean="0"/>
              <a:t> и </a:t>
            </a:r>
            <a:r>
              <a:rPr lang="ru-RU" sz="1200" dirty="0" err="1" smtClean="0"/>
              <a:t>Субэдей</a:t>
            </a:r>
            <a:r>
              <a:rPr lang="ru-RU" sz="1200" dirty="0" smtClean="0"/>
              <a:t> совершили набег на Волжскую </a:t>
            </a:r>
            <a:r>
              <a:rPr lang="ru-RU" sz="1200" dirty="0" err="1" smtClean="0"/>
              <a:t>Булгарию</a:t>
            </a:r>
            <a:r>
              <a:rPr lang="ru-RU" sz="1200" dirty="0" smtClean="0"/>
              <a:t>. Чингисхан умер в</a:t>
            </a:r>
            <a:br>
              <a:rPr lang="ru-RU" sz="1200" dirty="0" smtClean="0"/>
            </a:br>
            <a:r>
              <a:rPr lang="ru-RU" sz="1200" dirty="0" smtClean="0"/>
              <a:t>1227 году. В 1235 году новый Великий хан </a:t>
            </a:r>
            <a:r>
              <a:rPr lang="ru-RU" sz="1200" dirty="0" err="1" smtClean="0"/>
              <a:t>Удегей</a:t>
            </a:r>
            <a:r>
              <a:rPr lang="ru-RU" sz="1200" dirty="0" smtClean="0"/>
              <a:t> послал в подкрепление Батыю, внуку Чингисхана и главе улуса </a:t>
            </a:r>
            <a:r>
              <a:rPr lang="ru-RU" sz="1200" dirty="0" err="1" smtClean="0"/>
              <a:t>Джучи</a:t>
            </a:r>
            <a:r>
              <a:rPr lang="ru-RU" sz="1200" dirty="0" smtClean="0"/>
              <a:t>, образованного на реке </a:t>
            </a:r>
            <a:r>
              <a:rPr lang="ru-RU" sz="1200" dirty="0" err="1" smtClean="0"/>
              <a:t>Япи</a:t>
            </a:r>
            <a:r>
              <a:rPr lang="ru-RU" sz="1200" dirty="0" smtClean="0"/>
              <a:t> для завоевания Волжской </a:t>
            </a:r>
            <a:r>
              <a:rPr lang="ru-RU" sz="1200" dirty="0" err="1" smtClean="0"/>
              <a:t>Булгарии</a:t>
            </a:r>
            <a:r>
              <a:rPr lang="ru-RU" sz="1200" dirty="0" smtClean="0"/>
              <a:t>, </a:t>
            </a:r>
            <a:r>
              <a:rPr lang="ru-RU" sz="1200" dirty="0" err="1" smtClean="0"/>
              <a:t>Диит-Кинчака</a:t>
            </a:r>
            <a:r>
              <a:rPr lang="ru-RU" sz="1200" dirty="0" smtClean="0"/>
              <a:t> и Руси, главные силы монгольского войска под командованием </a:t>
            </a:r>
            <a:r>
              <a:rPr lang="ru-RU" sz="1200" dirty="0" err="1" smtClean="0"/>
              <a:t>Субэдея.В</a:t>
            </a:r>
            <a:r>
              <a:rPr lang="ru-RU" sz="1200" dirty="0" smtClean="0"/>
              <a:t> 1236 году была разгромлена Волжская </a:t>
            </a:r>
            <a:r>
              <a:rPr lang="ru-RU" sz="1200" dirty="0" err="1" smtClean="0"/>
              <a:t>Булгария</a:t>
            </a:r>
            <a:r>
              <a:rPr lang="ru-RU" sz="1200" dirty="0" smtClean="0"/>
              <a:t>. Весной 1237 года войска </a:t>
            </a:r>
            <a:r>
              <a:rPr lang="ru-RU" sz="1200" dirty="0" err="1" smtClean="0"/>
              <a:t>Субэдея</a:t>
            </a:r>
            <a:r>
              <a:rPr lang="ru-RU" sz="1200" dirty="0" smtClean="0"/>
              <a:t> продвинулись в прикаспийские степи и устроили облаву на половцев. К осени 1237 года разгромлена Мордва, монголы встали у границ Руси. Осенью 1237 года Батый поставлен во главе соединенного войска.</a:t>
            </a:r>
            <a:br>
              <a:rPr lang="ru-RU" sz="1200" dirty="0" smtClean="0"/>
            </a:br>
            <a:r>
              <a:rPr lang="ru-RU" sz="1200" dirty="0" smtClean="0"/>
              <a:t>В декабре 1237 года встали реки. На Суре, притоке Волги, на Воронеже, притоке Дона, появились войска Батыя. Зима открывала дорогу по льду рек в</a:t>
            </a:r>
            <a:br>
              <a:rPr lang="ru-RU" sz="1200" dirty="0" smtClean="0"/>
            </a:br>
            <a:r>
              <a:rPr lang="ru-RU" sz="1200" dirty="0" smtClean="0"/>
              <a:t>Северо-Восточную Русь.</a:t>
            </a:r>
          </a:p>
          <a:p>
            <a:pPr>
              <a:buNone/>
            </a:pPr>
            <a:endParaRPr lang="ru-RU" sz="1200" dirty="0"/>
          </a:p>
        </p:txBody>
      </p:sp>
      <p:pic>
        <p:nvPicPr>
          <p:cNvPr id="7" name="Содержимое 6" descr="46231930_049.jpg"/>
          <p:cNvPicPr>
            <a:picLocks noGrp="1" noChangeAspect="1"/>
          </p:cNvPicPr>
          <p:nvPr>
            <p:ph sz="quarter" idx="2"/>
          </p:nvPr>
        </p:nvPicPr>
        <p:blipFill>
          <a:blip r:embed="rId2"/>
          <a:stretch>
            <a:fillRect/>
          </a:stretch>
        </p:blipFill>
        <p:spPr>
          <a:xfrm>
            <a:off x="4357686" y="500042"/>
            <a:ext cx="4159277" cy="5143536"/>
          </a:xfrm>
        </p:spPr>
        <p:style>
          <a:lnRef idx="1">
            <a:schemeClr val="accent1"/>
          </a:lnRef>
          <a:fillRef idx="2">
            <a:schemeClr val="accent1"/>
          </a:fillRef>
          <a:effectRef idx="1">
            <a:schemeClr val="accent1"/>
          </a:effectRef>
          <a:fontRef idx="minor">
            <a:schemeClr val="dk1"/>
          </a:fontRef>
        </p:style>
      </p:pic>
    </p:spTree>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675</TotalTime>
  <Words>3725</Words>
  <Application>Microsoft Office PowerPoint</Application>
  <PresentationFormat>Экран (4:3)</PresentationFormat>
  <Paragraphs>194</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Эркер</vt:lpstr>
      <vt:lpstr>  Татаро - монгольское          нашествие на Русь.XIIIв </vt:lpstr>
      <vt:lpstr>План:</vt:lpstr>
      <vt:lpstr>Россия в начале XII века</vt:lpstr>
      <vt:lpstr>Презентация PowerPoint</vt:lpstr>
      <vt:lpstr>Презентация PowerPoint</vt:lpstr>
      <vt:lpstr>Презентация PowerPoint</vt:lpstr>
      <vt:lpstr>Презентация PowerPoint</vt:lpstr>
      <vt:lpstr>                Первая встреча</vt:lpstr>
      <vt:lpstr>Презентация PowerPoint</vt:lpstr>
      <vt:lpstr>Походы Батыя на Северо-Восточную Русь</vt:lpstr>
      <vt:lpstr>Презентация PowerPoint</vt:lpstr>
      <vt:lpstr>Презентация PowerPoint</vt:lpstr>
      <vt:lpstr>Презентация PowerPoint</vt:lpstr>
      <vt:lpstr>Презентация PowerPoint</vt:lpstr>
      <vt:lpstr>Презентация PowerPoint</vt:lpstr>
      <vt:lpstr>           Ледовое побоище</vt:lpstr>
      <vt:lpstr>    Ордынская политика на Руси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Иван Калита</vt:lpstr>
      <vt:lpstr>Презентация PowerPoint</vt:lpstr>
      <vt:lpstr>    Симеон Гордый, Иван Милостивый </vt:lpstr>
      <vt:lpstr>Презентация PowerPoint</vt:lpstr>
      <vt:lpstr>           Собирание с силами</vt:lpstr>
      <vt:lpstr>Презентация PowerPoint</vt:lpstr>
      <vt:lpstr>  В канун эпохального сражения</vt:lpstr>
      <vt:lpstr>Презентация PowerPoint</vt:lpstr>
      <vt:lpstr>Презентация PowerPoint</vt:lpstr>
      <vt:lpstr>Презентация PowerPoint</vt:lpstr>
      <vt:lpstr>              Куликовская битва</vt:lpstr>
      <vt:lpstr>   Значение Куликовского Сражения</vt:lpstr>
      <vt:lpstr>Нашествие Тохтамыша и Едигея</vt:lpstr>
      <vt:lpstr>Презентация PowerPoint</vt:lpstr>
      <vt:lpstr>   Внутренние процессы в русских землях</vt:lpstr>
      <vt:lpstr>Презентация PowerPoint</vt:lpstr>
      <vt:lpstr>Централизация власти в северо-восточной Руси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Противостояние Новгорода                       </vt:lpstr>
      <vt:lpstr>       Конец Ордынского Ига</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dc:title>
  <dc:creator>Komp</dc:creator>
  <cp:lastModifiedBy>Гульшат</cp:lastModifiedBy>
  <cp:revision>44</cp:revision>
  <dcterms:created xsi:type="dcterms:W3CDTF">2011-11-06T13:56:39Z</dcterms:created>
  <dcterms:modified xsi:type="dcterms:W3CDTF">2011-11-09T07:00:58Z</dcterms:modified>
</cp:coreProperties>
</file>