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495" autoAdjust="0"/>
    <p:restoredTop sz="94660"/>
  </p:normalViewPr>
  <p:slideViewPr>
    <p:cSldViewPr>
      <p:cViewPr varScale="1">
        <p:scale>
          <a:sx n="98" d="100"/>
          <a:sy n="98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BBBEF-3331-4983-B6A3-A9B91972CAB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E7DE0-7F52-4EC0-BF6C-4D0BAB5C5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E7DE0-7F52-4EC0-BF6C-4D0BAB5C54B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2DDC62A-B984-4D7F-A435-C5A84A28937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4E7BED-202F-44B9-840A-514F1C0D8E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194730" y="0"/>
            <a:ext cx="6734856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Системы отопления и горячего водоснабжения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500042"/>
            <a:ext cx="91440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Эффективность водяного теплоснабжения определяется схемой присоединения абонентов к тепловой сети.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Зависимая схема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непосредственное поступление теплоносителя из тепловой сети в отопительные приборы здания. Применяется наиболее часто.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Преимущества: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более простое и дешевое оборудование МТП (местный тепловой пункт);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может быть получен больший перепад температур в МТП (местной системе), поэтому сокращен расход теплоносителя, а следовательно, уменьшены диаметры трубопроводов, стоимость сети и эксплуатационные расходы.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Недостатки: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жесткая гидравлическая связь тепловой сети и приборов, а так как давление в абонентской установке зависит от давления теплоносителя в тепловой сети, то пределы изменения давления в сети не должны превышать пределов прочности радиаторов отопления (низкая механическая прочность: чугунные 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≤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0,6 МПа, стальные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≤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0,1 МПа);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пониженная надежность;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повышенная сложность эксплуатации.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Независимая схема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поступление теплоносителя в подогреватели (бойлеры) для нагрева вторичного теплоносителя (чаще всего водопроводной воды), поступающего в местные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теплопотребляющие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приборы, т.е. тепловая сеть и местная системы гидравлически изолированы.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animBg="1"/>
      <p:bldP spid="1126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2224066" y="4914912"/>
            <a:ext cx="319092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совместного присоединения систем отопления и горячего водоснабжения к закрытой тепловой сети: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последовательная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7752" y="2413338"/>
            <a:ext cx="42862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 – подогреватель</a:t>
            </a:r>
            <a:endParaRPr lang="ru-RU" dirty="0" smtClean="0">
              <a:latin typeface="Arial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ПВ -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водо-водяной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подогреватель верхней ступени;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РТ - регулятор температуры;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РР - регулятор расхода;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 - элеватор;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 - насос;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ГВ - краны горячего водоснабжения; О - радиатор отопления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900223" y="5967430"/>
            <a:ext cx="224314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-568261" y="2890835"/>
            <a:ext cx="4068000" cy="79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19"/>
          <p:cNvGrpSpPr/>
          <p:nvPr/>
        </p:nvGrpSpPr>
        <p:grpSpPr>
          <a:xfrm>
            <a:off x="1375648" y="114298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9" name="Равнобедренный треугольник 8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внобедренный треугольник 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>
            <a:off x="1209658" y="5957905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1214414" y="6296043"/>
            <a:ext cx="292895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 flipV="1">
            <a:off x="2958700" y="1187026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 flipV="1">
            <a:off x="2951541" y="1770436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 flipV="1">
            <a:off x="2898889" y="2343551"/>
            <a:ext cx="0" cy="504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3327148" y="1714488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3317623" y="2290753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3245623" y="2810657"/>
            <a:ext cx="612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3100380" y="2076439"/>
            <a:ext cx="285752" cy="215108"/>
            <a:chOff x="2009757" y="1643050"/>
            <a:chExt cx="285752" cy="215108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1" name="Прямая соединительная линия 20"/>
            <p:cNvCxnSpPr>
              <a:stCxn id="20" idx="0"/>
              <a:endCxn id="20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3100380" y="2595553"/>
            <a:ext cx="285752" cy="215108"/>
            <a:chOff x="2009757" y="1643050"/>
            <a:chExt cx="285752" cy="21510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4" name="Прямая соединительная линия 23"/>
            <p:cNvCxnSpPr>
              <a:stCxn id="23" idx="0"/>
              <a:endCxn id="23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0380" y="1500170"/>
            <a:ext cx="285752" cy="215108"/>
            <a:chOff x="2009757" y="1643050"/>
            <a:chExt cx="285752" cy="215108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>
              <a:stCxn id="26" idx="0"/>
              <a:endCxn id="26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Прямая со стрелкой 27"/>
          <p:cNvCxnSpPr/>
          <p:nvPr/>
        </p:nvCxnSpPr>
        <p:spPr>
          <a:xfrm rot="16200000" flipH="1">
            <a:off x="2393141" y="2964653"/>
            <a:ext cx="3929090" cy="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29058" y="1142984"/>
            <a:ext cx="440313" cy="378621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ru-RU" sz="1400" b="1" dirty="0" smtClean="0"/>
              <a:t>из водопровода</a:t>
            </a:r>
            <a:endParaRPr lang="ru-RU" sz="1400" b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2528873" y="4829185"/>
            <a:ext cx="214314" cy="180973"/>
            <a:chOff x="1628753" y="3214686"/>
            <a:chExt cx="214314" cy="180973"/>
          </a:xfrm>
        </p:grpSpPr>
        <p:sp>
          <p:nvSpPr>
            <p:cNvPr id="33" name="Овал 32"/>
            <p:cNvSpPr>
              <a:spLocks noChangeAspect="1"/>
            </p:cNvSpPr>
            <p:nvPr/>
          </p:nvSpPr>
          <p:spPr>
            <a:xfrm>
              <a:off x="1643042" y="3214686"/>
              <a:ext cx="180000" cy="180000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628753" y="3324221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5" name="Прямая соединительная линия 34"/>
          <p:cNvCxnSpPr/>
          <p:nvPr/>
        </p:nvCxnSpPr>
        <p:spPr>
          <a:xfrm flipV="1">
            <a:off x="2723162" y="4914912"/>
            <a:ext cx="1129695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Группа 35"/>
          <p:cNvGrpSpPr/>
          <p:nvPr/>
        </p:nvGrpSpPr>
        <p:grpSpPr>
          <a:xfrm>
            <a:off x="3743318" y="5872180"/>
            <a:ext cx="214314" cy="180973"/>
            <a:chOff x="3543293" y="5872180"/>
            <a:chExt cx="214314" cy="180973"/>
          </a:xfrm>
        </p:grpSpPr>
        <p:sp>
          <p:nvSpPr>
            <p:cNvPr id="37" name="Овал 36"/>
            <p:cNvSpPr>
              <a:spLocks noChangeAspect="1"/>
            </p:cNvSpPr>
            <p:nvPr/>
          </p:nvSpPr>
          <p:spPr>
            <a:xfrm rot="10800000">
              <a:off x="3563318" y="5873153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 rot="10800000">
              <a:off x="3543293" y="587218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9" name="Прямая со стрелкой 38"/>
          <p:cNvCxnSpPr/>
          <p:nvPr/>
        </p:nvCxnSpPr>
        <p:spPr>
          <a:xfrm rot="5400000">
            <a:off x="1570809" y="4000504"/>
            <a:ext cx="45720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Группа 19"/>
          <p:cNvGrpSpPr/>
          <p:nvPr/>
        </p:nvGrpSpPr>
        <p:grpSpPr>
          <a:xfrm>
            <a:off x="3768102" y="542926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41" name="Равнобедренный треугольник 4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Равнобедренный треугольник 4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3" name="Прямая соединительная линия 42"/>
          <p:cNvCxnSpPr>
            <a:stCxn id="114" idx="6"/>
          </p:cNvCxnSpPr>
          <p:nvPr/>
        </p:nvCxnSpPr>
        <p:spPr>
          <a:xfrm flipV="1">
            <a:off x="2714616" y="3357562"/>
            <a:ext cx="114300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118"/>
          <p:cNvCxnSpPr>
            <a:endCxn id="112" idx="0"/>
          </p:cNvCxnSpPr>
          <p:nvPr/>
        </p:nvCxnSpPr>
        <p:spPr>
          <a:xfrm rot="5400000">
            <a:off x="2479419" y="3512105"/>
            <a:ext cx="961241" cy="653742"/>
          </a:xfrm>
          <a:prstGeom prst="bentConnector3">
            <a:avLst>
              <a:gd name="adj1" fmla="val 100536"/>
            </a:avLst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2928926" y="4191005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3" name="Группа 52"/>
          <p:cNvGrpSpPr/>
          <p:nvPr/>
        </p:nvGrpSpPr>
        <p:grpSpPr>
          <a:xfrm>
            <a:off x="1176314" y="2509830"/>
            <a:ext cx="563660" cy="188120"/>
            <a:chOff x="546818" y="2050249"/>
            <a:chExt cx="563660" cy="188120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60" name="Овал 5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1" name="Прямая соединительная линия 6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57" name="Овал 5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8" name="Прямая соединительная линия 5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Группа 62"/>
          <p:cNvGrpSpPr/>
          <p:nvPr/>
        </p:nvGrpSpPr>
        <p:grpSpPr>
          <a:xfrm>
            <a:off x="1178703" y="2081207"/>
            <a:ext cx="563660" cy="188120"/>
            <a:chOff x="546818" y="2050249"/>
            <a:chExt cx="563660" cy="188120"/>
          </a:xfrm>
        </p:grpSpPr>
        <p:cxnSp>
          <p:nvCxnSpPr>
            <p:cNvPr id="64" name="Прямая соединительная линия 6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70" name="Овал 6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1" name="Прямая соединительная линия 7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67" name="Овал 6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8" name="Прямая соединительная линия 6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Группа 72"/>
          <p:cNvGrpSpPr/>
          <p:nvPr/>
        </p:nvGrpSpPr>
        <p:grpSpPr>
          <a:xfrm>
            <a:off x="1177859" y="1643050"/>
            <a:ext cx="563660" cy="188120"/>
            <a:chOff x="546818" y="2050249"/>
            <a:chExt cx="563660" cy="188120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80" name="Овал 7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81" name="Прямая соединительная линия 8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77" name="Овал 7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8" name="Прямая соединительная линия 7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единительная линия 7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3" name="Соединительная линия уступом 121"/>
          <p:cNvCxnSpPr/>
          <p:nvPr/>
        </p:nvCxnSpPr>
        <p:spPr>
          <a:xfrm rot="5400000">
            <a:off x="1902111" y="3902383"/>
            <a:ext cx="857256" cy="624870"/>
          </a:xfrm>
          <a:prstGeom prst="bentConnector3">
            <a:avLst>
              <a:gd name="adj1" fmla="val -1111"/>
            </a:avLst>
          </a:prstGeom>
          <a:ln w="254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500166" y="378619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sp>
        <p:nvSpPr>
          <p:cNvPr id="86" name="TextBox 85"/>
          <p:cNvSpPr txBox="1"/>
          <p:nvPr/>
        </p:nvSpPr>
        <p:spPr>
          <a:xfrm>
            <a:off x="2143108" y="492919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ПВ</a:t>
            </a:r>
            <a:endParaRPr lang="ru-RU" sz="2000" dirty="0"/>
          </a:p>
        </p:txBody>
      </p:sp>
      <p:sp>
        <p:nvSpPr>
          <p:cNvPr id="87" name="TextBox 86"/>
          <p:cNvSpPr txBox="1"/>
          <p:nvPr/>
        </p:nvSpPr>
        <p:spPr>
          <a:xfrm>
            <a:off x="1643042" y="121442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ГВ</a:t>
            </a:r>
            <a:endParaRPr lang="ru-RU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2714612" y="371475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РР</a:t>
            </a:r>
            <a:endParaRPr lang="ru-RU" sz="2000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49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</a:t>
            </a:r>
            <a:endParaRPr lang="ru-RU" sz="2000" dirty="0"/>
          </a:p>
        </p:txBody>
      </p:sp>
      <p:sp>
        <p:nvSpPr>
          <p:cNvPr id="90" name="TextBox 89"/>
          <p:cNvSpPr txBox="1"/>
          <p:nvPr/>
        </p:nvSpPr>
        <p:spPr>
          <a:xfrm>
            <a:off x="3428992" y="128586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</a:t>
            </a:r>
            <a:endParaRPr lang="ru-RU" sz="2000" dirty="0"/>
          </a:p>
        </p:txBody>
      </p:sp>
      <p:sp>
        <p:nvSpPr>
          <p:cNvPr id="91" name="Прямоугольник 90"/>
          <p:cNvSpPr/>
          <p:nvPr/>
        </p:nvSpPr>
        <p:spPr>
          <a:xfrm rot="16200000">
            <a:off x="3610362" y="4719644"/>
            <a:ext cx="500066" cy="356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олилиния 91"/>
          <p:cNvSpPr/>
          <p:nvPr/>
        </p:nvSpPr>
        <p:spPr>
          <a:xfrm rot="16200000">
            <a:off x="3610810" y="4785480"/>
            <a:ext cx="500066" cy="216000"/>
          </a:xfrm>
          <a:custGeom>
            <a:avLst/>
            <a:gdLst>
              <a:gd name="connsiteX0" fmla="*/ 0 w 273050"/>
              <a:gd name="connsiteY0" fmla="*/ 114300 h 244475"/>
              <a:gd name="connsiteX1" fmla="*/ 104775 w 273050"/>
              <a:gd name="connsiteY1" fmla="*/ 19050 h 244475"/>
              <a:gd name="connsiteX2" fmla="*/ 171450 w 273050"/>
              <a:gd name="connsiteY2" fmla="*/ 228600 h 244475"/>
              <a:gd name="connsiteX3" fmla="*/ 257175 w 273050"/>
              <a:gd name="connsiteY3" fmla="*/ 114300 h 244475"/>
              <a:gd name="connsiteX4" fmla="*/ 266700 w 273050"/>
              <a:gd name="connsiteY4" fmla="*/ 133350 h 24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50" h="244475">
                <a:moveTo>
                  <a:pt x="0" y="114300"/>
                </a:moveTo>
                <a:cubicBezTo>
                  <a:pt x="38100" y="57150"/>
                  <a:pt x="76200" y="0"/>
                  <a:pt x="104775" y="19050"/>
                </a:cubicBezTo>
                <a:cubicBezTo>
                  <a:pt x="133350" y="38100"/>
                  <a:pt x="146050" y="212725"/>
                  <a:pt x="171450" y="228600"/>
                </a:cubicBezTo>
                <a:cubicBezTo>
                  <a:pt x="196850" y="244475"/>
                  <a:pt x="241300" y="130175"/>
                  <a:pt x="257175" y="114300"/>
                </a:cubicBezTo>
                <a:cubicBezTo>
                  <a:pt x="273050" y="98425"/>
                  <a:pt x="269875" y="115887"/>
                  <a:pt x="266700" y="13335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1" name="Shape 100"/>
          <p:cNvCxnSpPr/>
          <p:nvPr/>
        </p:nvCxnSpPr>
        <p:spPr>
          <a:xfrm>
            <a:off x="2028807" y="5143512"/>
            <a:ext cx="612000" cy="214314"/>
          </a:xfrm>
          <a:prstGeom prst="bentConnector3">
            <a:avLst>
              <a:gd name="adj1" fmla="val 111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flipV="1">
            <a:off x="1471587" y="4320570"/>
            <a:ext cx="5400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rot="5400000" flipH="1" flipV="1">
            <a:off x="69571" y="3402260"/>
            <a:ext cx="5148000" cy="79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Группа 19"/>
          <p:cNvGrpSpPr/>
          <p:nvPr/>
        </p:nvGrpSpPr>
        <p:grpSpPr>
          <a:xfrm>
            <a:off x="2557449" y="5487387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05" name="Равнобедренный треугольник 104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Равнобедренный треугольник 105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0" name="Группа 19"/>
          <p:cNvGrpSpPr/>
          <p:nvPr/>
        </p:nvGrpSpPr>
        <p:grpSpPr>
          <a:xfrm>
            <a:off x="2543161" y="4143380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11" name="Равнобедренный треугольник 5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Равнобедренный треугольник 11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3" name="Равнобедренный треугольник 112"/>
          <p:cNvSpPr/>
          <p:nvPr/>
        </p:nvSpPr>
        <p:spPr>
          <a:xfrm rot="10800000">
            <a:off x="2462198" y="2786058"/>
            <a:ext cx="357190" cy="5715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2571740" y="3290887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5" name="Группа 19"/>
          <p:cNvGrpSpPr/>
          <p:nvPr/>
        </p:nvGrpSpPr>
        <p:grpSpPr>
          <a:xfrm>
            <a:off x="1921646" y="4144353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16" name="Равнобедренный треугольник 115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Равнобедренный треугольник 7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9"/>
          <p:cNvGrpSpPr/>
          <p:nvPr/>
        </p:nvGrpSpPr>
        <p:grpSpPr>
          <a:xfrm>
            <a:off x="4267196" y="435769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19" name="Равнобедренный треугольник 118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Равнобедренный треугольник 11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21" name="Прямая соединительная линия 120"/>
          <p:cNvCxnSpPr/>
          <p:nvPr/>
        </p:nvCxnSpPr>
        <p:spPr>
          <a:xfrm rot="10800000">
            <a:off x="4043212" y="4918083"/>
            <a:ext cx="3240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4071934" y="500063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ПН</a:t>
            </a:r>
            <a:endParaRPr lang="ru-RU" sz="2000" dirty="0"/>
          </a:p>
        </p:txBody>
      </p:sp>
      <p:grpSp>
        <p:nvGrpSpPr>
          <p:cNvPr id="123" name="Группа 19"/>
          <p:cNvGrpSpPr/>
          <p:nvPr/>
        </p:nvGrpSpPr>
        <p:grpSpPr>
          <a:xfrm>
            <a:off x="2552686" y="107154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24" name="Равнобедренный треугольник 67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Равнобедренный треугольник 68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Полилиния 29"/>
          <p:cNvSpPr/>
          <p:nvPr/>
        </p:nvSpPr>
        <p:spPr>
          <a:xfrm rot="5400000">
            <a:off x="1772473" y="4814054"/>
            <a:ext cx="500066" cy="216000"/>
          </a:xfrm>
          <a:custGeom>
            <a:avLst/>
            <a:gdLst>
              <a:gd name="connsiteX0" fmla="*/ 0 w 273050"/>
              <a:gd name="connsiteY0" fmla="*/ 114300 h 244475"/>
              <a:gd name="connsiteX1" fmla="*/ 104775 w 273050"/>
              <a:gd name="connsiteY1" fmla="*/ 19050 h 244475"/>
              <a:gd name="connsiteX2" fmla="*/ 171450 w 273050"/>
              <a:gd name="connsiteY2" fmla="*/ 228600 h 244475"/>
              <a:gd name="connsiteX3" fmla="*/ 257175 w 273050"/>
              <a:gd name="connsiteY3" fmla="*/ 114300 h 244475"/>
              <a:gd name="connsiteX4" fmla="*/ 266700 w 273050"/>
              <a:gd name="connsiteY4" fmla="*/ 133350 h 24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50" h="244475">
                <a:moveTo>
                  <a:pt x="0" y="114300"/>
                </a:moveTo>
                <a:cubicBezTo>
                  <a:pt x="38100" y="57150"/>
                  <a:pt x="76200" y="0"/>
                  <a:pt x="104775" y="19050"/>
                </a:cubicBezTo>
                <a:cubicBezTo>
                  <a:pt x="133350" y="38100"/>
                  <a:pt x="146050" y="212725"/>
                  <a:pt x="171450" y="228600"/>
                </a:cubicBezTo>
                <a:cubicBezTo>
                  <a:pt x="196850" y="244475"/>
                  <a:pt x="241300" y="130175"/>
                  <a:pt x="257175" y="114300"/>
                </a:cubicBezTo>
                <a:cubicBezTo>
                  <a:pt x="273050" y="98425"/>
                  <a:pt x="269875" y="115887"/>
                  <a:pt x="266700" y="13335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5400000">
            <a:off x="1786313" y="4734329"/>
            <a:ext cx="500066" cy="35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1643042" y="4176714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6" name="Прямая соединительная линия 145"/>
          <p:cNvCxnSpPr/>
          <p:nvPr/>
        </p:nvCxnSpPr>
        <p:spPr>
          <a:xfrm flipV="1">
            <a:off x="1471588" y="4912529"/>
            <a:ext cx="396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Схема совместного присоединения систем отопления и горячего водоснабжения к открытой тепловой сети: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схема несвязанного регулирования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86314" y="2690336"/>
            <a:ext cx="42148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ГВ -- краны горячего водоснабжения;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 - радиаторы отопления;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ОК - обратный клапан;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 - смеситель;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РР - регулятор расхода;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РТ - регулятор температуры;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 – элеватор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900223" y="5967430"/>
            <a:ext cx="224314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-1084392" y="3017232"/>
            <a:ext cx="4320000" cy="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19"/>
          <p:cNvGrpSpPr/>
          <p:nvPr/>
        </p:nvGrpSpPr>
        <p:grpSpPr>
          <a:xfrm>
            <a:off x="989883" y="1076302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9" name="Равнобедренный треугольник 8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внобедренный треугольник 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>
            <a:off x="961999" y="5972193"/>
            <a:ext cx="1008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928662" y="6296043"/>
            <a:ext cx="321471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 flipV="1">
            <a:off x="2958700" y="1196552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 flipV="1">
            <a:off x="2951541" y="1770436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 flipV="1">
            <a:off x="2898889" y="2343551"/>
            <a:ext cx="0" cy="504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3327148" y="1714488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3317623" y="2290753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3245623" y="2810657"/>
            <a:ext cx="612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3100380" y="2076439"/>
            <a:ext cx="285752" cy="215108"/>
            <a:chOff x="2009757" y="1643050"/>
            <a:chExt cx="285752" cy="215108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1" name="Прямая соединительная линия 20"/>
            <p:cNvCxnSpPr>
              <a:stCxn id="20" idx="0"/>
              <a:endCxn id="20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3100380" y="2595553"/>
            <a:ext cx="285752" cy="215108"/>
            <a:chOff x="2009757" y="1643050"/>
            <a:chExt cx="285752" cy="21510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4" name="Прямая соединительная линия 23"/>
            <p:cNvCxnSpPr>
              <a:stCxn id="23" idx="0"/>
              <a:endCxn id="23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0380" y="1500170"/>
            <a:ext cx="285752" cy="215108"/>
            <a:chOff x="2009757" y="1643050"/>
            <a:chExt cx="285752" cy="215108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>
              <a:stCxn id="26" idx="0"/>
              <a:endCxn id="26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Прямая соединительная линия 30"/>
          <p:cNvCxnSpPr/>
          <p:nvPr/>
        </p:nvCxnSpPr>
        <p:spPr>
          <a:xfrm>
            <a:off x="1081063" y="4600583"/>
            <a:ext cx="2786082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Группа 31"/>
          <p:cNvGrpSpPr/>
          <p:nvPr/>
        </p:nvGrpSpPr>
        <p:grpSpPr>
          <a:xfrm>
            <a:off x="3743318" y="5872180"/>
            <a:ext cx="214314" cy="180973"/>
            <a:chOff x="3543293" y="5872180"/>
            <a:chExt cx="214314" cy="180973"/>
          </a:xfrm>
        </p:grpSpPr>
        <p:sp>
          <p:nvSpPr>
            <p:cNvPr id="33" name="Овал 32"/>
            <p:cNvSpPr>
              <a:spLocks noChangeAspect="1"/>
            </p:cNvSpPr>
            <p:nvPr/>
          </p:nvSpPr>
          <p:spPr>
            <a:xfrm rot="10800000">
              <a:off x="3563318" y="5873153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 rot="10800000">
              <a:off x="3543293" y="587218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5" name="Прямая со стрелкой 34"/>
          <p:cNvCxnSpPr/>
          <p:nvPr/>
        </p:nvCxnSpPr>
        <p:spPr>
          <a:xfrm rot="5400000">
            <a:off x="1570809" y="4000504"/>
            <a:ext cx="45720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Группа 19"/>
          <p:cNvGrpSpPr/>
          <p:nvPr/>
        </p:nvGrpSpPr>
        <p:grpSpPr>
          <a:xfrm>
            <a:off x="3768102" y="552451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37" name="Равнобедренный треугольник 3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Равнобедренный треугольник 37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9" name="Прямая соединительная линия 38"/>
          <p:cNvCxnSpPr>
            <a:stCxn id="91" idx="6"/>
          </p:cNvCxnSpPr>
          <p:nvPr/>
        </p:nvCxnSpPr>
        <p:spPr>
          <a:xfrm flipV="1">
            <a:off x="2714616" y="3357562"/>
            <a:ext cx="114300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ная линия уступом 118"/>
          <p:cNvCxnSpPr/>
          <p:nvPr/>
        </p:nvCxnSpPr>
        <p:spPr>
          <a:xfrm rot="5400000">
            <a:off x="2690039" y="3287528"/>
            <a:ext cx="540000" cy="653742"/>
          </a:xfrm>
          <a:prstGeom prst="bentConnector3">
            <a:avLst>
              <a:gd name="adj1" fmla="val 100536"/>
            </a:avLst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2928926" y="3742648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2" name="Группа 41"/>
          <p:cNvGrpSpPr/>
          <p:nvPr/>
        </p:nvGrpSpPr>
        <p:grpSpPr>
          <a:xfrm>
            <a:off x="785786" y="2509830"/>
            <a:ext cx="563660" cy="188120"/>
            <a:chOff x="546818" y="2050249"/>
            <a:chExt cx="563660" cy="188120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49" name="Овал 4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46" name="Овал 45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7" name="Прямая соединительная линия 46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2" name="Группа 51"/>
          <p:cNvGrpSpPr/>
          <p:nvPr/>
        </p:nvGrpSpPr>
        <p:grpSpPr>
          <a:xfrm>
            <a:off x="788175" y="2081207"/>
            <a:ext cx="563660" cy="188120"/>
            <a:chOff x="546818" y="2050249"/>
            <a:chExt cx="563660" cy="188120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59" name="Овал 5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0" name="Прямая соединительная линия 5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56" name="Овал 55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7" name="Прямая соединительная линия 56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Группа 61"/>
          <p:cNvGrpSpPr/>
          <p:nvPr/>
        </p:nvGrpSpPr>
        <p:grpSpPr>
          <a:xfrm>
            <a:off x="787331" y="1643050"/>
            <a:ext cx="563660" cy="188120"/>
            <a:chOff x="546818" y="2050249"/>
            <a:chExt cx="563660" cy="188120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69" name="Овал 6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0" name="Прямая соединительная линия 6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66" name="Овал 65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7" name="Прямая соединительная линия 66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1604942" y="527686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sp>
        <p:nvSpPr>
          <p:cNvPr id="74" name="TextBox 73"/>
          <p:cNvSpPr txBox="1"/>
          <p:nvPr/>
        </p:nvSpPr>
        <p:spPr>
          <a:xfrm>
            <a:off x="785786" y="442913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</a:t>
            </a:r>
            <a:endParaRPr lang="ru-RU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1252514" y="121442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ГВ</a:t>
            </a:r>
            <a:endParaRPr lang="ru-RU" sz="2000" dirty="0"/>
          </a:p>
        </p:txBody>
      </p:sp>
      <p:sp>
        <p:nvSpPr>
          <p:cNvPr id="76" name="TextBox 75"/>
          <p:cNvSpPr txBox="1"/>
          <p:nvPr/>
        </p:nvSpPr>
        <p:spPr>
          <a:xfrm>
            <a:off x="2214546" y="371475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РР</a:t>
            </a:r>
            <a:endParaRPr lang="ru-RU" sz="2000" dirty="0"/>
          </a:p>
        </p:txBody>
      </p:sp>
      <p:sp>
        <p:nvSpPr>
          <p:cNvPr id="77" name="TextBox 76"/>
          <p:cNvSpPr txBox="1"/>
          <p:nvPr/>
        </p:nvSpPr>
        <p:spPr>
          <a:xfrm>
            <a:off x="2857488" y="285749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</a:t>
            </a:r>
            <a:endParaRPr lang="ru-RU" sz="2000" dirty="0"/>
          </a:p>
        </p:txBody>
      </p:sp>
      <p:sp>
        <p:nvSpPr>
          <p:cNvPr id="78" name="TextBox 77"/>
          <p:cNvSpPr txBox="1"/>
          <p:nvPr/>
        </p:nvSpPr>
        <p:spPr>
          <a:xfrm>
            <a:off x="3428992" y="128586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</a:t>
            </a:r>
            <a:endParaRPr lang="ru-RU" sz="2000" dirty="0"/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>
            <a:off x="1071538" y="5181612"/>
            <a:ext cx="1571636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Соединительная линия уступом 115"/>
          <p:cNvCxnSpPr>
            <a:endCxn id="107" idx="0"/>
          </p:cNvCxnSpPr>
          <p:nvPr/>
        </p:nvCxnSpPr>
        <p:spPr>
          <a:xfrm rot="16200000" flipH="1">
            <a:off x="768386" y="4165543"/>
            <a:ext cx="1319709" cy="713404"/>
          </a:xfrm>
          <a:prstGeom prst="bentConnector4">
            <a:avLst>
              <a:gd name="adj1" fmla="val -324"/>
              <a:gd name="adj2" fmla="val 101335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/>
          <p:cNvSpPr/>
          <p:nvPr/>
        </p:nvSpPr>
        <p:spPr>
          <a:xfrm rot="5400000">
            <a:off x="1728769" y="4714884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2" name="Группа 111"/>
          <p:cNvGrpSpPr/>
          <p:nvPr/>
        </p:nvGrpSpPr>
        <p:grpSpPr>
          <a:xfrm>
            <a:off x="1604942" y="5092093"/>
            <a:ext cx="714380" cy="180007"/>
            <a:chOff x="1789999" y="4963505"/>
            <a:chExt cx="714380" cy="180007"/>
          </a:xfrm>
        </p:grpSpPr>
        <p:grpSp>
          <p:nvGrpSpPr>
            <p:cNvPr id="105" name="Группа 19"/>
            <p:cNvGrpSpPr/>
            <p:nvPr/>
          </p:nvGrpSpPr>
          <p:grpSpPr>
            <a:xfrm rot="5400000">
              <a:off x="1878104" y="4875400"/>
              <a:ext cx="180007" cy="356217"/>
              <a:chOff x="1452536" y="4843471"/>
              <a:chExt cx="180007" cy="356217"/>
            </a:xfrm>
            <a:solidFill>
              <a:schemeClr val="bg1"/>
            </a:solidFill>
          </p:grpSpPr>
          <p:sp>
            <p:nvSpPr>
              <p:cNvPr id="106" name="Равнобедренный треугольник 105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Равнобедренный треугольник 106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8" name="Группа 19"/>
            <p:cNvGrpSpPr/>
            <p:nvPr/>
          </p:nvGrpSpPr>
          <p:grpSpPr>
            <a:xfrm rot="5400000">
              <a:off x="2236267" y="4875400"/>
              <a:ext cx="180007" cy="356217"/>
              <a:chOff x="1452536" y="4843471"/>
              <a:chExt cx="180007" cy="356217"/>
            </a:xfrm>
            <a:solidFill>
              <a:schemeClr val="bg1"/>
            </a:solidFill>
          </p:grpSpPr>
          <p:sp>
            <p:nvSpPr>
              <p:cNvPr id="109" name="Равнобедренный треугольник 108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0" name="Равнобедренный треугольник 109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23" name="Группа 122"/>
          <p:cNvGrpSpPr/>
          <p:nvPr/>
        </p:nvGrpSpPr>
        <p:grpSpPr>
          <a:xfrm>
            <a:off x="2857488" y="4510096"/>
            <a:ext cx="713407" cy="180007"/>
            <a:chOff x="2857488" y="4500570"/>
            <a:chExt cx="713407" cy="180007"/>
          </a:xfrm>
        </p:grpSpPr>
        <p:grpSp>
          <p:nvGrpSpPr>
            <p:cNvPr id="102" name="Группа 101"/>
            <p:cNvGrpSpPr/>
            <p:nvPr/>
          </p:nvGrpSpPr>
          <p:grpSpPr>
            <a:xfrm rot="16200000">
              <a:off x="2945593" y="4412465"/>
              <a:ext cx="180007" cy="356217"/>
              <a:chOff x="1976426" y="4643446"/>
              <a:chExt cx="180007" cy="356217"/>
            </a:xfrm>
          </p:grpSpPr>
          <p:sp>
            <p:nvSpPr>
              <p:cNvPr id="103" name="Равнобедренный треугольник 102"/>
              <p:cNvSpPr>
                <a:spLocks/>
              </p:cNvSpPr>
              <p:nvPr/>
            </p:nvSpPr>
            <p:spPr>
              <a:xfrm rot="10800000">
                <a:off x="1976426" y="4643446"/>
                <a:ext cx="180000" cy="1800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4" name="Равнобедренный треугольник 103"/>
              <p:cNvSpPr>
                <a:spLocks/>
              </p:cNvSpPr>
              <p:nvPr/>
            </p:nvSpPr>
            <p:spPr>
              <a:xfrm>
                <a:off x="1976433" y="4819663"/>
                <a:ext cx="180000" cy="1800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0" name="Группа 19"/>
            <p:cNvGrpSpPr/>
            <p:nvPr/>
          </p:nvGrpSpPr>
          <p:grpSpPr>
            <a:xfrm rot="5400000">
              <a:off x="3302783" y="4412465"/>
              <a:ext cx="180007" cy="356217"/>
              <a:chOff x="1452536" y="4843471"/>
              <a:chExt cx="180007" cy="356217"/>
            </a:xfrm>
            <a:solidFill>
              <a:schemeClr val="bg1"/>
            </a:solidFill>
          </p:grpSpPr>
          <p:sp>
            <p:nvSpPr>
              <p:cNvPr id="121" name="Равнобедренный треугольник 120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2" name="Равнобедренный треугольник 121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3" name="Группа 112"/>
          <p:cNvGrpSpPr/>
          <p:nvPr/>
        </p:nvGrpSpPr>
        <p:grpSpPr>
          <a:xfrm>
            <a:off x="2528873" y="4510095"/>
            <a:ext cx="214314" cy="180973"/>
            <a:chOff x="2528873" y="4510095"/>
            <a:chExt cx="214314" cy="180973"/>
          </a:xfrm>
        </p:grpSpPr>
        <p:sp>
          <p:nvSpPr>
            <p:cNvPr id="29" name="Овал 28"/>
            <p:cNvSpPr>
              <a:spLocks noChangeAspect="1"/>
            </p:cNvSpPr>
            <p:nvPr/>
          </p:nvSpPr>
          <p:spPr>
            <a:xfrm>
              <a:off x="2543162" y="4510095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528873" y="461963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83" name="Прямая соединительная линия 82"/>
          <p:cNvCxnSpPr/>
          <p:nvPr/>
        </p:nvCxnSpPr>
        <p:spPr>
          <a:xfrm rot="5400000" flipH="1" flipV="1">
            <a:off x="69571" y="3402260"/>
            <a:ext cx="5148000" cy="79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19"/>
          <p:cNvGrpSpPr/>
          <p:nvPr/>
        </p:nvGrpSpPr>
        <p:grpSpPr>
          <a:xfrm>
            <a:off x="2557449" y="5487387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85" name="Равнобедренный треугольник 84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Равнобедренный треугольник 85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19"/>
          <p:cNvGrpSpPr/>
          <p:nvPr/>
        </p:nvGrpSpPr>
        <p:grpSpPr>
          <a:xfrm>
            <a:off x="2552234" y="4066953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93" name="Равнобедренный треугольник 9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Равнобедренный треугольник 7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19"/>
          <p:cNvGrpSpPr/>
          <p:nvPr/>
        </p:nvGrpSpPr>
        <p:grpSpPr>
          <a:xfrm>
            <a:off x="2552687" y="3714752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88" name="Равнобедренный треугольник 5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Равнобедренный треугольник 88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0" name="Равнобедренный треугольник 89"/>
          <p:cNvSpPr/>
          <p:nvPr/>
        </p:nvSpPr>
        <p:spPr>
          <a:xfrm rot="10800000">
            <a:off x="2462198" y="2786058"/>
            <a:ext cx="357190" cy="5715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2571740" y="3290887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5" name="Группа 19"/>
          <p:cNvGrpSpPr/>
          <p:nvPr/>
        </p:nvGrpSpPr>
        <p:grpSpPr>
          <a:xfrm>
            <a:off x="2552686" y="107154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96" name="Равнобедренный треугольник 67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Равнобедренный треугольник 68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5" name="Овал 124"/>
          <p:cNvSpPr/>
          <p:nvPr/>
        </p:nvSpPr>
        <p:spPr>
          <a:xfrm>
            <a:off x="1042962" y="4572008"/>
            <a:ext cx="71438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6" name="Группа 19"/>
          <p:cNvGrpSpPr/>
          <p:nvPr/>
        </p:nvGrpSpPr>
        <p:grpSpPr>
          <a:xfrm>
            <a:off x="3767132" y="3705227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27" name="Равнобедренный треугольник 12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Равнобедренный треугольник 127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2981314" y="4157667"/>
            <a:ext cx="582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ОК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Схема совместного присоединения систем отопления и горячего водоснабжения к открытой тепловой сети: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связанного регулирования 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7752" y="2690336"/>
            <a:ext cx="42862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ГВ -- краны горячего водоснабжения;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 - радиаторы отопления;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 - насос;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ОК - обратный клапан;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 - смеситель;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РР - регулятор расхода;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РТ - регулятор температуры;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 – элеватор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900223" y="5967430"/>
            <a:ext cx="224314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-832392" y="2765232"/>
            <a:ext cx="3816000" cy="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19"/>
          <p:cNvGrpSpPr/>
          <p:nvPr/>
        </p:nvGrpSpPr>
        <p:grpSpPr>
          <a:xfrm>
            <a:off x="989883" y="1076302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8" name="Равнобедренный треугольник 7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Равнобедренный треугольник 8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0" name="Прямая со стрелкой 9"/>
          <p:cNvCxnSpPr/>
          <p:nvPr/>
        </p:nvCxnSpPr>
        <p:spPr>
          <a:xfrm>
            <a:off x="961999" y="5972193"/>
            <a:ext cx="1008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928662" y="6296043"/>
            <a:ext cx="321471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 flipV="1">
            <a:off x="2958700" y="1196552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 flipV="1">
            <a:off x="2951541" y="1770436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 flipV="1">
            <a:off x="2898889" y="2343551"/>
            <a:ext cx="0" cy="504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3327148" y="1714488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3317623" y="2290753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3245623" y="2810657"/>
            <a:ext cx="612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/>
          <p:cNvGrpSpPr/>
          <p:nvPr/>
        </p:nvGrpSpPr>
        <p:grpSpPr>
          <a:xfrm>
            <a:off x="3100380" y="2076439"/>
            <a:ext cx="285752" cy="215108"/>
            <a:chOff x="2009757" y="1643050"/>
            <a:chExt cx="285752" cy="215108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" name="Прямая соединительная линия 19"/>
            <p:cNvCxnSpPr>
              <a:stCxn id="19" idx="0"/>
              <a:endCxn id="19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Группа 20"/>
          <p:cNvGrpSpPr/>
          <p:nvPr/>
        </p:nvGrpSpPr>
        <p:grpSpPr>
          <a:xfrm>
            <a:off x="3100380" y="2595553"/>
            <a:ext cx="285752" cy="215108"/>
            <a:chOff x="2009757" y="1643050"/>
            <a:chExt cx="285752" cy="215108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" name="Прямая соединительная линия 22"/>
            <p:cNvCxnSpPr>
              <a:stCxn id="22" idx="0"/>
              <a:endCxn id="22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100380" y="1500170"/>
            <a:ext cx="285752" cy="215108"/>
            <a:chOff x="2009757" y="1643050"/>
            <a:chExt cx="285752" cy="215108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6" name="Прямая соединительная линия 25"/>
            <p:cNvCxnSpPr>
              <a:stCxn id="25" idx="0"/>
              <a:endCxn id="25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>
            <a:off x="1081063" y="4214818"/>
            <a:ext cx="2786082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Группа 27"/>
          <p:cNvGrpSpPr/>
          <p:nvPr/>
        </p:nvGrpSpPr>
        <p:grpSpPr>
          <a:xfrm>
            <a:off x="3743318" y="5872180"/>
            <a:ext cx="214314" cy="180973"/>
            <a:chOff x="3543293" y="5872180"/>
            <a:chExt cx="214314" cy="180973"/>
          </a:xfrm>
        </p:grpSpPr>
        <p:sp>
          <p:nvSpPr>
            <p:cNvPr id="29" name="Овал 28"/>
            <p:cNvSpPr>
              <a:spLocks noChangeAspect="1"/>
            </p:cNvSpPr>
            <p:nvPr/>
          </p:nvSpPr>
          <p:spPr>
            <a:xfrm rot="10800000">
              <a:off x="3563318" y="5873153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10800000">
              <a:off x="3543293" y="587218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1" name="Прямая со стрелкой 30"/>
          <p:cNvCxnSpPr/>
          <p:nvPr/>
        </p:nvCxnSpPr>
        <p:spPr>
          <a:xfrm rot="5400000">
            <a:off x="1570809" y="4000504"/>
            <a:ext cx="45720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Группа 19"/>
          <p:cNvGrpSpPr/>
          <p:nvPr/>
        </p:nvGrpSpPr>
        <p:grpSpPr>
          <a:xfrm>
            <a:off x="3768102" y="552451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33" name="Равнобедренный треугольник 3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Равнобедренный треугольник 33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5" name="Прямая соединительная линия 34"/>
          <p:cNvCxnSpPr>
            <a:stCxn id="104" idx="6"/>
          </p:cNvCxnSpPr>
          <p:nvPr/>
        </p:nvCxnSpPr>
        <p:spPr>
          <a:xfrm flipV="1">
            <a:off x="2714616" y="3357562"/>
            <a:ext cx="114300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37"/>
          <p:cNvGrpSpPr/>
          <p:nvPr/>
        </p:nvGrpSpPr>
        <p:grpSpPr>
          <a:xfrm>
            <a:off x="785786" y="2509830"/>
            <a:ext cx="563660" cy="188120"/>
            <a:chOff x="546818" y="2050249"/>
            <a:chExt cx="563660" cy="188120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45" name="Овал 44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42" name="Овал 41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Группа 47"/>
          <p:cNvGrpSpPr/>
          <p:nvPr/>
        </p:nvGrpSpPr>
        <p:grpSpPr>
          <a:xfrm>
            <a:off x="788175" y="2081207"/>
            <a:ext cx="563660" cy="188120"/>
            <a:chOff x="546818" y="2050249"/>
            <a:chExt cx="563660" cy="188120"/>
          </a:xfrm>
        </p:grpSpPr>
        <p:cxnSp>
          <p:nvCxnSpPr>
            <p:cNvPr id="49" name="Прямая соединительная линия 48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55" name="Овал 54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6" name="Прямая соединительная линия 55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52" name="Овал 51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3" name="Прямая соединительная линия 52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Группа 57"/>
          <p:cNvGrpSpPr/>
          <p:nvPr/>
        </p:nvGrpSpPr>
        <p:grpSpPr>
          <a:xfrm>
            <a:off x="787331" y="1643050"/>
            <a:ext cx="563660" cy="188120"/>
            <a:chOff x="546818" y="2050249"/>
            <a:chExt cx="563660" cy="188120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65" name="Овал 64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6" name="Прямая соединительная линия 65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62" name="Овал 61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3" name="Прямая соединительная линия 62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TextBox 67"/>
          <p:cNvSpPr txBox="1"/>
          <p:nvPr/>
        </p:nvSpPr>
        <p:spPr>
          <a:xfrm>
            <a:off x="1238227" y="487681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785786" y="400050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</a:t>
            </a:r>
            <a:endParaRPr lang="ru-RU" sz="2000" dirty="0"/>
          </a:p>
        </p:txBody>
      </p:sp>
      <p:sp>
        <p:nvSpPr>
          <p:cNvPr id="70" name="TextBox 69"/>
          <p:cNvSpPr txBox="1"/>
          <p:nvPr/>
        </p:nvSpPr>
        <p:spPr>
          <a:xfrm>
            <a:off x="1252514" y="121442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ГВ</a:t>
            </a:r>
            <a:endParaRPr lang="ru-RU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2714612" y="528638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РР</a:t>
            </a:r>
            <a:endParaRPr lang="ru-RU" sz="2000" dirty="0"/>
          </a:p>
        </p:txBody>
      </p:sp>
      <p:sp>
        <p:nvSpPr>
          <p:cNvPr id="72" name="TextBox 71"/>
          <p:cNvSpPr txBox="1"/>
          <p:nvPr/>
        </p:nvSpPr>
        <p:spPr>
          <a:xfrm>
            <a:off x="2143108" y="285749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</a:t>
            </a:r>
            <a:endParaRPr lang="ru-RU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3428992" y="128586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</a:t>
            </a:r>
            <a:endParaRPr lang="ru-RU" sz="2000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1071538" y="4676784"/>
            <a:ext cx="1571636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Соединительная линия уступом 115"/>
          <p:cNvCxnSpPr/>
          <p:nvPr/>
        </p:nvCxnSpPr>
        <p:spPr>
          <a:xfrm rot="16200000" flipH="1">
            <a:off x="733445" y="3974789"/>
            <a:ext cx="1044000" cy="360000"/>
          </a:xfrm>
          <a:prstGeom prst="bentConnector3">
            <a:avLst>
              <a:gd name="adj1" fmla="val -557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 rot="5400000">
            <a:off x="1380670" y="4324358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7" name="Группа 76"/>
          <p:cNvGrpSpPr/>
          <p:nvPr/>
        </p:nvGrpSpPr>
        <p:grpSpPr>
          <a:xfrm>
            <a:off x="1258146" y="4586297"/>
            <a:ext cx="714380" cy="180007"/>
            <a:chOff x="1789999" y="4963505"/>
            <a:chExt cx="714380" cy="180007"/>
          </a:xfrm>
        </p:grpSpPr>
        <p:grpSp>
          <p:nvGrpSpPr>
            <p:cNvPr id="78" name="Группа 19"/>
            <p:cNvGrpSpPr/>
            <p:nvPr/>
          </p:nvGrpSpPr>
          <p:grpSpPr>
            <a:xfrm rot="5400000">
              <a:off x="1878104" y="4875400"/>
              <a:ext cx="180007" cy="356217"/>
              <a:chOff x="1452536" y="4843471"/>
              <a:chExt cx="180007" cy="356217"/>
            </a:xfrm>
            <a:solidFill>
              <a:schemeClr val="bg1"/>
            </a:solidFill>
          </p:grpSpPr>
          <p:sp>
            <p:nvSpPr>
              <p:cNvPr id="82" name="Равнобедренный треугольник 81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3" name="Равнобедренный треугольник 82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9" name="Группа 19"/>
            <p:cNvGrpSpPr/>
            <p:nvPr/>
          </p:nvGrpSpPr>
          <p:grpSpPr>
            <a:xfrm rot="5400000">
              <a:off x="2236267" y="4875400"/>
              <a:ext cx="180007" cy="356217"/>
              <a:chOff x="1452536" y="4843471"/>
              <a:chExt cx="180007" cy="356217"/>
            </a:xfrm>
            <a:solidFill>
              <a:schemeClr val="bg1"/>
            </a:solidFill>
          </p:grpSpPr>
          <p:sp>
            <p:nvSpPr>
              <p:cNvPr id="80" name="Равнобедренный треугольник 79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1" name="Равнобедренный треугольник 80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84" name="Группа 83"/>
          <p:cNvGrpSpPr/>
          <p:nvPr/>
        </p:nvGrpSpPr>
        <p:grpSpPr>
          <a:xfrm>
            <a:off x="1635676" y="4133855"/>
            <a:ext cx="713407" cy="180007"/>
            <a:chOff x="2857488" y="4500570"/>
            <a:chExt cx="713407" cy="180007"/>
          </a:xfrm>
        </p:grpSpPr>
        <p:grpSp>
          <p:nvGrpSpPr>
            <p:cNvPr id="85" name="Группа 101"/>
            <p:cNvGrpSpPr/>
            <p:nvPr/>
          </p:nvGrpSpPr>
          <p:grpSpPr>
            <a:xfrm rot="16200000">
              <a:off x="2945593" y="4412465"/>
              <a:ext cx="180007" cy="356217"/>
              <a:chOff x="1976426" y="4643446"/>
              <a:chExt cx="180007" cy="356217"/>
            </a:xfrm>
          </p:grpSpPr>
          <p:sp>
            <p:nvSpPr>
              <p:cNvPr id="89" name="Равнобедренный треугольник 88"/>
              <p:cNvSpPr>
                <a:spLocks/>
              </p:cNvSpPr>
              <p:nvPr/>
            </p:nvSpPr>
            <p:spPr>
              <a:xfrm rot="10800000">
                <a:off x="1976426" y="4643446"/>
                <a:ext cx="180000" cy="1800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0" name="Равнобедренный треугольник 89"/>
              <p:cNvSpPr>
                <a:spLocks/>
              </p:cNvSpPr>
              <p:nvPr/>
            </p:nvSpPr>
            <p:spPr>
              <a:xfrm>
                <a:off x="1976433" y="4819663"/>
                <a:ext cx="180000" cy="1800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6" name="Группа 19"/>
            <p:cNvGrpSpPr/>
            <p:nvPr/>
          </p:nvGrpSpPr>
          <p:grpSpPr>
            <a:xfrm rot="5400000">
              <a:off x="3302783" y="4412465"/>
              <a:ext cx="180007" cy="356217"/>
              <a:chOff x="1452536" y="4843471"/>
              <a:chExt cx="180007" cy="356217"/>
            </a:xfrm>
            <a:solidFill>
              <a:schemeClr val="bg1"/>
            </a:solidFill>
          </p:grpSpPr>
          <p:sp>
            <p:nvSpPr>
              <p:cNvPr id="87" name="Равнобедренный треугольник 86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8" name="Равнобедренный треугольник 87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91" name="Овал 90"/>
          <p:cNvSpPr>
            <a:spLocks noChangeAspect="1"/>
          </p:cNvSpPr>
          <p:nvPr/>
        </p:nvSpPr>
        <p:spPr>
          <a:xfrm>
            <a:off x="2543162" y="41433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2538398" y="4238630"/>
            <a:ext cx="214314" cy="1095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3" name="Прямая соединительная линия 82"/>
          <p:cNvCxnSpPr/>
          <p:nvPr/>
        </p:nvCxnSpPr>
        <p:spPr>
          <a:xfrm rot="5400000" flipH="1" flipV="1">
            <a:off x="69571" y="3402260"/>
            <a:ext cx="5148000" cy="79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Группа 19"/>
          <p:cNvGrpSpPr/>
          <p:nvPr/>
        </p:nvGrpSpPr>
        <p:grpSpPr>
          <a:xfrm>
            <a:off x="2557449" y="5487387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95" name="Равнобедренный треугольник 94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Равнобедренный треугольник 95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0" name="Группа 19"/>
          <p:cNvGrpSpPr/>
          <p:nvPr/>
        </p:nvGrpSpPr>
        <p:grpSpPr>
          <a:xfrm>
            <a:off x="2552687" y="357187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01" name="Равнобедренный треугольник 5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Равнобедренный треугольник 10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3" name="Равнобедренный треугольник 102"/>
          <p:cNvSpPr/>
          <p:nvPr/>
        </p:nvSpPr>
        <p:spPr>
          <a:xfrm rot="10800000">
            <a:off x="2462198" y="2786058"/>
            <a:ext cx="357190" cy="5715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571740" y="3290887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5" name="Группа 19"/>
          <p:cNvGrpSpPr/>
          <p:nvPr/>
        </p:nvGrpSpPr>
        <p:grpSpPr>
          <a:xfrm>
            <a:off x="2552686" y="107154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06" name="Равнобедренный треугольник 67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Равнобедренный треугольник 68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8" name="Овал 107"/>
          <p:cNvSpPr/>
          <p:nvPr/>
        </p:nvSpPr>
        <p:spPr>
          <a:xfrm>
            <a:off x="1042962" y="4173253"/>
            <a:ext cx="71438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9" name="Группа 19"/>
          <p:cNvGrpSpPr/>
          <p:nvPr/>
        </p:nvGrpSpPr>
        <p:grpSpPr>
          <a:xfrm>
            <a:off x="3767132" y="357187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10" name="Равнобедренный треугольник 109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Равнобедренный треугольник 110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1601476" y="3643314"/>
            <a:ext cx="594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ОК</a:t>
            </a:r>
            <a:endParaRPr lang="ru-RU" sz="2000" dirty="0"/>
          </a:p>
        </p:txBody>
      </p:sp>
      <p:sp>
        <p:nvSpPr>
          <p:cNvPr id="119" name="TextBox 118"/>
          <p:cNvSpPr txBox="1"/>
          <p:nvPr/>
        </p:nvSpPr>
        <p:spPr>
          <a:xfrm>
            <a:off x="2766998" y="467196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ПС</a:t>
            </a:r>
            <a:endParaRPr lang="ru-RU" sz="2000" dirty="0"/>
          </a:p>
        </p:txBody>
      </p:sp>
      <p:sp>
        <p:nvSpPr>
          <p:cNvPr id="140" name="Прямоугольник 139"/>
          <p:cNvSpPr/>
          <p:nvPr/>
        </p:nvSpPr>
        <p:spPr>
          <a:xfrm>
            <a:off x="2214546" y="4805374"/>
            <a:ext cx="428628" cy="50006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300272" y="5167322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6" name="Группа 19"/>
          <p:cNvGrpSpPr/>
          <p:nvPr/>
        </p:nvGrpSpPr>
        <p:grpSpPr>
          <a:xfrm>
            <a:off x="2557449" y="5133987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17" name="Равнобедренный треугольник 11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Равнобедренный треугольник 117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0" name="Группа 119"/>
          <p:cNvGrpSpPr/>
          <p:nvPr/>
        </p:nvGrpSpPr>
        <p:grpSpPr>
          <a:xfrm>
            <a:off x="2462198" y="4884690"/>
            <a:ext cx="361953" cy="74614"/>
            <a:chOff x="3443281" y="3570288"/>
            <a:chExt cx="361953" cy="74614"/>
          </a:xfrm>
        </p:grpSpPr>
        <p:sp>
          <p:nvSpPr>
            <p:cNvPr id="121" name="Прямоугольник 120"/>
            <p:cNvSpPr>
              <a:spLocks noChangeAspect="1"/>
            </p:cNvSpPr>
            <p:nvPr/>
          </p:nvSpPr>
          <p:spPr>
            <a:xfrm>
              <a:off x="3600446" y="3586165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2" name="Прямая соединительная линия 121"/>
            <p:cNvCxnSpPr/>
            <p:nvPr/>
          </p:nvCxnSpPr>
          <p:spPr>
            <a:xfrm>
              <a:off x="3445234" y="3570288"/>
              <a:ext cx="36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>
              <a:off x="3443281" y="3643314"/>
              <a:ext cx="36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Группа 140"/>
          <p:cNvGrpSpPr/>
          <p:nvPr/>
        </p:nvGrpSpPr>
        <p:grpSpPr>
          <a:xfrm rot="5400000">
            <a:off x="3101675" y="3170958"/>
            <a:ext cx="357190" cy="357190"/>
            <a:chOff x="1890693" y="3643314"/>
            <a:chExt cx="357190" cy="357190"/>
          </a:xfrm>
        </p:grpSpPr>
        <p:sp>
          <p:nvSpPr>
            <p:cNvPr id="142" name="Овал 141"/>
            <p:cNvSpPr/>
            <p:nvPr/>
          </p:nvSpPr>
          <p:spPr>
            <a:xfrm rot="16200000">
              <a:off x="1890693" y="3643314"/>
              <a:ext cx="357190" cy="35719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Равнобедренный треугольник 142"/>
            <p:cNvSpPr/>
            <p:nvPr/>
          </p:nvSpPr>
          <p:spPr>
            <a:xfrm rot="10800000">
              <a:off x="1995465" y="3857628"/>
              <a:ext cx="142876" cy="142876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4" name="TextBox 143"/>
          <p:cNvSpPr txBox="1"/>
          <p:nvPr/>
        </p:nvSpPr>
        <p:spPr>
          <a:xfrm>
            <a:off x="3115530" y="348874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214290"/>
            <a:ext cx="46528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Регулирование систем отопления.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42918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Различают: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центральное регулирование теплопотребления - производится в источниках теплоснабжения (на ТЭЦ или в котельных);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местное регулирование теплопотребления - на центральных или местных тепловых пунктах;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индивидуальное регулирование теплопотребления - непосредственно на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теплопотребляющих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приборах.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164681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Основные методы регулирования отпуска теплоты в паровых системах теплоснабжения: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изменение числа часов работы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теплопотребляющего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прибора (осуществляется работой оборудования с «пропусками», т.е. с периодическим его отключением);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изменение температуры теплоносителя (заключается в изменении температуры насыщения греющего пара в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теплопотребляющем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приборе, которое осуществляется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дросселированием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.)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водяных системах теплоснабжения возможно использовать три метода центрального регулирования: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качественное, при котором отпуск теплоты регулируют за счет изменения температуры теплоносителя на входе в абонентские установки, сохраняя неизменным его расход;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количественное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когда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изменяют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расход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теплоносителя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сохраняя неизменной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температуру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вводе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установки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качественно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количественное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предполагающее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одновременное изменение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расхода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температуры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теплоносителя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Соединительная линия уступом 76"/>
          <p:cNvCxnSpPr>
            <a:stCxn id="81" idx="1"/>
          </p:cNvCxnSpPr>
          <p:nvPr/>
        </p:nvCxnSpPr>
        <p:spPr>
          <a:xfrm rot="10800000" flipV="1">
            <a:off x="6749865" y="2802443"/>
            <a:ext cx="460578" cy="792000"/>
          </a:xfrm>
          <a:prstGeom prst="bentConnector2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автоматизации закрытой системы централизованного теплоснабжения здания при независимом присоединении отопления к тепловым сетям: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085388" y="4200963"/>
            <a:ext cx="6929486" cy="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19"/>
          <p:cNvGrpSpPr/>
          <p:nvPr/>
        </p:nvGrpSpPr>
        <p:grpSpPr>
          <a:xfrm rot="5400000">
            <a:off x="3173762" y="4029728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1" name="Равнобедренный треугольник 1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Равнобедренный треугольник 1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9"/>
          <p:cNvGrpSpPr/>
          <p:nvPr/>
        </p:nvGrpSpPr>
        <p:grpSpPr>
          <a:xfrm rot="5400000">
            <a:off x="4341880" y="402323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6" name="Равнобедренный треугольник 15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Равнобедренный треугольник 16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Скругленный прямоугольник 24"/>
          <p:cNvSpPr/>
          <p:nvPr/>
        </p:nvSpPr>
        <p:spPr>
          <a:xfrm>
            <a:off x="6005523" y="4319163"/>
            <a:ext cx="571504" cy="2857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6019803" y="4432301"/>
            <a:ext cx="547688" cy="63499"/>
          </a:xfrm>
          <a:custGeom>
            <a:avLst/>
            <a:gdLst>
              <a:gd name="connsiteX0" fmla="*/ 0 w 547688"/>
              <a:gd name="connsiteY0" fmla="*/ 63499 h 63499"/>
              <a:gd name="connsiteX1" fmla="*/ 104775 w 547688"/>
              <a:gd name="connsiteY1" fmla="*/ 6349 h 63499"/>
              <a:gd name="connsiteX2" fmla="*/ 257175 w 547688"/>
              <a:gd name="connsiteY2" fmla="*/ 53974 h 63499"/>
              <a:gd name="connsiteX3" fmla="*/ 414338 w 547688"/>
              <a:gd name="connsiteY3" fmla="*/ 1587 h 63499"/>
              <a:gd name="connsiteX4" fmla="*/ 542925 w 547688"/>
              <a:gd name="connsiteY4" fmla="*/ 63499 h 63499"/>
              <a:gd name="connsiteX5" fmla="*/ 542925 w 547688"/>
              <a:gd name="connsiteY5" fmla="*/ 63499 h 63499"/>
              <a:gd name="connsiteX6" fmla="*/ 547688 w 547688"/>
              <a:gd name="connsiteY6" fmla="*/ 63499 h 6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7688" h="63499">
                <a:moveTo>
                  <a:pt x="0" y="63499"/>
                </a:moveTo>
                <a:cubicBezTo>
                  <a:pt x="30956" y="35717"/>
                  <a:pt x="61913" y="7936"/>
                  <a:pt x="104775" y="6349"/>
                </a:cubicBezTo>
                <a:cubicBezTo>
                  <a:pt x="147637" y="4762"/>
                  <a:pt x="205581" y="54768"/>
                  <a:pt x="257175" y="53974"/>
                </a:cubicBezTo>
                <a:cubicBezTo>
                  <a:pt x="308769" y="53180"/>
                  <a:pt x="366713" y="0"/>
                  <a:pt x="414338" y="1587"/>
                </a:cubicBezTo>
                <a:cubicBezTo>
                  <a:pt x="461963" y="3174"/>
                  <a:pt x="542925" y="63499"/>
                  <a:pt x="542925" y="63499"/>
                </a:cubicBezTo>
                <a:lnTo>
                  <a:pt x="542925" y="63499"/>
                </a:lnTo>
                <a:lnTo>
                  <a:pt x="547688" y="63499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081855" y="4129092"/>
            <a:ext cx="324000" cy="1428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152766" y="3643314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2980038" y="3925576"/>
            <a:ext cx="56452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Хорда 30"/>
          <p:cNvSpPr/>
          <p:nvPr/>
        </p:nvSpPr>
        <p:spPr>
          <a:xfrm rot="6780000">
            <a:off x="3171251" y="3990419"/>
            <a:ext cx="180000" cy="180000"/>
          </a:xfrm>
          <a:prstGeom prst="chor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Соединительная линия уступом 38"/>
          <p:cNvCxnSpPr/>
          <p:nvPr/>
        </p:nvCxnSpPr>
        <p:spPr>
          <a:xfrm rot="5400000">
            <a:off x="3608381" y="1045352"/>
            <a:ext cx="2570974" cy="2501124"/>
          </a:xfrm>
          <a:prstGeom prst="bentConnector3">
            <a:avLst>
              <a:gd name="adj1" fmla="val 2517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Соединительная линия уступом 42"/>
          <p:cNvCxnSpPr/>
          <p:nvPr/>
        </p:nvCxnSpPr>
        <p:spPr>
          <a:xfrm rot="10800000" flipV="1">
            <a:off x="3929058" y="2344729"/>
            <a:ext cx="2928958" cy="1855800"/>
          </a:xfrm>
          <a:prstGeom prst="bentConnector3">
            <a:avLst>
              <a:gd name="adj1" fmla="val 100081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19"/>
          <p:cNvGrpSpPr/>
          <p:nvPr/>
        </p:nvGrpSpPr>
        <p:grpSpPr>
          <a:xfrm rot="5400000">
            <a:off x="4260916" y="2166275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3" name="Равнобедренный треугольник 1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Равнобедренный треугольник 13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Хорда 33"/>
          <p:cNvSpPr/>
          <p:nvPr/>
        </p:nvSpPr>
        <p:spPr>
          <a:xfrm rot="6780000">
            <a:off x="4261871" y="2099681"/>
            <a:ext cx="180000" cy="180000"/>
          </a:xfrm>
          <a:prstGeom prst="chor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Хорда 37"/>
          <p:cNvSpPr/>
          <p:nvPr/>
        </p:nvSpPr>
        <p:spPr>
          <a:xfrm rot="17580000">
            <a:off x="4261871" y="2433066"/>
            <a:ext cx="180000" cy="180000"/>
          </a:xfrm>
          <a:prstGeom prst="chor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1" name="Группа 160"/>
          <p:cNvGrpSpPr/>
          <p:nvPr/>
        </p:nvGrpSpPr>
        <p:grpSpPr>
          <a:xfrm>
            <a:off x="5510219" y="1185847"/>
            <a:ext cx="180000" cy="410486"/>
            <a:chOff x="5510219" y="1185847"/>
            <a:chExt cx="180000" cy="410486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5550708" y="1338249"/>
              <a:ext cx="115200" cy="1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5510219" y="1185847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>
              <a:spLocks noChangeAspect="1"/>
            </p:cNvSpPr>
            <p:nvPr/>
          </p:nvSpPr>
          <p:spPr>
            <a:xfrm>
              <a:off x="5550701" y="1481133"/>
              <a:ext cx="115200" cy="115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5576892" y="1476362"/>
              <a:ext cx="61200" cy="7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олилиния 59"/>
            <p:cNvSpPr/>
            <p:nvPr/>
          </p:nvSpPr>
          <p:spPr>
            <a:xfrm>
              <a:off x="5572127" y="1388256"/>
              <a:ext cx="72000" cy="144000"/>
            </a:xfrm>
            <a:custGeom>
              <a:avLst/>
              <a:gdLst>
                <a:gd name="connsiteX0" fmla="*/ 2382 w 78979"/>
                <a:gd name="connsiteY0" fmla="*/ 0 h 135732"/>
                <a:gd name="connsiteX1" fmla="*/ 78582 w 78979"/>
                <a:gd name="connsiteY1" fmla="*/ 30957 h 135732"/>
                <a:gd name="connsiteX2" fmla="*/ 4763 w 78979"/>
                <a:gd name="connsiteY2" fmla="*/ 76200 h 135732"/>
                <a:gd name="connsiteX3" fmla="*/ 76200 w 78979"/>
                <a:gd name="connsiteY3" fmla="*/ 102394 h 135732"/>
                <a:gd name="connsiteX4" fmla="*/ 0 w 78979"/>
                <a:gd name="connsiteY4" fmla="*/ 135732 h 135732"/>
                <a:gd name="connsiteX5" fmla="*/ 0 w 78979"/>
                <a:gd name="connsiteY5" fmla="*/ 135732 h 13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979" h="135732">
                  <a:moveTo>
                    <a:pt x="2382" y="0"/>
                  </a:moveTo>
                  <a:cubicBezTo>
                    <a:pt x="40283" y="9128"/>
                    <a:pt x="78185" y="18257"/>
                    <a:pt x="78582" y="30957"/>
                  </a:cubicBezTo>
                  <a:cubicBezTo>
                    <a:pt x="78979" y="43657"/>
                    <a:pt x="5160" y="64294"/>
                    <a:pt x="4763" y="76200"/>
                  </a:cubicBezTo>
                  <a:cubicBezTo>
                    <a:pt x="4366" y="88106"/>
                    <a:pt x="76994" y="92472"/>
                    <a:pt x="76200" y="102394"/>
                  </a:cubicBezTo>
                  <a:cubicBezTo>
                    <a:pt x="75406" y="112316"/>
                    <a:pt x="0" y="135732"/>
                    <a:pt x="0" y="135732"/>
                  </a:cubicBezTo>
                  <a:lnTo>
                    <a:pt x="0" y="135732"/>
                  </a:ln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0" name="Овал 69"/>
          <p:cNvSpPr/>
          <p:nvPr/>
        </p:nvSpPr>
        <p:spPr>
          <a:xfrm>
            <a:off x="4291012" y="3786190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4291015" y="3776664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М</a:t>
            </a:r>
            <a:endParaRPr lang="ru-RU" sz="1400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6143636" y="2786058"/>
            <a:ext cx="42862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6176974" y="2814633"/>
            <a:ext cx="538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ЭР</a:t>
            </a:r>
            <a:endParaRPr lang="ru-RU" sz="1400" b="1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7210443" y="2743198"/>
            <a:ext cx="571504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 rot="5400000">
            <a:off x="7108049" y="2921793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7180281" y="2920992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5400000">
            <a:off x="7250131" y="2926540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5400000">
            <a:off x="7321569" y="2921777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7393007" y="2921777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7469208" y="2926540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5400000">
            <a:off x="7542234" y="2921777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Соединительная линия уступом 90"/>
          <p:cNvCxnSpPr>
            <a:stCxn id="63" idx="0"/>
            <a:endCxn id="72" idx="0"/>
          </p:cNvCxnSpPr>
          <p:nvPr/>
        </p:nvCxnSpPr>
        <p:spPr>
          <a:xfrm rot="5400000">
            <a:off x="6893585" y="1760069"/>
            <a:ext cx="503977" cy="1548000"/>
          </a:xfrm>
          <a:prstGeom prst="bentConnector3">
            <a:avLst>
              <a:gd name="adj1" fmla="val 43385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hape 95"/>
          <p:cNvCxnSpPr>
            <a:stCxn id="72" idx="1"/>
            <a:endCxn id="68" idx="4"/>
          </p:cNvCxnSpPr>
          <p:nvPr/>
        </p:nvCxnSpPr>
        <p:spPr>
          <a:xfrm rot="10800000" flipV="1">
            <a:off x="6036480" y="3049948"/>
            <a:ext cx="107157" cy="360000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hape 97"/>
          <p:cNvCxnSpPr>
            <a:stCxn id="72" idx="1"/>
            <a:endCxn id="42" idx="0"/>
          </p:cNvCxnSpPr>
          <p:nvPr/>
        </p:nvCxnSpPr>
        <p:spPr>
          <a:xfrm rot="10800000" flipV="1">
            <a:off x="5566880" y="2964652"/>
            <a:ext cx="576757" cy="169069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hape 99"/>
          <p:cNvCxnSpPr/>
          <p:nvPr/>
        </p:nvCxnSpPr>
        <p:spPr>
          <a:xfrm rot="10800000" flipV="1">
            <a:off x="4429124" y="2845426"/>
            <a:ext cx="1692000" cy="936000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Группа 108"/>
          <p:cNvGrpSpPr/>
          <p:nvPr/>
        </p:nvGrpSpPr>
        <p:grpSpPr>
          <a:xfrm>
            <a:off x="6143636" y="998520"/>
            <a:ext cx="352420" cy="287340"/>
            <a:chOff x="6143636" y="998520"/>
            <a:chExt cx="352420" cy="287340"/>
          </a:xfrm>
        </p:grpSpPr>
        <p:cxnSp>
          <p:nvCxnSpPr>
            <p:cNvPr id="102" name="Прямая соединительная линия 101"/>
            <p:cNvCxnSpPr/>
            <p:nvPr/>
          </p:nvCxnSpPr>
          <p:spPr>
            <a:xfrm>
              <a:off x="6143636" y="1071546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Дуга 102"/>
            <p:cNvSpPr/>
            <p:nvPr/>
          </p:nvSpPr>
          <p:spPr>
            <a:xfrm>
              <a:off x="6210304" y="1071546"/>
              <a:ext cx="285752" cy="214314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Овал 103"/>
            <p:cNvSpPr>
              <a:spLocks noChangeAspect="1"/>
            </p:cNvSpPr>
            <p:nvPr/>
          </p:nvSpPr>
          <p:spPr>
            <a:xfrm>
              <a:off x="6343661" y="1052501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 rot="5400000">
              <a:off x="6327789" y="1035827"/>
              <a:ext cx="7143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>
              <a:off x="6309481" y="998520"/>
              <a:ext cx="108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Группа 109"/>
          <p:cNvGrpSpPr/>
          <p:nvPr/>
        </p:nvGrpSpPr>
        <p:grpSpPr>
          <a:xfrm>
            <a:off x="6143636" y="1322368"/>
            <a:ext cx="352420" cy="287340"/>
            <a:chOff x="6143636" y="998520"/>
            <a:chExt cx="352420" cy="287340"/>
          </a:xfrm>
        </p:grpSpPr>
        <p:cxnSp>
          <p:nvCxnSpPr>
            <p:cNvPr id="111" name="Прямая соединительная линия 110"/>
            <p:cNvCxnSpPr/>
            <p:nvPr/>
          </p:nvCxnSpPr>
          <p:spPr>
            <a:xfrm>
              <a:off x="6143636" y="1071546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Дуга 111"/>
            <p:cNvSpPr/>
            <p:nvPr/>
          </p:nvSpPr>
          <p:spPr>
            <a:xfrm>
              <a:off x="6210304" y="1071546"/>
              <a:ext cx="285752" cy="214314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>
              <a:spLocks noChangeAspect="1"/>
            </p:cNvSpPr>
            <p:nvPr/>
          </p:nvSpPr>
          <p:spPr>
            <a:xfrm>
              <a:off x="6343661" y="1052501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4" name="Прямая соединительная линия 113"/>
            <p:cNvCxnSpPr/>
            <p:nvPr/>
          </p:nvCxnSpPr>
          <p:spPr>
            <a:xfrm rot="5400000">
              <a:off x="6327789" y="1035827"/>
              <a:ext cx="7143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6309481" y="998520"/>
              <a:ext cx="108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Прямая соединительная линия 116"/>
          <p:cNvCxnSpPr/>
          <p:nvPr/>
        </p:nvCxnSpPr>
        <p:spPr>
          <a:xfrm rot="5400000">
            <a:off x="5754647" y="2341599"/>
            <a:ext cx="216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hape 118"/>
          <p:cNvCxnSpPr>
            <a:stCxn id="57" idx="0"/>
          </p:cNvCxnSpPr>
          <p:nvPr/>
        </p:nvCxnSpPr>
        <p:spPr>
          <a:xfrm rot="16200000" flipH="1" flipV="1">
            <a:off x="4514606" y="1028927"/>
            <a:ext cx="928694" cy="1242533"/>
          </a:xfrm>
          <a:prstGeom prst="bentConnector4">
            <a:avLst>
              <a:gd name="adj1" fmla="val -24615"/>
              <a:gd name="adj2" fmla="val 100767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Группа 122"/>
          <p:cNvGrpSpPr/>
          <p:nvPr/>
        </p:nvGrpSpPr>
        <p:grpSpPr>
          <a:xfrm>
            <a:off x="4800601" y="1571612"/>
            <a:ext cx="644673" cy="928694"/>
            <a:chOff x="4800601" y="1571612"/>
            <a:chExt cx="644673" cy="92869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802332" y="1571612"/>
              <a:ext cx="642942" cy="9286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4657725" y="1714488"/>
              <a:ext cx="928694" cy="6429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Группа 129"/>
          <p:cNvGrpSpPr/>
          <p:nvPr/>
        </p:nvGrpSpPr>
        <p:grpSpPr>
          <a:xfrm>
            <a:off x="5715008" y="1509701"/>
            <a:ext cx="428628" cy="307777"/>
            <a:chOff x="5795971" y="1747826"/>
            <a:chExt cx="428628" cy="307777"/>
          </a:xfrm>
        </p:grpSpPr>
        <p:sp>
          <p:nvSpPr>
            <p:cNvPr id="129" name="Прямоугольник 128"/>
            <p:cNvSpPr/>
            <p:nvPr/>
          </p:nvSpPr>
          <p:spPr>
            <a:xfrm>
              <a:off x="5857884" y="1785926"/>
              <a:ext cx="214314" cy="214314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795971" y="1747826"/>
              <a:ext cx="4286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ГВ</a:t>
              </a:r>
              <a:endParaRPr lang="ru-RU" sz="1400" dirty="0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6043622" y="2185976"/>
            <a:ext cx="428628" cy="307777"/>
            <a:chOff x="5795971" y="1747826"/>
            <a:chExt cx="428628" cy="307777"/>
          </a:xfrm>
        </p:grpSpPr>
        <p:sp>
          <p:nvSpPr>
            <p:cNvPr id="132" name="Прямоугольник 131"/>
            <p:cNvSpPr/>
            <p:nvPr/>
          </p:nvSpPr>
          <p:spPr>
            <a:xfrm>
              <a:off x="5857884" y="1785926"/>
              <a:ext cx="214314" cy="214314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795971" y="1747826"/>
              <a:ext cx="4286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ХВ</a:t>
              </a:r>
              <a:endParaRPr lang="ru-RU" sz="1400" dirty="0"/>
            </a:p>
          </p:txBody>
        </p:sp>
      </p:grpSp>
      <p:cxnSp>
        <p:nvCxnSpPr>
          <p:cNvPr id="135" name="Прямая соединительная линия 134"/>
          <p:cNvCxnSpPr/>
          <p:nvPr/>
        </p:nvCxnSpPr>
        <p:spPr>
          <a:xfrm rot="5400000" flipH="1" flipV="1">
            <a:off x="6234339" y="4257466"/>
            <a:ext cx="10434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Соединительная линия уступом 136"/>
          <p:cNvCxnSpPr/>
          <p:nvPr/>
        </p:nvCxnSpPr>
        <p:spPr>
          <a:xfrm rot="5400000">
            <a:off x="6467681" y="3450372"/>
            <a:ext cx="1188000" cy="288000"/>
          </a:xfrm>
          <a:prstGeom prst="bentConnector3">
            <a:avLst>
              <a:gd name="adj1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1" name="Группа 140"/>
          <p:cNvGrpSpPr/>
          <p:nvPr/>
        </p:nvGrpSpPr>
        <p:grpSpPr>
          <a:xfrm rot="5400000">
            <a:off x="6808009" y="3517109"/>
            <a:ext cx="214314" cy="180973"/>
            <a:chOff x="2528873" y="4510095"/>
            <a:chExt cx="214314" cy="180973"/>
          </a:xfrm>
        </p:grpSpPr>
        <p:sp>
          <p:nvSpPr>
            <p:cNvPr id="142" name="Овал 141"/>
            <p:cNvSpPr>
              <a:spLocks noChangeAspect="1"/>
            </p:cNvSpPr>
            <p:nvPr/>
          </p:nvSpPr>
          <p:spPr>
            <a:xfrm>
              <a:off x="2543162" y="4510095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Прямоугольник 142"/>
            <p:cNvSpPr/>
            <p:nvPr/>
          </p:nvSpPr>
          <p:spPr>
            <a:xfrm>
              <a:off x="2528873" y="461963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4" name="Группа 143"/>
          <p:cNvGrpSpPr/>
          <p:nvPr/>
        </p:nvGrpSpPr>
        <p:grpSpPr>
          <a:xfrm rot="5400000">
            <a:off x="3812375" y="3517109"/>
            <a:ext cx="214314" cy="180973"/>
            <a:chOff x="2528873" y="4510095"/>
            <a:chExt cx="214314" cy="180973"/>
          </a:xfrm>
        </p:grpSpPr>
        <p:sp>
          <p:nvSpPr>
            <p:cNvPr id="145" name="Овал 144"/>
            <p:cNvSpPr>
              <a:spLocks noChangeAspect="1"/>
            </p:cNvSpPr>
            <p:nvPr/>
          </p:nvSpPr>
          <p:spPr>
            <a:xfrm>
              <a:off x="2543162" y="4510095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Прямоугольник 145"/>
            <p:cNvSpPr/>
            <p:nvPr/>
          </p:nvSpPr>
          <p:spPr>
            <a:xfrm>
              <a:off x="2528873" y="461963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5" name="Прямая соединительная линия 4"/>
          <p:cNvCxnSpPr/>
          <p:nvPr/>
        </p:nvCxnSpPr>
        <p:spPr>
          <a:xfrm flipV="1">
            <a:off x="1071538" y="3597423"/>
            <a:ext cx="6929486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Группа 124"/>
          <p:cNvGrpSpPr/>
          <p:nvPr/>
        </p:nvGrpSpPr>
        <p:grpSpPr>
          <a:xfrm>
            <a:off x="4805364" y="3429000"/>
            <a:ext cx="644673" cy="928694"/>
            <a:chOff x="4800601" y="1571612"/>
            <a:chExt cx="644673" cy="928694"/>
          </a:xfrm>
        </p:grpSpPr>
        <p:sp>
          <p:nvSpPr>
            <p:cNvPr id="126" name="Прямоугольник 125"/>
            <p:cNvSpPr/>
            <p:nvPr/>
          </p:nvSpPr>
          <p:spPr>
            <a:xfrm>
              <a:off x="4802332" y="1571612"/>
              <a:ext cx="642942" cy="9286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7" name="Прямая соединительная линия 126"/>
            <p:cNvCxnSpPr/>
            <p:nvPr/>
          </p:nvCxnSpPr>
          <p:spPr>
            <a:xfrm rot="5400000">
              <a:off x="4657725" y="1714488"/>
              <a:ext cx="928694" cy="6429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8" name="Прямая со стрелкой 147"/>
          <p:cNvCxnSpPr/>
          <p:nvPr/>
        </p:nvCxnSpPr>
        <p:spPr>
          <a:xfrm rot="10800000" flipV="1">
            <a:off x="6477014" y="2344626"/>
            <a:ext cx="381003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 стрелкой 148"/>
          <p:cNvCxnSpPr/>
          <p:nvPr/>
        </p:nvCxnSpPr>
        <p:spPr>
          <a:xfrm rot="10800000" flipV="1">
            <a:off x="7643834" y="4197255"/>
            <a:ext cx="381003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 rot="16200000" flipH="1">
            <a:off x="4387340" y="4135750"/>
            <a:ext cx="9309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hape 152"/>
          <p:cNvCxnSpPr/>
          <p:nvPr/>
        </p:nvCxnSpPr>
        <p:spPr>
          <a:xfrm flipV="1">
            <a:off x="6241811" y="3609975"/>
            <a:ext cx="216000" cy="360000"/>
          </a:xfrm>
          <a:prstGeom prst="bentConnector2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hape 155"/>
          <p:cNvCxnSpPr/>
          <p:nvPr/>
        </p:nvCxnSpPr>
        <p:spPr>
          <a:xfrm rot="10800000">
            <a:off x="5669594" y="3607982"/>
            <a:ext cx="216000" cy="360000"/>
          </a:xfrm>
          <a:prstGeom prst="bentConnector2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Полилиния 158"/>
          <p:cNvSpPr/>
          <p:nvPr/>
        </p:nvSpPr>
        <p:spPr>
          <a:xfrm>
            <a:off x="6035675" y="3801269"/>
            <a:ext cx="84932" cy="165894"/>
          </a:xfrm>
          <a:custGeom>
            <a:avLst/>
            <a:gdLst>
              <a:gd name="connsiteX0" fmla="*/ 31750 w 84932"/>
              <a:gd name="connsiteY0" fmla="*/ 165894 h 165894"/>
              <a:gd name="connsiteX1" fmla="*/ 65088 w 84932"/>
              <a:gd name="connsiteY1" fmla="*/ 99219 h 165894"/>
              <a:gd name="connsiteX2" fmla="*/ 17463 w 84932"/>
              <a:gd name="connsiteY2" fmla="*/ 84931 h 165894"/>
              <a:gd name="connsiteX3" fmla="*/ 84138 w 84932"/>
              <a:gd name="connsiteY3" fmla="*/ 27781 h 165894"/>
              <a:gd name="connsiteX4" fmla="*/ 12700 w 84932"/>
              <a:gd name="connsiteY4" fmla="*/ 3969 h 165894"/>
              <a:gd name="connsiteX5" fmla="*/ 7938 w 84932"/>
              <a:gd name="connsiteY5" fmla="*/ 3969 h 16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932" h="165894">
                <a:moveTo>
                  <a:pt x="31750" y="165894"/>
                </a:moveTo>
                <a:cubicBezTo>
                  <a:pt x="49609" y="139303"/>
                  <a:pt x="67469" y="112713"/>
                  <a:pt x="65088" y="99219"/>
                </a:cubicBezTo>
                <a:cubicBezTo>
                  <a:pt x="62707" y="85725"/>
                  <a:pt x="14288" y="96837"/>
                  <a:pt x="17463" y="84931"/>
                </a:cubicBezTo>
                <a:cubicBezTo>
                  <a:pt x="20638" y="73025"/>
                  <a:pt x="84932" y="41275"/>
                  <a:pt x="84138" y="27781"/>
                </a:cubicBezTo>
                <a:cubicBezTo>
                  <a:pt x="83344" y="14287"/>
                  <a:pt x="25400" y="7938"/>
                  <a:pt x="12700" y="3969"/>
                </a:cubicBezTo>
                <a:cubicBezTo>
                  <a:pt x="0" y="0"/>
                  <a:pt x="3969" y="1984"/>
                  <a:pt x="7938" y="396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3" name="Прямая соединительная линия 162"/>
          <p:cNvCxnSpPr>
            <a:stCxn id="34" idx="2"/>
            <a:endCxn id="38" idx="2"/>
          </p:cNvCxnSpPr>
          <p:nvPr/>
        </p:nvCxnSpPr>
        <p:spPr>
          <a:xfrm rot="16200000" flipH="1">
            <a:off x="4219619" y="2356072"/>
            <a:ext cx="264505" cy="60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" name="Группа 163"/>
          <p:cNvGrpSpPr/>
          <p:nvPr/>
        </p:nvGrpSpPr>
        <p:grpSpPr>
          <a:xfrm rot="10800000">
            <a:off x="7830557" y="1871653"/>
            <a:ext cx="180000" cy="410486"/>
            <a:chOff x="5510219" y="1185847"/>
            <a:chExt cx="180000" cy="410486"/>
          </a:xfrm>
        </p:grpSpPr>
        <p:sp>
          <p:nvSpPr>
            <p:cNvPr id="165" name="Прямоугольник 164"/>
            <p:cNvSpPr/>
            <p:nvPr/>
          </p:nvSpPr>
          <p:spPr>
            <a:xfrm>
              <a:off x="5550708" y="1338249"/>
              <a:ext cx="115200" cy="1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5510219" y="1185847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>
              <a:spLocks noChangeAspect="1"/>
            </p:cNvSpPr>
            <p:nvPr/>
          </p:nvSpPr>
          <p:spPr>
            <a:xfrm>
              <a:off x="5550701" y="1481133"/>
              <a:ext cx="115200" cy="115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Прямоугольник 167"/>
            <p:cNvSpPr/>
            <p:nvPr/>
          </p:nvSpPr>
          <p:spPr>
            <a:xfrm>
              <a:off x="5576892" y="1476362"/>
              <a:ext cx="61200" cy="7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Полилиния 168"/>
            <p:cNvSpPr/>
            <p:nvPr/>
          </p:nvSpPr>
          <p:spPr>
            <a:xfrm>
              <a:off x="5572127" y="1388256"/>
              <a:ext cx="72000" cy="144000"/>
            </a:xfrm>
            <a:custGeom>
              <a:avLst/>
              <a:gdLst>
                <a:gd name="connsiteX0" fmla="*/ 2382 w 78979"/>
                <a:gd name="connsiteY0" fmla="*/ 0 h 135732"/>
                <a:gd name="connsiteX1" fmla="*/ 78582 w 78979"/>
                <a:gd name="connsiteY1" fmla="*/ 30957 h 135732"/>
                <a:gd name="connsiteX2" fmla="*/ 4763 w 78979"/>
                <a:gd name="connsiteY2" fmla="*/ 76200 h 135732"/>
                <a:gd name="connsiteX3" fmla="*/ 76200 w 78979"/>
                <a:gd name="connsiteY3" fmla="*/ 102394 h 135732"/>
                <a:gd name="connsiteX4" fmla="*/ 0 w 78979"/>
                <a:gd name="connsiteY4" fmla="*/ 135732 h 135732"/>
                <a:gd name="connsiteX5" fmla="*/ 0 w 78979"/>
                <a:gd name="connsiteY5" fmla="*/ 135732 h 13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979" h="135732">
                  <a:moveTo>
                    <a:pt x="2382" y="0"/>
                  </a:moveTo>
                  <a:cubicBezTo>
                    <a:pt x="40283" y="9128"/>
                    <a:pt x="78185" y="18257"/>
                    <a:pt x="78582" y="30957"/>
                  </a:cubicBezTo>
                  <a:cubicBezTo>
                    <a:pt x="78979" y="43657"/>
                    <a:pt x="5160" y="64294"/>
                    <a:pt x="4763" y="76200"/>
                  </a:cubicBezTo>
                  <a:cubicBezTo>
                    <a:pt x="4366" y="88106"/>
                    <a:pt x="76994" y="92472"/>
                    <a:pt x="76200" y="102394"/>
                  </a:cubicBezTo>
                  <a:cubicBezTo>
                    <a:pt x="75406" y="112316"/>
                    <a:pt x="0" y="135732"/>
                    <a:pt x="0" y="135732"/>
                  </a:cubicBezTo>
                  <a:lnTo>
                    <a:pt x="0" y="135732"/>
                  </a:ln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0" name="Группа 169"/>
          <p:cNvGrpSpPr/>
          <p:nvPr/>
        </p:nvGrpSpPr>
        <p:grpSpPr>
          <a:xfrm>
            <a:off x="5476886" y="3124203"/>
            <a:ext cx="180000" cy="410486"/>
            <a:chOff x="5510219" y="1185847"/>
            <a:chExt cx="180000" cy="410486"/>
          </a:xfrm>
        </p:grpSpPr>
        <p:sp>
          <p:nvSpPr>
            <p:cNvPr id="171" name="Прямоугольник 170"/>
            <p:cNvSpPr/>
            <p:nvPr/>
          </p:nvSpPr>
          <p:spPr>
            <a:xfrm>
              <a:off x="5550708" y="1338249"/>
              <a:ext cx="115200" cy="1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5510219" y="1185847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>
              <a:spLocks noChangeAspect="1"/>
            </p:cNvSpPr>
            <p:nvPr/>
          </p:nvSpPr>
          <p:spPr>
            <a:xfrm>
              <a:off x="5550701" y="1481133"/>
              <a:ext cx="115200" cy="115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Прямоугольник 173"/>
            <p:cNvSpPr/>
            <p:nvPr/>
          </p:nvSpPr>
          <p:spPr>
            <a:xfrm>
              <a:off x="5576892" y="1476362"/>
              <a:ext cx="61200" cy="7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Полилиния 174"/>
            <p:cNvSpPr/>
            <p:nvPr/>
          </p:nvSpPr>
          <p:spPr>
            <a:xfrm>
              <a:off x="5572127" y="1388256"/>
              <a:ext cx="72000" cy="144000"/>
            </a:xfrm>
            <a:custGeom>
              <a:avLst/>
              <a:gdLst>
                <a:gd name="connsiteX0" fmla="*/ 2382 w 78979"/>
                <a:gd name="connsiteY0" fmla="*/ 0 h 135732"/>
                <a:gd name="connsiteX1" fmla="*/ 78582 w 78979"/>
                <a:gd name="connsiteY1" fmla="*/ 30957 h 135732"/>
                <a:gd name="connsiteX2" fmla="*/ 4763 w 78979"/>
                <a:gd name="connsiteY2" fmla="*/ 76200 h 135732"/>
                <a:gd name="connsiteX3" fmla="*/ 76200 w 78979"/>
                <a:gd name="connsiteY3" fmla="*/ 102394 h 135732"/>
                <a:gd name="connsiteX4" fmla="*/ 0 w 78979"/>
                <a:gd name="connsiteY4" fmla="*/ 135732 h 135732"/>
                <a:gd name="connsiteX5" fmla="*/ 0 w 78979"/>
                <a:gd name="connsiteY5" fmla="*/ 135732 h 13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979" h="135732">
                  <a:moveTo>
                    <a:pt x="2382" y="0"/>
                  </a:moveTo>
                  <a:cubicBezTo>
                    <a:pt x="40283" y="9128"/>
                    <a:pt x="78185" y="18257"/>
                    <a:pt x="78582" y="30957"/>
                  </a:cubicBezTo>
                  <a:cubicBezTo>
                    <a:pt x="78979" y="43657"/>
                    <a:pt x="5160" y="64294"/>
                    <a:pt x="4763" y="76200"/>
                  </a:cubicBezTo>
                  <a:cubicBezTo>
                    <a:pt x="4366" y="88106"/>
                    <a:pt x="76994" y="92472"/>
                    <a:pt x="76200" y="102394"/>
                  </a:cubicBezTo>
                  <a:cubicBezTo>
                    <a:pt x="75406" y="112316"/>
                    <a:pt x="0" y="135732"/>
                    <a:pt x="0" y="135732"/>
                  </a:cubicBezTo>
                  <a:lnTo>
                    <a:pt x="0" y="135732"/>
                  </a:ln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8" name="Овал 67"/>
          <p:cNvSpPr/>
          <p:nvPr/>
        </p:nvSpPr>
        <p:spPr>
          <a:xfrm rot="10800000">
            <a:off x="5857884" y="3409950"/>
            <a:ext cx="357190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Равнобедренный треугольник 68"/>
          <p:cNvSpPr/>
          <p:nvPr/>
        </p:nvSpPr>
        <p:spPr>
          <a:xfrm rot="5400000">
            <a:off x="6067435" y="3524253"/>
            <a:ext cx="142876" cy="14287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" name="Группа 19"/>
          <p:cNvGrpSpPr/>
          <p:nvPr/>
        </p:nvGrpSpPr>
        <p:grpSpPr>
          <a:xfrm rot="5400000">
            <a:off x="5973699" y="379939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9" name="Равнобедренный треугольник 18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Равнобедренный треугольник 1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00" name="Соединительная линия уступом 199"/>
          <p:cNvCxnSpPr/>
          <p:nvPr/>
        </p:nvCxnSpPr>
        <p:spPr>
          <a:xfrm rot="10800000" flipV="1">
            <a:off x="4382446" y="2357430"/>
            <a:ext cx="1404000" cy="357190"/>
          </a:xfrm>
          <a:prstGeom prst="bentConnector3">
            <a:avLst>
              <a:gd name="adj1" fmla="val -175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Соединительная линия уступом 203"/>
          <p:cNvCxnSpPr/>
          <p:nvPr/>
        </p:nvCxnSpPr>
        <p:spPr>
          <a:xfrm rot="10800000" flipV="1">
            <a:off x="4318846" y="2357430"/>
            <a:ext cx="1620000" cy="396000"/>
          </a:xfrm>
          <a:prstGeom prst="bentConnector3">
            <a:avLst>
              <a:gd name="adj1" fmla="val -432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единительная линия 209"/>
          <p:cNvCxnSpPr/>
          <p:nvPr/>
        </p:nvCxnSpPr>
        <p:spPr>
          <a:xfrm rot="5400000" flipH="1" flipV="1">
            <a:off x="4345782" y="2674138"/>
            <a:ext cx="71438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Прямая соединительная линия 211"/>
          <p:cNvCxnSpPr/>
          <p:nvPr/>
        </p:nvCxnSpPr>
        <p:spPr>
          <a:xfrm rot="5400000" flipH="1" flipV="1">
            <a:off x="4238063" y="2681841"/>
            <a:ext cx="144000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500166" y="3538538"/>
            <a:ext cx="324000" cy="1428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919268" y="3429000"/>
            <a:ext cx="1000132" cy="9286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2000232" y="3643314"/>
            <a:ext cx="92869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Узел учета </a:t>
            </a:r>
            <a:r>
              <a:rPr lang="ru-RU" sz="900" b="1" dirty="0" err="1" smtClean="0"/>
              <a:t>тепло-потребления</a:t>
            </a:r>
            <a:endParaRPr lang="ru-RU" sz="900" b="1" dirty="0"/>
          </a:p>
        </p:txBody>
      </p:sp>
      <p:sp>
        <p:nvSpPr>
          <p:cNvPr id="74" name="Овал 73"/>
          <p:cNvSpPr/>
          <p:nvPr/>
        </p:nvSpPr>
        <p:spPr>
          <a:xfrm>
            <a:off x="6877066" y="273367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Равнобедренный треугольник 74"/>
          <p:cNvSpPr>
            <a:spLocks noChangeAspect="1"/>
          </p:cNvSpPr>
          <p:nvPr/>
        </p:nvSpPr>
        <p:spPr>
          <a:xfrm>
            <a:off x="6915167" y="2762245"/>
            <a:ext cx="108850" cy="108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Прямоугольник 214"/>
          <p:cNvSpPr/>
          <p:nvPr/>
        </p:nvSpPr>
        <p:spPr>
          <a:xfrm>
            <a:off x="7715272" y="1857364"/>
            <a:ext cx="72000" cy="714380"/>
          </a:xfrm>
          <a:prstGeom prst="rect">
            <a:avLst/>
          </a:prstGeom>
          <a:gradFill>
            <a:gsLst>
              <a:gs pos="0">
                <a:srgbClr val="FFFFFF"/>
              </a:gs>
              <a:gs pos="16000">
                <a:srgbClr val="1F1F1F"/>
              </a:gs>
              <a:gs pos="17999">
                <a:srgbClr val="FFFFFF"/>
              </a:gs>
              <a:gs pos="42000">
                <a:srgbClr val="636363"/>
              </a:gs>
              <a:gs pos="53000">
                <a:srgbClr val="CFCFCF"/>
              </a:gs>
              <a:gs pos="66000">
                <a:srgbClr val="CFCFCF"/>
              </a:gs>
              <a:gs pos="75999">
                <a:srgbClr val="1F1F1F"/>
              </a:gs>
              <a:gs pos="78999">
                <a:srgbClr val="FFFFFF"/>
              </a:gs>
              <a:gs pos="100000">
                <a:srgbClr val="7F7F7F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7" name="Прямая со стрелкой 216"/>
          <p:cNvCxnSpPr/>
          <p:nvPr/>
        </p:nvCxnSpPr>
        <p:spPr>
          <a:xfrm>
            <a:off x="1081064" y="3595691"/>
            <a:ext cx="35719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489926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1 -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сетчатый фильтр; 2 - датчик давления воды в трубопроводе; 3 - расширительный сосуд;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водоподогреватель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системы ГВС; 5 -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водоподогреватель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системы теплоснабжения,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6 - диафрагменный элемент;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7 -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перепускной клапан; 8 - электронный регулятор;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9 - отопительный прибор; 10 - датчик температуры воды в трубопроводе;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11 -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датчик температуры наружного воздуха, 12 -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насос; 13 - регулятор перепада давления;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  -регулирующий клапан с электроприводом; 15 - радиаторный терморегулятор;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16 - регулятор температуры с коррекцией по расходу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14282" y="3071810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Из тепловой сети</a:t>
            </a:r>
            <a:endParaRPr lang="ru-RU" sz="14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85720" y="4357694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 тепловую сеть</a:t>
            </a:r>
            <a:endParaRPr lang="ru-RU" sz="1400" dirty="0"/>
          </a:p>
        </p:txBody>
      </p:sp>
      <p:sp>
        <p:nvSpPr>
          <p:cNvPr id="121" name="TextBox 120"/>
          <p:cNvSpPr txBox="1"/>
          <p:nvPr/>
        </p:nvSpPr>
        <p:spPr>
          <a:xfrm>
            <a:off x="6215074" y="1928802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Холодная вода</a:t>
            </a:r>
            <a:endParaRPr lang="ru-RU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072298" y="3786190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Холодная вода</a:t>
            </a:r>
            <a:endParaRPr lang="ru-RU" sz="1400" dirty="0"/>
          </a:p>
        </p:txBody>
      </p:sp>
      <p:sp>
        <p:nvSpPr>
          <p:cNvPr id="134" name="Прямоугольная выноска 133"/>
          <p:cNvSpPr/>
          <p:nvPr/>
        </p:nvSpPr>
        <p:spPr>
          <a:xfrm>
            <a:off x="2857488" y="3071810"/>
            <a:ext cx="216000" cy="288000"/>
          </a:xfrm>
          <a:prstGeom prst="wedgeRectCallout">
            <a:avLst>
              <a:gd name="adj1" fmla="val 116432"/>
              <a:gd name="adj2" fmla="val 140305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2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6" name="Прямоугольная выноска 135"/>
          <p:cNvSpPr/>
          <p:nvPr/>
        </p:nvSpPr>
        <p:spPr>
          <a:xfrm>
            <a:off x="1785918" y="3000372"/>
            <a:ext cx="216000" cy="288000"/>
          </a:xfrm>
          <a:prstGeom prst="wedgeRectCallout">
            <a:avLst>
              <a:gd name="adj1" fmla="val -130681"/>
              <a:gd name="adj2" fmla="val 134735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8" name="Прямоугольная выноска 137"/>
          <p:cNvSpPr/>
          <p:nvPr/>
        </p:nvSpPr>
        <p:spPr>
          <a:xfrm>
            <a:off x="5643570" y="4643446"/>
            <a:ext cx="216000" cy="288000"/>
          </a:xfrm>
          <a:prstGeom prst="wedgeRectCallout">
            <a:avLst>
              <a:gd name="adj1" fmla="val 125885"/>
              <a:gd name="adj2" fmla="val -15871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9" name="Прямоугольная выноска 138"/>
          <p:cNvSpPr/>
          <p:nvPr/>
        </p:nvSpPr>
        <p:spPr>
          <a:xfrm>
            <a:off x="5572132" y="1785926"/>
            <a:ext cx="216000" cy="288000"/>
          </a:xfrm>
          <a:prstGeom prst="wedgeRectCallout">
            <a:avLst>
              <a:gd name="adj1" fmla="val -111439"/>
              <a:gd name="adj2" fmla="val 10587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4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40" name="Прямоугольная выноска 139"/>
          <p:cNvSpPr/>
          <p:nvPr/>
        </p:nvSpPr>
        <p:spPr>
          <a:xfrm>
            <a:off x="4572000" y="3000372"/>
            <a:ext cx="216000" cy="288000"/>
          </a:xfrm>
          <a:prstGeom prst="wedgeRectCallout">
            <a:avLst>
              <a:gd name="adj1" fmla="val 138713"/>
              <a:gd name="adj2" fmla="val 134735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5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47" name="Прямоугольная выноска 146"/>
          <p:cNvSpPr/>
          <p:nvPr/>
        </p:nvSpPr>
        <p:spPr>
          <a:xfrm>
            <a:off x="6072198" y="1714488"/>
            <a:ext cx="216000" cy="288000"/>
          </a:xfrm>
          <a:prstGeom prst="wedgeRectCallout">
            <a:avLst>
              <a:gd name="adj1" fmla="val -149924"/>
              <a:gd name="adj2" fmla="val 15878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6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0" name="Прямоугольная выноска 149"/>
          <p:cNvSpPr/>
          <p:nvPr/>
        </p:nvSpPr>
        <p:spPr>
          <a:xfrm>
            <a:off x="6500826" y="3643314"/>
            <a:ext cx="216000" cy="288000"/>
          </a:xfrm>
          <a:prstGeom prst="wedgeRectCallout">
            <a:avLst>
              <a:gd name="adj1" fmla="val -201237"/>
              <a:gd name="adj2" fmla="val 6257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7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2" name="Прямоугольная выноска 151"/>
          <p:cNvSpPr/>
          <p:nvPr/>
        </p:nvSpPr>
        <p:spPr>
          <a:xfrm>
            <a:off x="6429388" y="3214686"/>
            <a:ext cx="216000" cy="288000"/>
          </a:xfrm>
          <a:prstGeom prst="wedgeRectCallout">
            <a:avLst>
              <a:gd name="adj1" fmla="val -156338"/>
              <a:gd name="adj2" fmla="val -11060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8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4" name="Прямоугольная выноска 153"/>
          <p:cNvSpPr/>
          <p:nvPr/>
        </p:nvSpPr>
        <p:spPr>
          <a:xfrm>
            <a:off x="7786710" y="3214686"/>
            <a:ext cx="216000" cy="288000"/>
          </a:xfrm>
          <a:prstGeom prst="wedgeRectCallout">
            <a:avLst>
              <a:gd name="adj1" fmla="val -226893"/>
              <a:gd name="adj2" fmla="val -12984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9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5" name="Прямоугольная выноска 154"/>
          <p:cNvSpPr/>
          <p:nvPr/>
        </p:nvSpPr>
        <p:spPr>
          <a:xfrm>
            <a:off x="5069818" y="2928934"/>
            <a:ext cx="288000" cy="216000"/>
          </a:xfrm>
          <a:prstGeom prst="wedgeRectCallout">
            <a:avLst>
              <a:gd name="adj1" fmla="val 103248"/>
              <a:gd name="adj2" fmla="val 11068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10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7" name="Прямоугольная выноска 156"/>
          <p:cNvSpPr/>
          <p:nvPr/>
        </p:nvSpPr>
        <p:spPr>
          <a:xfrm>
            <a:off x="7572396" y="1428736"/>
            <a:ext cx="288000" cy="216000"/>
          </a:xfrm>
          <a:prstGeom prst="wedgeRectCallout">
            <a:avLst>
              <a:gd name="adj1" fmla="val 59952"/>
              <a:gd name="adj2" fmla="val 17482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11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8" name="Прямоугольная выноска 157"/>
          <p:cNvSpPr/>
          <p:nvPr/>
        </p:nvSpPr>
        <p:spPr>
          <a:xfrm>
            <a:off x="5671280" y="3000372"/>
            <a:ext cx="288000" cy="216000"/>
          </a:xfrm>
          <a:prstGeom prst="wedgeRectCallout">
            <a:avLst>
              <a:gd name="adj1" fmla="val 59952"/>
              <a:gd name="adj2" fmla="val 18765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12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0" name="Прямоугольная выноска 159"/>
          <p:cNvSpPr/>
          <p:nvPr/>
        </p:nvSpPr>
        <p:spPr>
          <a:xfrm>
            <a:off x="2928926" y="4429132"/>
            <a:ext cx="288000" cy="216000"/>
          </a:xfrm>
          <a:prstGeom prst="wedgeRectCallout">
            <a:avLst>
              <a:gd name="adj1" fmla="val 93627"/>
              <a:gd name="adj2" fmla="val -15871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13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2" name="Прямоугольная выноска 161"/>
          <p:cNvSpPr/>
          <p:nvPr/>
        </p:nvSpPr>
        <p:spPr>
          <a:xfrm>
            <a:off x="4071934" y="4429132"/>
            <a:ext cx="288000" cy="216000"/>
          </a:xfrm>
          <a:prstGeom prst="wedgeRectCallout">
            <a:avLst>
              <a:gd name="adj1" fmla="val 93627"/>
              <a:gd name="adj2" fmla="val -15871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14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6" name="Прямоугольная выноска 175"/>
          <p:cNvSpPr/>
          <p:nvPr/>
        </p:nvSpPr>
        <p:spPr>
          <a:xfrm>
            <a:off x="7143768" y="2214554"/>
            <a:ext cx="288000" cy="216000"/>
          </a:xfrm>
          <a:prstGeom prst="wedgeRectCallout">
            <a:avLst>
              <a:gd name="adj1" fmla="val -113229"/>
              <a:gd name="adj2" fmla="val 20689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15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7" name="Прямоугольная выноска 176"/>
          <p:cNvSpPr/>
          <p:nvPr/>
        </p:nvSpPr>
        <p:spPr>
          <a:xfrm>
            <a:off x="3786182" y="1928802"/>
            <a:ext cx="288000" cy="216000"/>
          </a:xfrm>
          <a:prstGeom prst="wedgeRectCallout">
            <a:avLst>
              <a:gd name="adj1" fmla="val 88816"/>
              <a:gd name="adj2" fmla="val 13633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16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8" name="Прямоугольная выноска 177"/>
          <p:cNvSpPr/>
          <p:nvPr/>
        </p:nvSpPr>
        <p:spPr>
          <a:xfrm>
            <a:off x="7500958" y="4357694"/>
            <a:ext cx="216000" cy="288000"/>
          </a:xfrm>
          <a:prstGeom prst="wedgeRectCallout">
            <a:avLst>
              <a:gd name="adj1" fmla="val -175580"/>
              <a:gd name="adj2" fmla="val -11060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34" grpId="0" animBg="1"/>
      <p:bldP spid="136" grpId="0" animBg="1"/>
      <p:bldP spid="138" grpId="0" animBg="1"/>
      <p:bldP spid="139" grpId="0" animBg="1"/>
      <p:bldP spid="140" grpId="0" animBg="1"/>
      <p:bldP spid="147" grpId="0" animBg="1"/>
      <p:bldP spid="150" grpId="0" animBg="1"/>
      <p:bldP spid="152" grpId="0" animBg="1"/>
      <p:bldP spid="154" grpId="0" animBg="1"/>
      <p:bldP spid="155" grpId="0" animBg="1"/>
      <p:bldP spid="157" grpId="0" animBg="1"/>
      <p:bldP spid="158" grpId="0" animBg="1"/>
      <p:bldP spid="160" grpId="0" animBg="1"/>
      <p:bldP spid="162" grpId="0" animBg="1"/>
      <p:bldP spid="176" grpId="0" animBg="1"/>
      <p:bldP spid="177" grpId="0" animBg="1"/>
      <p:bldP spid="1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Схема автоматизации закрытой системы централизованного теплоснабжения здания при зависимом присоединении отопления к тепловым сетям, с регулятором прямого действия для ГВС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Соединительная линия уступом 76"/>
          <p:cNvCxnSpPr>
            <a:stCxn id="34" idx="1"/>
          </p:cNvCxnSpPr>
          <p:nvPr/>
        </p:nvCxnSpPr>
        <p:spPr>
          <a:xfrm rot="10800000" flipV="1">
            <a:off x="6749865" y="2365645"/>
            <a:ext cx="460578" cy="792000"/>
          </a:xfrm>
          <a:prstGeom prst="bentConnector2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795576" y="3206516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2622848" y="3488778"/>
            <a:ext cx="56452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Хорда 15"/>
          <p:cNvSpPr/>
          <p:nvPr/>
        </p:nvSpPr>
        <p:spPr>
          <a:xfrm rot="6780000">
            <a:off x="2818824" y="3553621"/>
            <a:ext cx="180000" cy="180000"/>
          </a:xfrm>
          <a:prstGeom prst="chor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Соединительная линия уступом 16"/>
          <p:cNvCxnSpPr/>
          <p:nvPr/>
        </p:nvCxnSpPr>
        <p:spPr>
          <a:xfrm rot="10800000">
            <a:off x="1000100" y="920500"/>
            <a:ext cx="3357586" cy="714380"/>
          </a:xfrm>
          <a:prstGeom prst="bentConnector3">
            <a:avLst>
              <a:gd name="adj1" fmla="val -34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/>
        </p:nvGrpSpPr>
        <p:grpSpPr>
          <a:xfrm>
            <a:off x="4429124" y="1063376"/>
            <a:ext cx="180000" cy="410486"/>
            <a:chOff x="5510219" y="1185847"/>
            <a:chExt cx="180000" cy="410486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550708" y="1338249"/>
              <a:ext cx="115200" cy="1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5510219" y="1185847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>
              <a:spLocks noChangeAspect="1"/>
            </p:cNvSpPr>
            <p:nvPr/>
          </p:nvSpPr>
          <p:spPr>
            <a:xfrm>
              <a:off x="5550701" y="1481133"/>
              <a:ext cx="115200" cy="115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576892" y="1476362"/>
              <a:ext cx="61200" cy="7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5572127" y="1388256"/>
              <a:ext cx="72000" cy="144000"/>
            </a:xfrm>
            <a:custGeom>
              <a:avLst/>
              <a:gdLst>
                <a:gd name="connsiteX0" fmla="*/ 2382 w 78979"/>
                <a:gd name="connsiteY0" fmla="*/ 0 h 135732"/>
                <a:gd name="connsiteX1" fmla="*/ 78582 w 78979"/>
                <a:gd name="connsiteY1" fmla="*/ 30957 h 135732"/>
                <a:gd name="connsiteX2" fmla="*/ 4763 w 78979"/>
                <a:gd name="connsiteY2" fmla="*/ 76200 h 135732"/>
                <a:gd name="connsiteX3" fmla="*/ 76200 w 78979"/>
                <a:gd name="connsiteY3" fmla="*/ 102394 h 135732"/>
                <a:gd name="connsiteX4" fmla="*/ 0 w 78979"/>
                <a:gd name="connsiteY4" fmla="*/ 135732 h 135732"/>
                <a:gd name="connsiteX5" fmla="*/ 0 w 78979"/>
                <a:gd name="connsiteY5" fmla="*/ 135732 h 13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979" h="135732">
                  <a:moveTo>
                    <a:pt x="2382" y="0"/>
                  </a:moveTo>
                  <a:cubicBezTo>
                    <a:pt x="40283" y="9128"/>
                    <a:pt x="78185" y="18257"/>
                    <a:pt x="78582" y="30957"/>
                  </a:cubicBezTo>
                  <a:cubicBezTo>
                    <a:pt x="78979" y="43657"/>
                    <a:pt x="5160" y="64294"/>
                    <a:pt x="4763" y="76200"/>
                  </a:cubicBezTo>
                  <a:cubicBezTo>
                    <a:pt x="4366" y="88106"/>
                    <a:pt x="76994" y="92472"/>
                    <a:pt x="76200" y="102394"/>
                  </a:cubicBezTo>
                  <a:cubicBezTo>
                    <a:pt x="75406" y="112316"/>
                    <a:pt x="0" y="135732"/>
                    <a:pt x="0" y="135732"/>
                  </a:cubicBezTo>
                  <a:lnTo>
                    <a:pt x="0" y="135732"/>
                  </a:ln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Овал 29"/>
          <p:cNvSpPr/>
          <p:nvPr/>
        </p:nvSpPr>
        <p:spPr>
          <a:xfrm>
            <a:off x="4885377" y="3349392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885462" y="3339866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М</a:t>
            </a:r>
            <a:endParaRPr lang="ru-RU" sz="14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286380" y="2349260"/>
            <a:ext cx="42862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5286380" y="2377835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ЭР</a:t>
            </a:r>
            <a:endParaRPr lang="ru-RU" sz="14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210443" y="2306400"/>
            <a:ext cx="571504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5400000">
            <a:off x="7108049" y="2484995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7180281" y="2484194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7250131" y="2489742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7321569" y="2484979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7393007" y="2484979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7469208" y="2489742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7542234" y="2484979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ная линия уступом 41"/>
          <p:cNvCxnSpPr>
            <a:endCxn id="32" idx="0"/>
          </p:cNvCxnSpPr>
          <p:nvPr/>
        </p:nvCxnSpPr>
        <p:spPr>
          <a:xfrm rot="5400000">
            <a:off x="6458667" y="887369"/>
            <a:ext cx="503919" cy="241986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hape 42"/>
          <p:cNvCxnSpPr>
            <a:endCxn id="100" idx="4"/>
          </p:cNvCxnSpPr>
          <p:nvPr/>
        </p:nvCxnSpPr>
        <p:spPr>
          <a:xfrm>
            <a:off x="5715010" y="2434987"/>
            <a:ext cx="678659" cy="552452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hape 43"/>
          <p:cNvCxnSpPr/>
          <p:nvPr/>
        </p:nvCxnSpPr>
        <p:spPr>
          <a:xfrm rot="5400000">
            <a:off x="5173377" y="2992202"/>
            <a:ext cx="571504" cy="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endCxn id="31" idx="0"/>
          </p:cNvCxnSpPr>
          <p:nvPr/>
        </p:nvCxnSpPr>
        <p:spPr>
          <a:xfrm rot="5400000">
            <a:off x="4697775" y="2751261"/>
            <a:ext cx="919168" cy="258042"/>
          </a:xfrm>
          <a:prstGeom prst="bentConnector3">
            <a:avLst>
              <a:gd name="adj1" fmla="val -1248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9" name="Группа 198"/>
          <p:cNvGrpSpPr/>
          <p:nvPr/>
        </p:nvGrpSpPr>
        <p:grpSpPr>
          <a:xfrm>
            <a:off x="661962" y="991938"/>
            <a:ext cx="331004" cy="361163"/>
            <a:chOff x="392870" y="2071678"/>
            <a:chExt cx="331004" cy="361163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509560" y="2144704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Дуга 47"/>
            <p:cNvSpPr/>
            <p:nvPr/>
          </p:nvSpPr>
          <p:spPr>
            <a:xfrm rot="16200000">
              <a:off x="357151" y="2182808"/>
              <a:ext cx="285752" cy="214314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>
              <a:spLocks noChangeAspect="1"/>
            </p:cNvSpPr>
            <p:nvPr/>
          </p:nvSpPr>
          <p:spPr>
            <a:xfrm>
              <a:off x="485745" y="2125659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469873" y="2108985"/>
              <a:ext cx="7143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451565" y="2071678"/>
              <a:ext cx="108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hape 58"/>
          <p:cNvCxnSpPr/>
          <p:nvPr/>
        </p:nvCxnSpPr>
        <p:spPr>
          <a:xfrm rot="16200000" flipH="1">
            <a:off x="3902620" y="1679880"/>
            <a:ext cx="1500198" cy="267190"/>
          </a:xfrm>
          <a:prstGeom prst="bentConnector3">
            <a:avLst>
              <a:gd name="adj1" fmla="val -15238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Группа 62"/>
          <p:cNvGrpSpPr/>
          <p:nvPr/>
        </p:nvGrpSpPr>
        <p:grpSpPr>
          <a:xfrm>
            <a:off x="1500166" y="777624"/>
            <a:ext cx="428628" cy="307777"/>
            <a:chOff x="5795971" y="1747826"/>
            <a:chExt cx="428628" cy="307777"/>
          </a:xfrm>
        </p:grpSpPr>
        <p:sp>
          <p:nvSpPr>
            <p:cNvPr id="64" name="Прямоугольник 63"/>
            <p:cNvSpPr/>
            <p:nvPr/>
          </p:nvSpPr>
          <p:spPr>
            <a:xfrm>
              <a:off x="5857884" y="1785926"/>
              <a:ext cx="214314" cy="214314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95971" y="1747826"/>
              <a:ext cx="4286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ГВ</a:t>
              </a:r>
              <a:endParaRPr lang="ru-RU" sz="1400" dirty="0"/>
            </a:p>
          </p:txBody>
        </p:sp>
      </p:grpSp>
      <p:cxnSp>
        <p:nvCxnSpPr>
          <p:cNvPr id="70" name="Соединительная линия уступом 69"/>
          <p:cNvCxnSpPr/>
          <p:nvPr/>
        </p:nvCxnSpPr>
        <p:spPr>
          <a:xfrm rot="5400000">
            <a:off x="6467681" y="3013574"/>
            <a:ext cx="1188000" cy="288000"/>
          </a:xfrm>
          <a:prstGeom prst="bentConnector3">
            <a:avLst>
              <a:gd name="adj1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Группа 70"/>
          <p:cNvGrpSpPr/>
          <p:nvPr/>
        </p:nvGrpSpPr>
        <p:grpSpPr>
          <a:xfrm rot="5400000">
            <a:off x="6808009" y="3080311"/>
            <a:ext cx="214314" cy="180973"/>
            <a:chOff x="2528873" y="4510095"/>
            <a:chExt cx="214314" cy="180973"/>
          </a:xfrm>
        </p:grpSpPr>
        <p:sp>
          <p:nvSpPr>
            <p:cNvPr id="72" name="Овал 71"/>
            <p:cNvSpPr>
              <a:spLocks noChangeAspect="1"/>
            </p:cNvSpPr>
            <p:nvPr/>
          </p:nvSpPr>
          <p:spPr>
            <a:xfrm>
              <a:off x="2543162" y="4510095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2528873" y="461963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82" name="Прямая со стрелкой 81"/>
          <p:cNvCxnSpPr/>
          <p:nvPr/>
        </p:nvCxnSpPr>
        <p:spPr>
          <a:xfrm flipV="1">
            <a:off x="2643174" y="4921028"/>
            <a:ext cx="381003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6200000" flipH="1">
            <a:off x="4995647" y="3698952"/>
            <a:ext cx="9309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Группа 87"/>
          <p:cNvGrpSpPr/>
          <p:nvPr/>
        </p:nvGrpSpPr>
        <p:grpSpPr>
          <a:xfrm rot="10800000">
            <a:off x="7830557" y="1434855"/>
            <a:ext cx="180000" cy="410486"/>
            <a:chOff x="5510219" y="1185847"/>
            <a:chExt cx="180000" cy="410486"/>
          </a:xfrm>
        </p:grpSpPr>
        <p:sp>
          <p:nvSpPr>
            <p:cNvPr id="89" name="Прямоугольник 88"/>
            <p:cNvSpPr/>
            <p:nvPr/>
          </p:nvSpPr>
          <p:spPr>
            <a:xfrm>
              <a:off x="5550708" y="1338249"/>
              <a:ext cx="115200" cy="1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5510219" y="1185847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>
              <a:spLocks noChangeAspect="1"/>
            </p:cNvSpPr>
            <p:nvPr/>
          </p:nvSpPr>
          <p:spPr>
            <a:xfrm>
              <a:off x="5550701" y="1481133"/>
              <a:ext cx="115200" cy="115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5576892" y="1476362"/>
              <a:ext cx="61200" cy="7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олилиния 92"/>
            <p:cNvSpPr/>
            <p:nvPr/>
          </p:nvSpPr>
          <p:spPr>
            <a:xfrm>
              <a:off x="5572127" y="1388256"/>
              <a:ext cx="72000" cy="144000"/>
            </a:xfrm>
            <a:custGeom>
              <a:avLst/>
              <a:gdLst>
                <a:gd name="connsiteX0" fmla="*/ 2382 w 78979"/>
                <a:gd name="connsiteY0" fmla="*/ 0 h 135732"/>
                <a:gd name="connsiteX1" fmla="*/ 78582 w 78979"/>
                <a:gd name="connsiteY1" fmla="*/ 30957 h 135732"/>
                <a:gd name="connsiteX2" fmla="*/ 4763 w 78979"/>
                <a:gd name="connsiteY2" fmla="*/ 76200 h 135732"/>
                <a:gd name="connsiteX3" fmla="*/ 76200 w 78979"/>
                <a:gd name="connsiteY3" fmla="*/ 102394 h 135732"/>
                <a:gd name="connsiteX4" fmla="*/ 0 w 78979"/>
                <a:gd name="connsiteY4" fmla="*/ 135732 h 135732"/>
                <a:gd name="connsiteX5" fmla="*/ 0 w 78979"/>
                <a:gd name="connsiteY5" fmla="*/ 135732 h 13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979" h="135732">
                  <a:moveTo>
                    <a:pt x="2382" y="0"/>
                  </a:moveTo>
                  <a:cubicBezTo>
                    <a:pt x="40283" y="9128"/>
                    <a:pt x="78185" y="18257"/>
                    <a:pt x="78582" y="30957"/>
                  </a:cubicBezTo>
                  <a:cubicBezTo>
                    <a:pt x="78979" y="43657"/>
                    <a:pt x="5160" y="64294"/>
                    <a:pt x="4763" y="76200"/>
                  </a:cubicBezTo>
                  <a:cubicBezTo>
                    <a:pt x="4366" y="88106"/>
                    <a:pt x="76994" y="92472"/>
                    <a:pt x="76200" y="102394"/>
                  </a:cubicBezTo>
                  <a:cubicBezTo>
                    <a:pt x="75406" y="112316"/>
                    <a:pt x="0" y="135732"/>
                    <a:pt x="0" y="135732"/>
                  </a:cubicBezTo>
                  <a:lnTo>
                    <a:pt x="0" y="135732"/>
                  </a:ln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5357818" y="3277954"/>
            <a:ext cx="180000" cy="410486"/>
            <a:chOff x="5510219" y="1185847"/>
            <a:chExt cx="180000" cy="410486"/>
          </a:xfrm>
        </p:grpSpPr>
        <p:sp>
          <p:nvSpPr>
            <p:cNvPr id="95" name="Прямоугольник 94"/>
            <p:cNvSpPr/>
            <p:nvPr/>
          </p:nvSpPr>
          <p:spPr>
            <a:xfrm>
              <a:off x="5550708" y="1338249"/>
              <a:ext cx="115200" cy="1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5510219" y="1185847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5550701" y="1481133"/>
              <a:ext cx="115200" cy="115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5576892" y="1476362"/>
              <a:ext cx="61200" cy="7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Полилиния 98"/>
            <p:cNvSpPr/>
            <p:nvPr/>
          </p:nvSpPr>
          <p:spPr>
            <a:xfrm>
              <a:off x="5572127" y="1388256"/>
              <a:ext cx="72000" cy="144000"/>
            </a:xfrm>
            <a:custGeom>
              <a:avLst/>
              <a:gdLst>
                <a:gd name="connsiteX0" fmla="*/ 2382 w 78979"/>
                <a:gd name="connsiteY0" fmla="*/ 0 h 135732"/>
                <a:gd name="connsiteX1" fmla="*/ 78582 w 78979"/>
                <a:gd name="connsiteY1" fmla="*/ 30957 h 135732"/>
                <a:gd name="connsiteX2" fmla="*/ 4763 w 78979"/>
                <a:gd name="connsiteY2" fmla="*/ 76200 h 135732"/>
                <a:gd name="connsiteX3" fmla="*/ 76200 w 78979"/>
                <a:gd name="connsiteY3" fmla="*/ 102394 h 135732"/>
                <a:gd name="connsiteX4" fmla="*/ 0 w 78979"/>
                <a:gd name="connsiteY4" fmla="*/ 135732 h 135732"/>
                <a:gd name="connsiteX5" fmla="*/ 0 w 78979"/>
                <a:gd name="connsiteY5" fmla="*/ 135732 h 13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979" h="135732">
                  <a:moveTo>
                    <a:pt x="2382" y="0"/>
                  </a:moveTo>
                  <a:cubicBezTo>
                    <a:pt x="40283" y="9128"/>
                    <a:pt x="78185" y="18257"/>
                    <a:pt x="78582" y="30957"/>
                  </a:cubicBezTo>
                  <a:cubicBezTo>
                    <a:pt x="78979" y="43657"/>
                    <a:pt x="5160" y="64294"/>
                    <a:pt x="4763" y="76200"/>
                  </a:cubicBezTo>
                  <a:cubicBezTo>
                    <a:pt x="4366" y="88106"/>
                    <a:pt x="76994" y="92472"/>
                    <a:pt x="76200" y="102394"/>
                  </a:cubicBezTo>
                  <a:cubicBezTo>
                    <a:pt x="75406" y="112316"/>
                    <a:pt x="0" y="135732"/>
                    <a:pt x="0" y="135732"/>
                  </a:cubicBezTo>
                  <a:lnTo>
                    <a:pt x="0" y="135732"/>
                  </a:ln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06" name="Соединительная линия уступом 105"/>
          <p:cNvCxnSpPr/>
          <p:nvPr/>
        </p:nvCxnSpPr>
        <p:spPr>
          <a:xfrm rot="10800000" flipV="1">
            <a:off x="2928926" y="4635276"/>
            <a:ext cx="1428760" cy="285752"/>
          </a:xfrm>
          <a:prstGeom prst="bentConnector3">
            <a:avLst>
              <a:gd name="adj1" fmla="val -424"/>
            </a:avLst>
          </a:prstGeom>
          <a:ln w="254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10800000">
            <a:off x="4389723" y="2593447"/>
            <a:ext cx="38273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Овал 111"/>
          <p:cNvSpPr/>
          <p:nvPr/>
        </p:nvSpPr>
        <p:spPr>
          <a:xfrm>
            <a:off x="6877066" y="2296872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Равнобедренный треугольник 112"/>
          <p:cNvSpPr>
            <a:spLocks noChangeAspect="1"/>
          </p:cNvSpPr>
          <p:nvPr/>
        </p:nvSpPr>
        <p:spPr>
          <a:xfrm>
            <a:off x="6915167" y="2325447"/>
            <a:ext cx="108850" cy="108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7715272" y="1420566"/>
            <a:ext cx="72000" cy="714380"/>
          </a:xfrm>
          <a:prstGeom prst="rect">
            <a:avLst/>
          </a:prstGeom>
          <a:gradFill>
            <a:gsLst>
              <a:gs pos="0">
                <a:srgbClr val="FFFFFF"/>
              </a:gs>
              <a:gs pos="16000">
                <a:srgbClr val="1F1F1F"/>
              </a:gs>
              <a:gs pos="17999">
                <a:srgbClr val="FFFFFF"/>
              </a:gs>
              <a:gs pos="42000">
                <a:srgbClr val="636363"/>
              </a:gs>
              <a:gs pos="53000">
                <a:srgbClr val="CFCFCF"/>
              </a:gs>
              <a:gs pos="66000">
                <a:srgbClr val="CFCFCF"/>
              </a:gs>
              <a:gs pos="75999">
                <a:srgbClr val="1F1F1F"/>
              </a:gs>
              <a:gs pos="78999">
                <a:srgbClr val="FFFFFF"/>
              </a:gs>
              <a:gs pos="100000">
                <a:srgbClr val="7F7F7F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5" name="Прямая со стрелкой 114"/>
          <p:cNvCxnSpPr/>
          <p:nvPr/>
        </p:nvCxnSpPr>
        <p:spPr>
          <a:xfrm>
            <a:off x="214282" y="3158893"/>
            <a:ext cx="35719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-32" y="2635012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Из тепловой сети</a:t>
            </a:r>
            <a:endParaRPr lang="ru-RU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1406" y="3920896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 тепловую сеть</a:t>
            </a:r>
            <a:endParaRPr lang="ru-RU" sz="1400" dirty="0"/>
          </a:p>
        </p:txBody>
      </p:sp>
      <p:sp>
        <p:nvSpPr>
          <p:cNvPr id="119" name="TextBox 118"/>
          <p:cNvSpPr txBox="1"/>
          <p:nvPr/>
        </p:nvSpPr>
        <p:spPr>
          <a:xfrm>
            <a:off x="1142976" y="4756127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Холодная вода</a:t>
            </a:r>
            <a:endParaRPr lang="ru-RU" sz="1400" dirty="0"/>
          </a:p>
        </p:txBody>
      </p:sp>
      <p:sp>
        <p:nvSpPr>
          <p:cNvPr id="126" name="Прямоугольная выноска 125"/>
          <p:cNvSpPr/>
          <p:nvPr/>
        </p:nvSpPr>
        <p:spPr>
          <a:xfrm>
            <a:off x="5715008" y="1706318"/>
            <a:ext cx="216000" cy="288000"/>
          </a:xfrm>
          <a:prstGeom prst="wedgeRectCallout">
            <a:avLst>
              <a:gd name="adj1" fmla="val -175581"/>
              <a:gd name="adj2" fmla="val 2020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4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8" name="Прямоугольная выноска 127"/>
          <p:cNvSpPr/>
          <p:nvPr/>
        </p:nvSpPr>
        <p:spPr>
          <a:xfrm>
            <a:off x="7786710" y="2777888"/>
            <a:ext cx="216000" cy="288000"/>
          </a:xfrm>
          <a:prstGeom prst="wedgeRectCallout">
            <a:avLst>
              <a:gd name="adj1" fmla="val -226893"/>
              <a:gd name="adj2" fmla="val -12984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5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0" name="Прямоугольная выноска 129"/>
          <p:cNvSpPr/>
          <p:nvPr/>
        </p:nvSpPr>
        <p:spPr>
          <a:xfrm>
            <a:off x="7572396" y="991938"/>
            <a:ext cx="288000" cy="216000"/>
          </a:xfrm>
          <a:prstGeom prst="wedgeRectCallout">
            <a:avLst>
              <a:gd name="adj1" fmla="val 59952"/>
              <a:gd name="adj2" fmla="val 17482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7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1" name="Прямоугольная выноска 130"/>
          <p:cNvSpPr/>
          <p:nvPr/>
        </p:nvSpPr>
        <p:spPr>
          <a:xfrm>
            <a:off x="2643174" y="1920632"/>
            <a:ext cx="288000" cy="216000"/>
          </a:xfrm>
          <a:prstGeom prst="wedgeRectCallout">
            <a:avLst>
              <a:gd name="adj1" fmla="val 64763"/>
              <a:gd name="adj2" fmla="val -1907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12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4" name="Прямоугольная выноска 133"/>
          <p:cNvSpPr/>
          <p:nvPr/>
        </p:nvSpPr>
        <p:spPr>
          <a:xfrm>
            <a:off x="7143768" y="1777756"/>
            <a:ext cx="288000" cy="216000"/>
          </a:xfrm>
          <a:prstGeom prst="wedgeRectCallout">
            <a:avLst>
              <a:gd name="adj1" fmla="val -113229"/>
              <a:gd name="adj2" fmla="val 20689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11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138" name="Соединительная линия уступом 137"/>
          <p:cNvCxnSpPr/>
          <p:nvPr/>
        </p:nvCxnSpPr>
        <p:spPr>
          <a:xfrm>
            <a:off x="2901216" y="3420830"/>
            <a:ext cx="360000" cy="214314"/>
          </a:xfrm>
          <a:prstGeom prst="bentConnector3">
            <a:avLst>
              <a:gd name="adj1" fmla="val 103993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9" name="Группа 158"/>
          <p:cNvGrpSpPr/>
          <p:nvPr/>
        </p:nvGrpSpPr>
        <p:grpSpPr>
          <a:xfrm>
            <a:off x="3571868" y="1634880"/>
            <a:ext cx="928694" cy="644676"/>
            <a:chOff x="3571870" y="4429131"/>
            <a:chExt cx="928694" cy="644676"/>
          </a:xfrm>
        </p:grpSpPr>
        <p:sp>
          <p:nvSpPr>
            <p:cNvPr id="160" name="Прямоугольник 159"/>
            <p:cNvSpPr/>
            <p:nvPr/>
          </p:nvSpPr>
          <p:spPr>
            <a:xfrm rot="5400000">
              <a:off x="3714746" y="4287989"/>
              <a:ext cx="642942" cy="9286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1" name="Прямая соединительная линия 160"/>
            <p:cNvCxnSpPr/>
            <p:nvPr/>
          </p:nvCxnSpPr>
          <p:spPr>
            <a:xfrm rot="10800000" flipV="1">
              <a:off x="3571870" y="4429131"/>
              <a:ext cx="928692" cy="64294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>
            <a:off x="3026320" y="4764297"/>
            <a:ext cx="428628" cy="307777"/>
            <a:chOff x="5795971" y="1776404"/>
            <a:chExt cx="428628" cy="307777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5857884" y="1785926"/>
              <a:ext cx="214314" cy="214314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795971" y="1776404"/>
              <a:ext cx="4286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ХВ</a:t>
              </a:r>
              <a:endParaRPr lang="ru-RU" sz="1400" dirty="0"/>
            </a:p>
          </p:txBody>
        </p:sp>
      </p:grpSp>
      <p:cxnSp>
        <p:nvCxnSpPr>
          <p:cNvPr id="168" name="Прямая соединительная линия 167"/>
          <p:cNvCxnSpPr/>
          <p:nvPr/>
        </p:nvCxnSpPr>
        <p:spPr>
          <a:xfrm rot="16200000" flipV="1">
            <a:off x="3525336" y="3136811"/>
            <a:ext cx="1714511" cy="2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Соединительная линия уступом 177"/>
          <p:cNvCxnSpPr/>
          <p:nvPr/>
        </p:nvCxnSpPr>
        <p:spPr>
          <a:xfrm rot="5400000">
            <a:off x="2005868" y="3058004"/>
            <a:ext cx="3132000" cy="285752"/>
          </a:xfrm>
          <a:prstGeom prst="bentConnector3">
            <a:avLst>
              <a:gd name="adj1" fmla="val -6377"/>
            </a:avLst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 rot="5400000">
            <a:off x="642910" y="1277690"/>
            <a:ext cx="71438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>
            <a:off x="1000100" y="1634880"/>
            <a:ext cx="242889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Соединительная линия уступом 188"/>
          <p:cNvCxnSpPr/>
          <p:nvPr/>
        </p:nvCxnSpPr>
        <p:spPr>
          <a:xfrm flipV="1">
            <a:off x="3419466" y="4635276"/>
            <a:ext cx="285752" cy="142876"/>
          </a:xfrm>
          <a:prstGeom prst="bentConnector3">
            <a:avLst>
              <a:gd name="adj1" fmla="val 100000"/>
            </a:avLst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1" name="Группа 190"/>
          <p:cNvGrpSpPr/>
          <p:nvPr/>
        </p:nvGrpSpPr>
        <p:grpSpPr>
          <a:xfrm rot="5400000">
            <a:off x="3315770" y="3665670"/>
            <a:ext cx="214314" cy="180973"/>
            <a:chOff x="2528873" y="4510095"/>
            <a:chExt cx="214314" cy="180973"/>
          </a:xfrm>
        </p:grpSpPr>
        <p:sp>
          <p:nvSpPr>
            <p:cNvPr id="192" name="Овал 191"/>
            <p:cNvSpPr>
              <a:spLocks noChangeAspect="1"/>
            </p:cNvSpPr>
            <p:nvPr/>
          </p:nvSpPr>
          <p:spPr>
            <a:xfrm>
              <a:off x="2543162" y="4510095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Прямоугольник 192"/>
            <p:cNvSpPr/>
            <p:nvPr/>
          </p:nvSpPr>
          <p:spPr>
            <a:xfrm>
              <a:off x="2528873" y="461963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4" name="Группа 193"/>
          <p:cNvGrpSpPr/>
          <p:nvPr/>
        </p:nvGrpSpPr>
        <p:grpSpPr>
          <a:xfrm rot="5400000">
            <a:off x="3315770" y="3080311"/>
            <a:ext cx="214314" cy="180973"/>
            <a:chOff x="2528873" y="4510095"/>
            <a:chExt cx="214314" cy="180973"/>
          </a:xfrm>
        </p:grpSpPr>
        <p:sp>
          <p:nvSpPr>
            <p:cNvPr id="195" name="Овал 194"/>
            <p:cNvSpPr>
              <a:spLocks noChangeAspect="1"/>
            </p:cNvSpPr>
            <p:nvPr/>
          </p:nvSpPr>
          <p:spPr>
            <a:xfrm>
              <a:off x="2543162" y="4510095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Прямоугольник 195"/>
            <p:cNvSpPr/>
            <p:nvPr/>
          </p:nvSpPr>
          <p:spPr>
            <a:xfrm>
              <a:off x="2528873" y="461963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58" name="Прямая соединительная линия 57"/>
          <p:cNvCxnSpPr/>
          <p:nvPr/>
        </p:nvCxnSpPr>
        <p:spPr>
          <a:xfrm>
            <a:off x="3157572" y="3633556"/>
            <a:ext cx="216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Овал 196"/>
          <p:cNvSpPr/>
          <p:nvPr/>
        </p:nvSpPr>
        <p:spPr>
          <a:xfrm rot="10800000">
            <a:off x="1928795" y="1462131"/>
            <a:ext cx="357190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" name="Равнобедренный треугольник 197"/>
          <p:cNvSpPr/>
          <p:nvPr/>
        </p:nvSpPr>
        <p:spPr>
          <a:xfrm rot="5400000">
            <a:off x="2143109" y="1576434"/>
            <a:ext cx="142876" cy="14287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0" name="Группа 199"/>
          <p:cNvGrpSpPr/>
          <p:nvPr/>
        </p:nvGrpSpPr>
        <p:grpSpPr>
          <a:xfrm>
            <a:off x="661962" y="1420566"/>
            <a:ext cx="331004" cy="361163"/>
            <a:chOff x="392870" y="2071678"/>
            <a:chExt cx="331004" cy="361163"/>
          </a:xfrm>
        </p:grpSpPr>
        <p:cxnSp>
          <p:nvCxnSpPr>
            <p:cNvPr id="201" name="Прямая соединительная линия 200"/>
            <p:cNvCxnSpPr/>
            <p:nvPr/>
          </p:nvCxnSpPr>
          <p:spPr>
            <a:xfrm>
              <a:off x="509560" y="2144704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Дуга 201"/>
            <p:cNvSpPr/>
            <p:nvPr/>
          </p:nvSpPr>
          <p:spPr>
            <a:xfrm rot="16200000">
              <a:off x="357151" y="2182808"/>
              <a:ext cx="285752" cy="214314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Овал 202"/>
            <p:cNvSpPr>
              <a:spLocks noChangeAspect="1"/>
            </p:cNvSpPr>
            <p:nvPr/>
          </p:nvSpPr>
          <p:spPr>
            <a:xfrm>
              <a:off x="485745" y="2125659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4" name="Прямая соединительная линия 203"/>
            <p:cNvCxnSpPr/>
            <p:nvPr/>
          </p:nvCxnSpPr>
          <p:spPr>
            <a:xfrm rot="5400000">
              <a:off x="469873" y="2108985"/>
              <a:ext cx="7143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Прямая соединительная линия 204"/>
            <p:cNvCxnSpPr/>
            <p:nvPr/>
          </p:nvCxnSpPr>
          <p:spPr>
            <a:xfrm>
              <a:off x="451565" y="2071678"/>
              <a:ext cx="108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Группа 205"/>
          <p:cNvGrpSpPr/>
          <p:nvPr/>
        </p:nvGrpSpPr>
        <p:grpSpPr>
          <a:xfrm>
            <a:off x="1214414" y="1492004"/>
            <a:ext cx="428628" cy="307777"/>
            <a:chOff x="5795971" y="1747826"/>
            <a:chExt cx="428628" cy="307777"/>
          </a:xfrm>
        </p:grpSpPr>
        <p:sp>
          <p:nvSpPr>
            <p:cNvPr id="207" name="Прямоугольник 206"/>
            <p:cNvSpPr/>
            <p:nvPr/>
          </p:nvSpPr>
          <p:spPr>
            <a:xfrm>
              <a:off x="5857884" y="1785926"/>
              <a:ext cx="214314" cy="214314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5795971" y="1747826"/>
              <a:ext cx="4286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Ц</a:t>
              </a:r>
              <a:endParaRPr lang="ru-RU" sz="1400" dirty="0"/>
            </a:p>
          </p:txBody>
        </p:sp>
      </p:grpSp>
      <p:grpSp>
        <p:nvGrpSpPr>
          <p:cNvPr id="149" name="Группа 101"/>
          <p:cNvGrpSpPr/>
          <p:nvPr/>
        </p:nvGrpSpPr>
        <p:grpSpPr>
          <a:xfrm rot="5400000">
            <a:off x="2802717" y="1475337"/>
            <a:ext cx="180007" cy="356217"/>
            <a:chOff x="1976426" y="4643446"/>
            <a:chExt cx="180007" cy="356217"/>
          </a:xfrm>
        </p:grpSpPr>
        <p:sp>
          <p:nvSpPr>
            <p:cNvPr id="150" name="Равнобедренный треугольник 149"/>
            <p:cNvSpPr>
              <a:spLocks/>
            </p:cNvSpPr>
            <p:nvPr/>
          </p:nvSpPr>
          <p:spPr>
            <a:xfrm rot="10800000">
              <a:off x="1976426" y="4643446"/>
              <a:ext cx="180000" cy="18000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Равнобедренный треугольник 150"/>
            <p:cNvSpPr>
              <a:spLocks/>
            </p:cNvSpPr>
            <p:nvPr/>
          </p:nvSpPr>
          <p:spPr>
            <a:xfrm>
              <a:off x="1976433" y="4819663"/>
              <a:ext cx="180000" cy="1800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9"/>
          <p:cNvGrpSpPr/>
          <p:nvPr/>
        </p:nvGrpSpPr>
        <p:grpSpPr>
          <a:xfrm rot="10800000">
            <a:off x="4286248" y="2420698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20" name="Равнобедренный треугольник 19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внобедренный треугольник 20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Хорда 21"/>
          <p:cNvSpPr/>
          <p:nvPr/>
        </p:nvSpPr>
        <p:spPr>
          <a:xfrm rot="12180000">
            <a:off x="4514285" y="2509693"/>
            <a:ext cx="180000" cy="180000"/>
          </a:xfrm>
          <a:prstGeom prst="chor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0" name="Группа 209"/>
          <p:cNvGrpSpPr/>
          <p:nvPr/>
        </p:nvGrpSpPr>
        <p:grpSpPr>
          <a:xfrm>
            <a:off x="5786446" y="2706450"/>
            <a:ext cx="180000" cy="410486"/>
            <a:chOff x="5510219" y="1185847"/>
            <a:chExt cx="180000" cy="410486"/>
          </a:xfrm>
        </p:grpSpPr>
        <p:sp>
          <p:nvSpPr>
            <p:cNvPr id="211" name="Прямоугольник 210"/>
            <p:cNvSpPr/>
            <p:nvPr/>
          </p:nvSpPr>
          <p:spPr>
            <a:xfrm>
              <a:off x="5550708" y="1338249"/>
              <a:ext cx="115200" cy="1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5510219" y="1185847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Овал 212"/>
            <p:cNvSpPr>
              <a:spLocks noChangeAspect="1"/>
            </p:cNvSpPr>
            <p:nvPr/>
          </p:nvSpPr>
          <p:spPr>
            <a:xfrm>
              <a:off x="5550701" y="1481133"/>
              <a:ext cx="115200" cy="115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4" name="Прямоугольник 213"/>
            <p:cNvSpPr/>
            <p:nvPr/>
          </p:nvSpPr>
          <p:spPr>
            <a:xfrm>
              <a:off x="5576892" y="1476362"/>
              <a:ext cx="61200" cy="7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Полилиния 214"/>
            <p:cNvSpPr/>
            <p:nvPr/>
          </p:nvSpPr>
          <p:spPr>
            <a:xfrm>
              <a:off x="5572127" y="1388256"/>
              <a:ext cx="72000" cy="144000"/>
            </a:xfrm>
            <a:custGeom>
              <a:avLst/>
              <a:gdLst>
                <a:gd name="connsiteX0" fmla="*/ 2382 w 78979"/>
                <a:gd name="connsiteY0" fmla="*/ 0 h 135732"/>
                <a:gd name="connsiteX1" fmla="*/ 78582 w 78979"/>
                <a:gd name="connsiteY1" fmla="*/ 30957 h 135732"/>
                <a:gd name="connsiteX2" fmla="*/ 4763 w 78979"/>
                <a:gd name="connsiteY2" fmla="*/ 76200 h 135732"/>
                <a:gd name="connsiteX3" fmla="*/ 76200 w 78979"/>
                <a:gd name="connsiteY3" fmla="*/ 102394 h 135732"/>
                <a:gd name="connsiteX4" fmla="*/ 0 w 78979"/>
                <a:gd name="connsiteY4" fmla="*/ 135732 h 135732"/>
                <a:gd name="connsiteX5" fmla="*/ 0 w 78979"/>
                <a:gd name="connsiteY5" fmla="*/ 135732 h 13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979" h="135732">
                  <a:moveTo>
                    <a:pt x="2382" y="0"/>
                  </a:moveTo>
                  <a:cubicBezTo>
                    <a:pt x="40283" y="9128"/>
                    <a:pt x="78185" y="18257"/>
                    <a:pt x="78582" y="30957"/>
                  </a:cubicBezTo>
                  <a:cubicBezTo>
                    <a:pt x="78979" y="43657"/>
                    <a:pt x="5160" y="64294"/>
                    <a:pt x="4763" y="76200"/>
                  </a:cubicBezTo>
                  <a:cubicBezTo>
                    <a:pt x="4366" y="88106"/>
                    <a:pt x="76994" y="92472"/>
                    <a:pt x="76200" y="102394"/>
                  </a:cubicBezTo>
                  <a:cubicBezTo>
                    <a:pt x="75406" y="112316"/>
                    <a:pt x="0" y="135732"/>
                    <a:pt x="0" y="135732"/>
                  </a:cubicBezTo>
                  <a:lnTo>
                    <a:pt x="0" y="135732"/>
                  </a:ln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18" name="Shape 42"/>
          <p:cNvCxnSpPr>
            <a:stCxn id="33" idx="3"/>
          </p:cNvCxnSpPr>
          <p:nvPr/>
        </p:nvCxnSpPr>
        <p:spPr>
          <a:xfrm>
            <a:off x="5715008" y="2531724"/>
            <a:ext cx="161438" cy="174726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/>
          <p:cNvCxnSpPr/>
          <p:nvPr/>
        </p:nvCxnSpPr>
        <p:spPr>
          <a:xfrm rot="5400000">
            <a:off x="3286116" y="2720305"/>
            <a:ext cx="857256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Прямоугольная выноска 225"/>
          <p:cNvSpPr/>
          <p:nvPr/>
        </p:nvSpPr>
        <p:spPr>
          <a:xfrm>
            <a:off x="3929058" y="1206252"/>
            <a:ext cx="216000" cy="288000"/>
          </a:xfrm>
          <a:prstGeom prst="wedgeRectCallout">
            <a:avLst>
              <a:gd name="adj1" fmla="val -130681"/>
              <a:gd name="adj2" fmla="val 12030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31" name="Shape 230"/>
          <p:cNvCxnSpPr/>
          <p:nvPr/>
        </p:nvCxnSpPr>
        <p:spPr>
          <a:xfrm rot="5400000" flipH="1" flipV="1">
            <a:off x="4014386" y="3587108"/>
            <a:ext cx="191318" cy="142876"/>
          </a:xfrm>
          <a:prstGeom prst="bentConnector3">
            <a:avLst>
              <a:gd name="adj1" fmla="val 10227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Прямоугольная выноска 132"/>
          <p:cNvSpPr/>
          <p:nvPr/>
        </p:nvSpPr>
        <p:spPr>
          <a:xfrm>
            <a:off x="3571868" y="3277954"/>
            <a:ext cx="288000" cy="216000"/>
          </a:xfrm>
          <a:prstGeom prst="wedgeRectCallout">
            <a:avLst>
              <a:gd name="adj1" fmla="val 69574"/>
              <a:gd name="adj2" fmla="val 1684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13</a:t>
            </a:r>
            <a:endParaRPr lang="ru-RU" sz="1400" dirty="0">
              <a:solidFill>
                <a:schemeClr val="tx1"/>
              </a:solidFill>
            </a:endParaRPr>
          </a:p>
        </p:txBody>
      </p:sp>
      <p:grpSp>
        <p:nvGrpSpPr>
          <p:cNvPr id="74" name="Группа 73"/>
          <p:cNvGrpSpPr/>
          <p:nvPr/>
        </p:nvGrpSpPr>
        <p:grpSpPr>
          <a:xfrm rot="5400000">
            <a:off x="4269143" y="3667833"/>
            <a:ext cx="214314" cy="180973"/>
            <a:chOff x="2528873" y="4510095"/>
            <a:chExt cx="214314" cy="180973"/>
          </a:xfrm>
        </p:grpSpPr>
        <p:sp>
          <p:nvSpPr>
            <p:cNvPr id="75" name="Овал 74"/>
            <p:cNvSpPr>
              <a:spLocks noChangeAspect="1"/>
            </p:cNvSpPr>
            <p:nvPr/>
          </p:nvSpPr>
          <p:spPr>
            <a:xfrm>
              <a:off x="2543162" y="4510095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2528873" y="461963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9" name="Прямоугольная выноска 128"/>
          <p:cNvSpPr/>
          <p:nvPr/>
        </p:nvSpPr>
        <p:spPr>
          <a:xfrm>
            <a:off x="3857620" y="2777888"/>
            <a:ext cx="288000" cy="216000"/>
          </a:xfrm>
          <a:prstGeom prst="wedgeRectCallout">
            <a:avLst>
              <a:gd name="adj1" fmla="val 122490"/>
              <a:gd name="adj2" fmla="val -881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14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38" name="Прямоугольная выноска 237"/>
          <p:cNvSpPr/>
          <p:nvPr/>
        </p:nvSpPr>
        <p:spPr>
          <a:xfrm>
            <a:off x="5572132" y="3849458"/>
            <a:ext cx="216000" cy="288000"/>
          </a:xfrm>
          <a:prstGeom prst="wedgeRectCallout">
            <a:avLst>
              <a:gd name="adj1" fmla="val -98611"/>
              <a:gd name="adj2" fmla="val -14909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6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39" name="Прямоугольная выноска 238"/>
          <p:cNvSpPr/>
          <p:nvPr/>
        </p:nvSpPr>
        <p:spPr>
          <a:xfrm>
            <a:off x="1643042" y="1920632"/>
            <a:ext cx="216000" cy="288000"/>
          </a:xfrm>
          <a:prstGeom prst="wedgeRectCallout">
            <a:avLst>
              <a:gd name="adj1" fmla="val 132298"/>
              <a:gd name="adj2" fmla="val -12022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8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85720" y="3764165"/>
            <a:ext cx="7920000" cy="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429388" y="3692294"/>
            <a:ext cx="324000" cy="1428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19"/>
          <p:cNvGrpSpPr/>
          <p:nvPr/>
        </p:nvGrpSpPr>
        <p:grpSpPr>
          <a:xfrm rot="5400000">
            <a:off x="4951593" y="3586438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9" name="Равнобедренный треугольник 8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внобедренный треугольник 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2" name="Группа 19"/>
          <p:cNvGrpSpPr/>
          <p:nvPr/>
        </p:nvGrpSpPr>
        <p:grpSpPr>
          <a:xfrm rot="5400000">
            <a:off x="3946697" y="3576912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53" name="Равнобедренный треугольник 15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Равнобедренный треугольник 153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19"/>
          <p:cNvGrpSpPr/>
          <p:nvPr/>
        </p:nvGrpSpPr>
        <p:grpSpPr>
          <a:xfrm rot="5400000">
            <a:off x="2816572" y="3592930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6" name="Равнобедренный треугольник 5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Равнобедренный треугольник 6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41" name="Прямая соединительная линия 240"/>
          <p:cNvCxnSpPr/>
          <p:nvPr/>
        </p:nvCxnSpPr>
        <p:spPr>
          <a:xfrm rot="5400000" flipH="1" flipV="1">
            <a:off x="3579083" y="3885177"/>
            <a:ext cx="21431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Прямая соединительная линия 242"/>
          <p:cNvCxnSpPr/>
          <p:nvPr/>
        </p:nvCxnSpPr>
        <p:spPr>
          <a:xfrm rot="5400000" flipH="1" flipV="1">
            <a:off x="5771137" y="3460314"/>
            <a:ext cx="5760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6" name="Группа 101"/>
          <p:cNvGrpSpPr/>
          <p:nvPr/>
        </p:nvGrpSpPr>
        <p:grpSpPr>
          <a:xfrm>
            <a:off x="5973155" y="3293972"/>
            <a:ext cx="180007" cy="356217"/>
            <a:chOff x="1976426" y="4643446"/>
            <a:chExt cx="180007" cy="356217"/>
          </a:xfrm>
        </p:grpSpPr>
        <p:sp>
          <p:nvSpPr>
            <p:cNvPr id="147" name="Равнобедренный треугольник 146"/>
            <p:cNvSpPr>
              <a:spLocks/>
            </p:cNvSpPr>
            <p:nvPr/>
          </p:nvSpPr>
          <p:spPr>
            <a:xfrm rot="10800000">
              <a:off x="1976426" y="4643446"/>
              <a:ext cx="180000" cy="18000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Равнобедренный треугольник 147"/>
            <p:cNvSpPr>
              <a:spLocks/>
            </p:cNvSpPr>
            <p:nvPr/>
          </p:nvSpPr>
          <p:spPr>
            <a:xfrm>
              <a:off x="1976433" y="4819663"/>
              <a:ext cx="180000" cy="1800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7" name="Прямая соединительная линия 76"/>
          <p:cNvCxnSpPr/>
          <p:nvPr/>
        </p:nvCxnSpPr>
        <p:spPr>
          <a:xfrm flipV="1">
            <a:off x="500034" y="3160625"/>
            <a:ext cx="7740000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Овал 99"/>
          <p:cNvSpPr/>
          <p:nvPr/>
        </p:nvSpPr>
        <p:spPr>
          <a:xfrm rot="10800000">
            <a:off x="6215074" y="2987439"/>
            <a:ext cx="357190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928662" y="3101740"/>
            <a:ext cx="324000" cy="1428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Овал 109"/>
          <p:cNvSpPr/>
          <p:nvPr/>
        </p:nvSpPr>
        <p:spPr>
          <a:xfrm>
            <a:off x="1571604" y="2992202"/>
            <a:ext cx="1000132" cy="9286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TextBox 110"/>
          <p:cNvSpPr txBox="1"/>
          <p:nvPr/>
        </p:nvSpPr>
        <p:spPr>
          <a:xfrm>
            <a:off x="1640879" y="3198751"/>
            <a:ext cx="8572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Узел учета </a:t>
            </a:r>
            <a:r>
              <a:rPr lang="ru-RU" sz="900" b="1" dirty="0" err="1" smtClean="0"/>
              <a:t>тепло-потребления</a:t>
            </a:r>
            <a:endParaRPr lang="ru-RU" sz="900" b="1" dirty="0"/>
          </a:p>
        </p:txBody>
      </p:sp>
      <p:grpSp>
        <p:nvGrpSpPr>
          <p:cNvPr id="158" name="Группа 157"/>
          <p:cNvGrpSpPr/>
          <p:nvPr/>
        </p:nvGrpSpPr>
        <p:grpSpPr>
          <a:xfrm>
            <a:off x="3571870" y="3992333"/>
            <a:ext cx="928694" cy="644676"/>
            <a:chOff x="3571870" y="4429131"/>
            <a:chExt cx="928694" cy="644676"/>
          </a:xfrm>
        </p:grpSpPr>
        <p:sp>
          <p:nvSpPr>
            <p:cNvPr id="79" name="Прямоугольник 78"/>
            <p:cNvSpPr/>
            <p:nvPr/>
          </p:nvSpPr>
          <p:spPr>
            <a:xfrm rot="5400000">
              <a:off x="3714746" y="4287989"/>
              <a:ext cx="642942" cy="9286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0" name="Прямая соединительная линия 79"/>
            <p:cNvCxnSpPr/>
            <p:nvPr/>
          </p:nvCxnSpPr>
          <p:spPr>
            <a:xfrm rot="10800000" flipV="1">
              <a:off x="3571870" y="4429131"/>
              <a:ext cx="928692" cy="64294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Прямоугольная выноска 131"/>
          <p:cNvSpPr/>
          <p:nvPr/>
        </p:nvSpPr>
        <p:spPr>
          <a:xfrm>
            <a:off x="2571736" y="3992334"/>
            <a:ext cx="288000" cy="216000"/>
          </a:xfrm>
          <a:prstGeom prst="wedgeRectCallout">
            <a:avLst>
              <a:gd name="adj1" fmla="val 93627"/>
              <a:gd name="adj2" fmla="val -15871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9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0" name="Прямоугольная выноска 119"/>
          <p:cNvSpPr/>
          <p:nvPr/>
        </p:nvSpPr>
        <p:spPr>
          <a:xfrm>
            <a:off x="2500298" y="2658827"/>
            <a:ext cx="216000" cy="288000"/>
          </a:xfrm>
          <a:prstGeom prst="wedgeRectCallout">
            <a:avLst>
              <a:gd name="adj1" fmla="val 116432"/>
              <a:gd name="adj2" fmla="val 140305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2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1" name="Прямоугольная выноска 120"/>
          <p:cNvSpPr/>
          <p:nvPr/>
        </p:nvSpPr>
        <p:spPr>
          <a:xfrm>
            <a:off x="1500166" y="2706450"/>
            <a:ext cx="216000" cy="288000"/>
          </a:xfrm>
          <a:prstGeom prst="wedgeRectCallout">
            <a:avLst>
              <a:gd name="adj1" fmla="val -194822"/>
              <a:gd name="adj2" fmla="val 11068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2" name="Прямоугольная выноска 121"/>
          <p:cNvSpPr/>
          <p:nvPr/>
        </p:nvSpPr>
        <p:spPr>
          <a:xfrm>
            <a:off x="4714876" y="4349524"/>
            <a:ext cx="216000" cy="288000"/>
          </a:xfrm>
          <a:prstGeom prst="wedgeRectCallout">
            <a:avLst>
              <a:gd name="adj1" fmla="val -156337"/>
              <a:gd name="adj2" fmla="val -10579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5" name="Прямоугольная выноска 134"/>
          <p:cNvSpPr/>
          <p:nvPr/>
        </p:nvSpPr>
        <p:spPr>
          <a:xfrm>
            <a:off x="5000628" y="3920896"/>
            <a:ext cx="288000" cy="216000"/>
          </a:xfrm>
          <a:prstGeom prst="wedgeRectCallout">
            <a:avLst>
              <a:gd name="adj1" fmla="val -84366"/>
              <a:gd name="adj2" fmla="val -139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10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1" name="Равнобедренный треугольник 100"/>
          <p:cNvSpPr/>
          <p:nvPr/>
        </p:nvSpPr>
        <p:spPr>
          <a:xfrm rot="5400000">
            <a:off x="6429388" y="3087455"/>
            <a:ext cx="142876" cy="14287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ая выноска 122"/>
          <p:cNvSpPr/>
          <p:nvPr/>
        </p:nvSpPr>
        <p:spPr>
          <a:xfrm>
            <a:off x="6072198" y="2492136"/>
            <a:ext cx="216000" cy="288000"/>
          </a:xfrm>
          <a:prstGeom prst="wedgeRectCallout">
            <a:avLst>
              <a:gd name="adj1" fmla="val -111439"/>
              <a:gd name="adj2" fmla="val 10587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6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7" name="Прямоугольная выноска 126"/>
          <p:cNvSpPr/>
          <p:nvPr/>
        </p:nvSpPr>
        <p:spPr>
          <a:xfrm>
            <a:off x="6643702" y="3349392"/>
            <a:ext cx="216000" cy="288000"/>
          </a:xfrm>
          <a:prstGeom prst="wedgeRectCallout">
            <a:avLst>
              <a:gd name="adj1" fmla="val -171772"/>
              <a:gd name="adj2" fmla="val -82494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8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6" name="Прямоугольная выноска 135"/>
          <p:cNvSpPr/>
          <p:nvPr/>
        </p:nvSpPr>
        <p:spPr>
          <a:xfrm>
            <a:off x="6929454" y="3920896"/>
            <a:ext cx="216000" cy="288000"/>
          </a:xfrm>
          <a:prstGeom prst="wedgeRectCallout">
            <a:avLst>
              <a:gd name="adj1" fmla="val -175580"/>
              <a:gd name="adj2" fmla="val -11060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043502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1 -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сетчатый фильтр; 2 - датчик давления воды в трубопроводе;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водоподогреватель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системы ГВС; 4 - электронный регулятор; 5 - отопительный прибор;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6 - датчик температуры воды в трубопроводе; 7 - датчик температуры наружного воздуха;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8 - насос; 9 - регулятор перепада давления; 10 - регулирующий клапан с электроприводом;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11 - радиаторный терморегулятор; 12 - обратный клапан;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13 - ручной балансировочный клапан; 14 - регулятор температуры прямого действия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" name="Прямоугольная выноска 244"/>
          <p:cNvSpPr/>
          <p:nvPr/>
        </p:nvSpPr>
        <p:spPr>
          <a:xfrm>
            <a:off x="6143636" y="4071942"/>
            <a:ext cx="288000" cy="216000"/>
          </a:xfrm>
          <a:prstGeom prst="wedgeRectCallout">
            <a:avLst>
              <a:gd name="adj1" fmla="val -74491"/>
              <a:gd name="adj2" fmla="val -27247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12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repeatCount="2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6" grpId="0" animBg="1"/>
      <p:bldP spid="128" grpId="0" animBg="1"/>
      <p:bldP spid="130" grpId="0" animBg="1"/>
      <p:bldP spid="131" grpId="0" animBg="1"/>
      <p:bldP spid="134" grpId="0" animBg="1"/>
      <p:bldP spid="226" grpId="0" animBg="1"/>
      <p:bldP spid="133" grpId="0" animBg="1"/>
      <p:bldP spid="129" grpId="0" animBg="1"/>
      <p:bldP spid="238" grpId="0" animBg="1"/>
      <p:bldP spid="239" grpId="0" animBg="1"/>
      <p:bldP spid="132" grpId="0" animBg="1"/>
      <p:bldP spid="120" grpId="0" animBg="1"/>
      <p:bldP spid="121" grpId="0" animBg="1"/>
      <p:bldP spid="122" grpId="0" animBg="1"/>
      <p:bldP spid="135" grpId="0" animBg="1"/>
      <p:bldP spid="123" grpId="0" animBg="1"/>
      <p:bldP spid="127" grpId="0" animBg="1"/>
      <p:bldP spid="136" grpId="0" animBg="1"/>
      <p:bldP spid="2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Причины перерасхода тепла при отсутствии автоматизации: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поддержание температуры теплоносителя (60 - 70°С) в относительно теплый (осенне-весенний) период из-за горячего водоснабжения, когда такая высокая температура не требуется (перегрев помещения). Перерасход тепла 2 - 3%;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невозможность учета бытовых тепловыделений. Перерасход до 15-17%;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отсутствие учета снижения  инфильтрации  (при повышении температуры наружного воздуха) и влияния ветра (скорости, направления).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Последнее возможно только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пофасадном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регулировании и экономия может достигать 7%;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отсутствие учета теплоты от солнечной радиации. Это возможно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пофасадном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индивидуальном регулировании и экономия тепла может достигать 4 - 9%;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отсутствие возможности снижения температуры в жилых домах ночью   (на   2 - 3°С)   и   в   производственных   и   административно-общественных зданиях ночью и в нерабочие дни (до 10 - 12°С).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Общая экономия теплоты может составить до 25% годового расхода. Кроме того, автоматизация стабилизирует гидравлический и тепловой режим всей системы.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-314359" y="2643182"/>
            <a:ext cx="3714776" cy="158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 Схема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присоединения систем отопления к тепловой сети: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зависимая без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смешения (на вводе)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43240" y="2924132"/>
            <a:ext cx="600076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571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Применяется при теплоснабжении промышленных предприятий, а также жилых и общественных зданий, если максимальная температура сетевой воды в подающей (прямой) линии сети не превышает 95°С; </a:t>
            </a:r>
          </a:p>
          <a:p>
            <a:pPr marR="0" lvl="0" indent="3571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сетевая вода идет прямо в радиаторы отопления, а остывшая вода возвращается в обратную линию;</a:t>
            </a:r>
          </a:p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постоянный расход сетевой воды поддерживается регулятором расхода РР, импульсом для которого является перепад давления на каком-либо дросселе или местном сопротивлении.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1362662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РР - регулятор расхода;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радиатор отопления;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воздушный кран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857224" y="5429264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547789" y="5429264"/>
            <a:ext cx="1357322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1453823" y="5343848"/>
            <a:ext cx="18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678629" y="3821909"/>
            <a:ext cx="392909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861980" y="5767404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0800000">
            <a:off x="1547790" y="1654957"/>
            <a:ext cx="43815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>
            <a:off x="1546742" y="2233603"/>
            <a:ext cx="43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0800000">
            <a:off x="1551505" y="2752720"/>
            <a:ext cx="43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0800000">
            <a:off x="2276458" y="1862128"/>
            <a:ext cx="366716" cy="476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Группа 31"/>
          <p:cNvGrpSpPr/>
          <p:nvPr/>
        </p:nvGrpSpPr>
        <p:grpSpPr>
          <a:xfrm>
            <a:off x="2000232" y="1652574"/>
            <a:ext cx="285752" cy="215108"/>
            <a:chOff x="2009757" y="1643050"/>
            <a:chExt cx="285752" cy="215108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единительная линия 30"/>
            <p:cNvCxnSpPr>
              <a:stCxn id="29" idx="0"/>
              <a:endCxn id="29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Прямая соединительная линия 44"/>
          <p:cNvCxnSpPr/>
          <p:nvPr/>
        </p:nvCxnSpPr>
        <p:spPr>
          <a:xfrm rot="10800000">
            <a:off x="2285985" y="2443156"/>
            <a:ext cx="366716" cy="476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0800000">
            <a:off x="2276458" y="2962268"/>
            <a:ext cx="366716" cy="476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Соединительная линия уступом 48"/>
          <p:cNvCxnSpPr/>
          <p:nvPr/>
        </p:nvCxnSpPr>
        <p:spPr>
          <a:xfrm rot="5400000">
            <a:off x="1088999" y="4260857"/>
            <a:ext cx="569916" cy="338138"/>
          </a:xfrm>
          <a:prstGeom prst="bentConnector4">
            <a:avLst>
              <a:gd name="adj1" fmla="val -975"/>
              <a:gd name="adj2" fmla="val 167606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Группа 54"/>
          <p:cNvGrpSpPr/>
          <p:nvPr/>
        </p:nvGrpSpPr>
        <p:grpSpPr>
          <a:xfrm>
            <a:off x="1452536" y="4891101"/>
            <a:ext cx="180007" cy="356217"/>
            <a:chOff x="1452536" y="4843471"/>
            <a:chExt cx="180007" cy="356217"/>
          </a:xfrm>
        </p:grpSpPr>
        <p:sp>
          <p:nvSpPr>
            <p:cNvPr id="53" name="Равнобедренный треугольник 52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Равнобедренный треугольник 53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1452543" y="4533911"/>
            <a:ext cx="180007" cy="356217"/>
            <a:chOff x="1452536" y="4843471"/>
            <a:chExt cx="180007" cy="356217"/>
          </a:xfrm>
        </p:grpSpPr>
        <p:sp>
          <p:nvSpPr>
            <p:cNvPr id="57" name="Равнобедренный треугольник 56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Равнобедренный треугольник 57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0" name="Прямая соединительная линия 59"/>
          <p:cNvCxnSpPr/>
          <p:nvPr/>
        </p:nvCxnSpPr>
        <p:spPr>
          <a:xfrm flipV="1">
            <a:off x="1304904" y="4714891"/>
            <a:ext cx="237646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Группа 63"/>
          <p:cNvGrpSpPr/>
          <p:nvPr/>
        </p:nvGrpSpPr>
        <p:grpSpPr>
          <a:xfrm>
            <a:off x="2552686" y="464344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65" name="Равнобедренный треугольник 64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Равнобедренный треугольник 65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1457303" y="114298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62" name="Равнобедренный треугольник 6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Равнобедренный треугольник 6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2000232" y="2228843"/>
            <a:ext cx="285752" cy="215108"/>
            <a:chOff x="2009757" y="1643050"/>
            <a:chExt cx="285752" cy="21510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5" name="Прямая соединительная линия 34"/>
            <p:cNvCxnSpPr>
              <a:stCxn id="34" idx="0"/>
              <a:endCxn id="34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Группа 35"/>
          <p:cNvGrpSpPr/>
          <p:nvPr/>
        </p:nvGrpSpPr>
        <p:grpSpPr>
          <a:xfrm>
            <a:off x="2000232" y="2747957"/>
            <a:ext cx="285752" cy="215108"/>
            <a:chOff x="2009757" y="1643050"/>
            <a:chExt cx="285752" cy="215108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37" idx="0"/>
              <a:endCxn id="37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Прямоугольник 46"/>
          <p:cNvSpPr/>
          <p:nvPr/>
        </p:nvSpPr>
        <p:spPr>
          <a:xfrm>
            <a:off x="1185843" y="4572008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2357422" y="142873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</a:t>
            </a:r>
            <a:endParaRPr lang="ru-RU" sz="2000" dirty="0"/>
          </a:p>
        </p:txBody>
      </p:sp>
      <p:sp>
        <p:nvSpPr>
          <p:cNvPr id="70" name="TextBox 69"/>
          <p:cNvSpPr txBox="1"/>
          <p:nvPr/>
        </p:nvSpPr>
        <p:spPr>
          <a:xfrm>
            <a:off x="1714480" y="114298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</a:t>
            </a:r>
            <a:endParaRPr lang="ru-RU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1643042" y="471488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РР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339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 Схема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присоединения систем отопления к тепловой сети: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зависимая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элеваторным смешением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643306" y="2857496"/>
            <a:ext cx="550069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температура прямой сетевой воды превышает 95°С (обычно), поэтому для поддержания температуры осуществляется подмешивание охлажденной воды к поступающей в систему отопления (элеватор или насос);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элеваторы (струйные насосы), используемые в схеме, просты и надежны в эксплуатации, однако требуют разности давлений в подающем и обратном трубопроводах не менее 0,8 МПа.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прекращении подачи сетевой воды в сопло может прекратиться циркуляция воды в отопительной установке (это недостаток устраняется в схеме с насосным смешением),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1362662"/>
            <a:ext cx="2786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РР - регулятор расхода;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радиатор отопления;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воздушный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кран;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 - элеватор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-600111" y="2857496"/>
            <a:ext cx="3714776" cy="158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1472" y="5643578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262037" y="5643578"/>
            <a:ext cx="1357322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1168071" y="5558162"/>
            <a:ext cx="18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392877" y="4036223"/>
            <a:ext cx="392909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576228" y="5981718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>
            <a:off x="1262038" y="1869271"/>
            <a:ext cx="43815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1260990" y="2447917"/>
            <a:ext cx="43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>
            <a:off x="1265753" y="2967034"/>
            <a:ext cx="43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>
            <a:off x="1990706" y="2076442"/>
            <a:ext cx="366716" cy="476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1714480" y="1866888"/>
            <a:ext cx="285752" cy="215108"/>
            <a:chOff x="2009757" y="1643050"/>
            <a:chExt cx="285752" cy="215108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7" idx="0"/>
              <a:endCxn id="17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Прямая соединительная линия 18"/>
          <p:cNvCxnSpPr/>
          <p:nvPr/>
        </p:nvCxnSpPr>
        <p:spPr>
          <a:xfrm rot="10800000">
            <a:off x="2000233" y="2657470"/>
            <a:ext cx="366716" cy="476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>
            <a:off x="1990706" y="3176582"/>
            <a:ext cx="366716" cy="476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166784" y="5105415"/>
            <a:ext cx="180007" cy="356217"/>
            <a:chOff x="1452536" y="4843471"/>
            <a:chExt cx="180007" cy="356217"/>
          </a:xfrm>
        </p:grpSpPr>
        <p:sp>
          <p:nvSpPr>
            <p:cNvPr id="23" name="Равнобедренный треугольник 22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Равнобедренный треугольник 23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8" name="Прямая соединительная линия 27"/>
          <p:cNvCxnSpPr/>
          <p:nvPr/>
        </p:nvCxnSpPr>
        <p:spPr>
          <a:xfrm flipV="1">
            <a:off x="1262520" y="4929205"/>
            <a:ext cx="237646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Группа 28"/>
          <p:cNvGrpSpPr/>
          <p:nvPr/>
        </p:nvGrpSpPr>
        <p:grpSpPr>
          <a:xfrm>
            <a:off x="2266934" y="4857760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30" name="Равнобедренный треугольник 2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1171551" y="1357298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33" name="Равнобедренный треугольник 32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Равнобедренный треугольник 33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1714480" y="2443157"/>
            <a:ext cx="285752" cy="215108"/>
            <a:chOff x="2009757" y="1643050"/>
            <a:chExt cx="285752" cy="21510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единительная линия 36"/>
            <p:cNvCxnSpPr>
              <a:stCxn id="36" idx="0"/>
              <a:endCxn id="36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1714480" y="2962271"/>
            <a:ext cx="285752" cy="215108"/>
            <a:chOff x="2009757" y="1643050"/>
            <a:chExt cx="285752" cy="215108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0" name="Прямая соединительная линия 39"/>
            <p:cNvCxnSpPr>
              <a:stCxn id="39" idx="0"/>
              <a:endCxn id="39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000232" y="174300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</a:t>
            </a:r>
            <a:endParaRPr lang="ru-RU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1285852" y="135729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</a:t>
            </a:r>
            <a:endParaRPr lang="ru-RU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1428728" y="510059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РР</a:t>
            </a:r>
            <a:endParaRPr lang="ru-RU" sz="2000" dirty="0"/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1266800" y="4324353"/>
            <a:ext cx="1090622" cy="0"/>
          </a:xfrm>
          <a:prstGeom prst="line">
            <a:avLst/>
          </a:prstGeom>
          <a:ln w="254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1562872" y="4614868"/>
            <a:ext cx="570710" cy="794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10800000">
            <a:off x="1643042" y="4927610"/>
            <a:ext cx="214314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Равнобедренный треугольник 81"/>
          <p:cNvSpPr/>
          <p:nvPr/>
        </p:nvSpPr>
        <p:spPr>
          <a:xfrm rot="10800000">
            <a:off x="1081064" y="3752849"/>
            <a:ext cx="357190" cy="5715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1190606" y="4257678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TextBox 84"/>
          <p:cNvSpPr txBox="1"/>
          <p:nvPr/>
        </p:nvSpPr>
        <p:spPr>
          <a:xfrm>
            <a:off x="1357290" y="385762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</a:t>
            </a:r>
            <a:endParaRPr lang="ru-RU" sz="20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500166" y="4786322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1166791" y="4748225"/>
            <a:ext cx="180007" cy="356217"/>
            <a:chOff x="1452536" y="4843471"/>
            <a:chExt cx="180007" cy="356217"/>
          </a:xfrm>
        </p:grpSpPr>
        <p:sp>
          <p:nvSpPr>
            <p:cNvPr id="26" name="Равнобедренный треугольник 25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36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 Схема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присоединения систем отопления к тепловой сети: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зависимая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насосным смешением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1000108"/>
            <a:ext cx="2786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РР - регулятор расхода;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радиатор отопления;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воздушный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кран;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 - насос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428992" y="2316202"/>
            <a:ext cx="571500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применение в схеме центробежных насосов позволяет использовать трубы малого диаметра (до 10мм), что повышает гидравлическую устойчивость тепловой сети;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целесообразно совместное использование элеватора и насоса: при расчетных условиях работает элеватор, при малых нагрузках, аварийных ситуациях или в теплое время года 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&gt;0°С) при малой подаче теплоносителя (период отключения местной системы) включается насос.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случае многоступенчатой системы мощный смесительный насос устанавливается в ЦТП (центральный тепловой пункт), а элеваторы - на вводах в каждое здание группы.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-671549" y="2642389"/>
            <a:ext cx="3714776" cy="158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0034" y="5428471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90599" y="5428471"/>
            <a:ext cx="1952641" cy="79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1096633" y="5343055"/>
            <a:ext cx="18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946300" y="3821116"/>
            <a:ext cx="392909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504790" y="5786454"/>
            <a:ext cx="263845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17" idx="0"/>
          </p:cNvCxnSpPr>
          <p:nvPr/>
        </p:nvCxnSpPr>
        <p:spPr>
          <a:xfrm rot="16200000" flipH="1" flipV="1">
            <a:off x="1595416" y="1249347"/>
            <a:ext cx="0" cy="80963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 flipV="1">
            <a:off x="1594892" y="1822707"/>
            <a:ext cx="0" cy="8106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 flipV="1">
            <a:off x="1597273" y="2344204"/>
            <a:ext cx="0" cy="80591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1900216" y="1866099"/>
            <a:ext cx="1009658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1909744" y="2442364"/>
            <a:ext cx="1000131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>
            <a:off x="1900216" y="2962268"/>
            <a:ext cx="1009658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48"/>
          <p:cNvCxnSpPr/>
          <p:nvPr/>
        </p:nvCxnSpPr>
        <p:spPr>
          <a:xfrm rot="5400000">
            <a:off x="731809" y="4260064"/>
            <a:ext cx="569916" cy="338138"/>
          </a:xfrm>
          <a:prstGeom prst="bentConnector4">
            <a:avLst>
              <a:gd name="adj1" fmla="val -975"/>
              <a:gd name="adj2" fmla="val 167606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095346" y="4890308"/>
            <a:ext cx="180007" cy="356217"/>
            <a:chOff x="1452536" y="4843471"/>
            <a:chExt cx="180007" cy="356217"/>
          </a:xfrm>
        </p:grpSpPr>
        <p:sp>
          <p:nvSpPr>
            <p:cNvPr id="23" name="Равнобедренный треугольник 22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Равнобедренный треугольник 23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8" name="Прямая соединительная линия 27"/>
          <p:cNvCxnSpPr/>
          <p:nvPr/>
        </p:nvCxnSpPr>
        <p:spPr>
          <a:xfrm flipV="1">
            <a:off x="947714" y="4714098"/>
            <a:ext cx="237646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Группа 28"/>
          <p:cNvGrpSpPr/>
          <p:nvPr/>
        </p:nvGrpSpPr>
        <p:grpSpPr>
          <a:xfrm>
            <a:off x="2820357" y="4642653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30" name="Равнобедренный треугольник 2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1100113" y="1142191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33" name="Равнобедренный треугольник 32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Равнобедренный треугольник 33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1857356" y="2228050"/>
            <a:ext cx="285752" cy="215108"/>
            <a:chOff x="2009757" y="1643050"/>
            <a:chExt cx="285752" cy="21510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единительная линия 36"/>
            <p:cNvCxnSpPr>
              <a:stCxn id="36" idx="0"/>
              <a:endCxn id="36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1857356" y="2747164"/>
            <a:ext cx="285752" cy="215108"/>
            <a:chOff x="2009757" y="1643050"/>
            <a:chExt cx="285752" cy="215108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0" name="Прямая соединительная линия 39"/>
            <p:cNvCxnSpPr>
              <a:stCxn id="39" idx="0"/>
              <a:endCxn id="39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Прямоугольник 40"/>
          <p:cNvSpPr/>
          <p:nvPr/>
        </p:nvSpPr>
        <p:spPr>
          <a:xfrm>
            <a:off x="828653" y="4571215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1928794" y="128586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</a:t>
            </a:r>
            <a:endParaRPr lang="ru-RU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1357290" y="1142191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</a:t>
            </a:r>
            <a:endParaRPr lang="ru-RU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1357290" y="4714091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РР</a:t>
            </a:r>
            <a:endParaRPr lang="ru-RU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1785918" y="321468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</a:t>
            </a:r>
            <a:endParaRPr lang="ru-RU" sz="2000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1195362" y="3752849"/>
            <a:ext cx="171451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Группа 52"/>
          <p:cNvGrpSpPr/>
          <p:nvPr/>
        </p:nvGrpSpPr>
        <p:grpSpPr>
          <a:xfrm rot="5400000">
            <a:off x="2445527" y="3569499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54" name="Равнобедренный треугольник 53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Равнобедренный треугольник 54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9" name="Овал 58"/>
          <p:cNvSpPr/>
          <p:nvPr/>
        </p:nvSpPr>
        <p:spPr>
          <a:xfrm>
            <a:off x="1785918" y="3571876"/>
            <a:ext cx="357190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Равнобедренный треугольник 59"/>
          <p:cNvSpPr/>
          <p:nvPr/>
        </p:nvSpPr>
        <p:spPr>
          <a:xfrm rot="16200000">
            <a:off x="1785918" y="3686174"/>
            <a:ext cx="142876" cy="14287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6" name="Группа 55"/>
          <p:cNvGrpSpPr/>
          <p:nvPr/>
        </p:nvGrpSpPr>
        <p:grpSpPr>
          <a:xfrm rot="5400000">
            <a:off x="1373957" y="3579025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57" name="Равнобедренный треугольник 56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Равнобедренный треугольник 57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095353" y="4533118"/>
            <a:ext cx="180007" cy="356217"/>
            <a:chOff x="1452536" y="4843471"/>
            <a:chExt cx="180007" cy="356217"/>
          </a:xfrm>
        </p:grpSpPr>
        <p:sp>
          <p:nvSpPr>
            <p:cNvPr id="26" name="Равнобедренный треугольник 25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857356" y="1651781"/>
            <a:ext cx="285752" cy="215108"/>
            <a:chOff x="2009757" y="1643050"/>
            <a:chExt cx="285752" cy="215108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7" idx="0"/>
              <a:endCxn id="17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 Схема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присоединения систем отопления к тепловой сети: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независимая с циркуляционным насосом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1000108"/>
            <a:ext cx="35004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РТ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регулятор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температуры; 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радиатор отопления;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 –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водо-водяной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подогреватель;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 – насос;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ПН – подкачивающий насос;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2500306"/>
            <a:ext cx="592932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Независимая схема подключения к двухтрубной сети применяется для подключения абонентов тепловой сети с высоким давлением теплоносителя (выше предела прочности отопительных приборов) или для нетипичных абонентов (для высотных зданий, высота которых больше статического напора). </a:t>
            </a:r>
          </a:p>
          <a:p>
            <a:pPr indent="452438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Сетевая вода в теплообменнике-подогревателе поверхностного типа П нагревает вторичный теплоноситель (воду), циркулирующий в отопительной системе, расширительный бак Р создает автономный напор за счет постоянной высоты бака, подкачивающий насос ПН осуществляет подпитку очищенной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деаэрированной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водой.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-257209" y="2476491"/>
            <a:ext cx="3000396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42844" y="5429264"/>
            <a:ext cx="35719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95271" y="5429264"/>
            <a:ext cx="2643206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606348" y="5327714"/>
            <a:ext cx="216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1353845" y="3415058"/>
            <a:ext cx="3114000" cy="0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142844" y="5786454"/>
            <a:ext cx="300039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V="1">
            <a:off x="1779613" y="1543781"/>
            <a:ext cx="0" cy="216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1900216" y="1866099"/>
            <a:ext cx="1009658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1909744" y="2442364"/>
            <a:ext cx="1000131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1900216" y="3000372"/>
            <a:ext cx="1009658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48"/>
          <p:cNvCxnSpPr>
            <a:endCxn id="35" idx="1"/>
          </p:cNvCxnSpPr>
          <p:nvPr/>
        </p:nvCxnSpPr>
        <p:spPr>
          <a:xfrm rot="16200000" flipH="1">
            <a:off x="-178230" y="4154887"/>
            <a:ext cx="927901" cy="142875"/>
          </a:xfrm>
          <a:prstGeom prst="bentConnector2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619102" y="4866493"/>
            <a:ext cx="180007" cy="356217"/>
            <a:chOff x="1452536" y="4843471"/>
            <a:chExt cx="180007" cy="356217"/>
          </a:xfrm>
        </p:grpSpPr>
        <p:sp>
          <p:nvSpPr>
            <p:cNvPr id="20" name="Равнобедренный треугольник 1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внобедренный треугольник 2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2" name="Прямая соединительная линия 21"/>
          <p:cNvCxnSpPr/>
          <p:nvPr/>
        </p:nvCxnSpPr>
        <p:spPr>
          <a:xfrm flipV="1">
            <a:off x="480982" y="4691069"/>
            <a:ext cx="237646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357158" y="4547400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928794" y="128586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</a:t>
            </a:r>
            <a:endParaRPr lang="ru-RU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14348" y="64291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</a:t>
            </a:r>
            <a:endParaRPr lang="ru-RU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714348" y="450057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1262037" y="364331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</a:t>
            </a:r>
            <a:endParaRPr lang="ru-RU" sz="20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1717111" y="4972058"/>
            <a:ext cx="1188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/>
          <p:cNvGrpSpPr/>
          <p:nvPr/>
        </p:nvGrpSpPr>
        <p:grpSpPr>
          <a:xfrm>
            <a:off x="620061" y="4509303"/>
            <a:ext cx="180007" cy="356217"/>
            <a:chOff x="1452536" y="4843471"/>
            <a:chExt cx="180007" cy="356217"/>
          </a:xfrm>
        </p:grpSpPr>
        <p:sp>
          <p:nvSpPr>
            <p:cNvPr id="50" name="Равнобедренный треугольник 4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Равнобедренный треугольник 5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1857356" y="1651781"/>
            <a:ext cx="285752" cy="215108"/>
            <a:chOff x="2009757" y="1643050"/>
            <a:chExt cx="285752" cy="215108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4" name="Прямая соединительная линия 53"/>
            <p:cNvCxnSpPr>
              <a:stCxn id="53" idx="0"/>
              <a:endCxn id="53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Овал 113"/>
          <p:cNvSpPr/>
          <p:nvPr/>
        </p:nvSpPr>
        <p:spPr>
          <a:xfrm rot="16200000">
            <a:off x="2733662" y="4500570"/>
            <a:ext cx="357190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Равнобедренный треугольник 114"/>
          <p:cNvSpPr/>
          <p:nvPr/>
        </p:nvSpPr>
        <p:spPr>
          <a:xfrm rot="10800000">
            <a:off x="2838434" y="4714884"/>
            <a:ext cx="142876" cy="14287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олилиния 116"/>
          <p:cNvSpPr/>
          <p:nvPr/>
        </p:nvSpPr>
        <p:spPr>
          <a:xfrm>
            <a:off x="1071562" y="4033838"/>
            <a:ext cx="273050" cy="216000"/>
          </a:xfrm>
          <a:custGeom>
            <a:avLst/>
            <a:gdLst>
              <a:gd name="connsiteX0" fmla="*/ 0 w 273050"/>
              <a:gd name="connsiteY0" fmla="*/ 114300 h 244475"/>
              <a:gd name="connsiteX1" fmla="*/ 104775 w 273050"/>
              <a:gd name="connsiteY1" fmla="*/ 19050 h 244475"/>
              <a:gd name="connsiteX2" fmla="*/ 171450 w 273050"/>
              <a:gd name="connsiteY2" fmla="*/ 228600 h 244475"/>
              <a:gd name="connsiteX3" fmla="*/ 257175 w 273050"/>
              <a:gd name="connsiteY3" fmla="*/ 114300 h 244475"/>
              <a:gd name="connsiteX4" fmla="*/ 266700 w 273050"/>
              <a:gd name="connsiteY4" fmla="*/ 133350 h 24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50" h="244475">
                <a:moveTo>
                  <a:pt x="0" y="114300"/>
                </a:moveTo>
                <a:cubicBezTo>
                  <a:pt x="38100" y="57150"/>
                  <a:pt x="76200" y="0"/>
                  <a:pt x="104775" y="19050"/>
                </a:cubicBezTo>
                <a:cubicBezTo>
                  <a:pt x="133350" y="38100"/>
                  <a:pt x="146050" y="212725"/>
                  <a:pt x="171450" y="228600"/>
                </a:cubicBezTo>
                <a:cubicBezTo>
                  <a:pt x="196850" y="244475"/>
                  <a:pt x="241300" y="130175"/>
                  <a:pt x="257175" y="114300"/>
                </a:cubicBezTo>
                <a:cubicBezTo>
                  <a:pt x="273050" y="98425"/>
                  <a:pt x="269875" y="115887"/>
                  <a:pt x="266700" y="13335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>
            <a:off x="214282" y="3767138"/>
            <a:ext cx="1026000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Соединительная линия уступом 134"/>
          <p:cNvCxnSpPr/>
          <p:nvPr/>
        </p:nvCxnSpPr>
        <p:spPr>
          <a:xfrm rot="10800000" flipV="1">
            <a:off x="711538" y="4143380"/>
            <a:ext cx="360000" cy="354414"/>
          </a:xfrm>
          <a:prstGeom prst="bentConnector2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Соединительная линия уступом 137"/>
          <p:cNvCxnSpPr/>
          <p:nvPr/>
        </p:nvCxnSpPr>
        <p:spPr>
          <a:xfrm rot="10800000" flipV="1">
            <a:off x="2185111" y="3371405"/>
            <a:ext cx="720000" cy="972000"/>
          </a:xfrm>
          <a:prstGeom prst="bentConnector3">
            <a:avLst>
              <a:gd name="adj1" fmla="val 42121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 rot="10800000" flipV="1">
            <a:off x="1627482" y="4348168"/>
            <a:ext cx="468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hape 154"/>
          <p:cNvCxnSpPr/>
          <p:nvPr/>
        </p:nvCxnSpPr>
        <p:spPr>
          <a:xfrm rot="16200000" flipH="1">
            <a:off x="731336" y="1838123"/>
            <a:ext cx="1463866" cy="432000"/>
          </a:xfrm>
          <a:prstGeom prst="bentConnector3">
            <a:avLst>
              <a:gd name="adj1" fmla="val -42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8" name="Группа 187"/>
          <p:cNvGrpSpPr/>
          <p:nvPr/>
        </p:nvGrpSpPr>
        <p:grpSpPr>
          <a:xfrm>
            <a:off x="1023913" y="723879"/>
            <a:ext cx="428628" cy="233366"/>
            <a:chOff x="1004863" y="695304"/>
            <a:chExt cx="428628" cy="233366"/>
          </a:xfrm>
        </p:grpSpPr>
        <p:sp>
          <p:nvSpPr>
            <p:cNvPr id="163" name="Прямоугольник 162"/>
            <p:cNvSpPr/>
            <p:nvPr/>
          </p:nvSpPr>
          <p:spPr>
            <a:xfrm>
              <a:off x="1004863" y="785794"/>
              <a:ext cx="428628" cy="142876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5" name="Прямая соединительная линия 164"/>
            <p:cNvCxnSpPr/>
            <p:nvPr/>
          </p:nvCxnSpPr>
          <p:spPr>
            <a:xfrm rot="10800000">
              <a:off x="1004863" y="695304"/>
              <a:ext cx="0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>
            <a:xfrm rot="10800000">
              <a:off x="1433491" y="695304"/>
              <a:ext cx="0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8" name="Прямая соединительная линия 167"/>
          <p:cNvCxnSpPr/>
          <p:nvPr/>
        </p:nvCxnSpPr>
        <p:spPr>
          <a:xfrm rot="16200000" flipV="1">
            <a:off x="1784383" y="2120843"/>
            <a:ext cx="0" cy="216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 rot="16200000" flipV="1">
            <a:off x="1779620" y="2678058"/>
            <a:ext cx="0" cy="216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Группа 31"/>
          <p:cNvGrpSpPr/>
          <p:nvPr/>
        </p:nvGrpSpPr>
        <p:grpSpPr>
          <a:xfrm>
            <a:off x="1857356" y="2785268"/>
            <a:ext cx="285752" cy="215108"/>
            <a:chOff x="2009757" y="1643050"/>
            <a:chExt cx="285752" cy="215108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" name="Прямая соединительная линия 33"/>
            <p:cNvCxnSpPr>
              <a:stCxn id="33" idx="0"/>
              <a:endCxn id="33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28"/>
          <p:cNvGrpSpPr/>
          <p:nvPr/>
        </p:nvGrpSpPr>
        <p:grpSpPr>
          <a:xfrm>
            <a:off x="1857356" y="2228050"/>
            <a:ext cx="285752" cy="215108"/>
            <a:chOff x="2009757" y="1643050"/>
            <a:chExt cx="285752" cy="215108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единительная линия 30"/>
            <p:cNvCxnSpPr>
              <a:stCxn id="30" idx="0"/>
              <a:endCxn id="30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 rot="10800000">
            <a:off x="2514585" y="3714752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47" name="Равнобедренный треугольник 46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Равнобедренный треугольник 47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0" name="Группа 169"/>
          <p:cNvGrpSpPr/>
          <p:nvPr/>
        </p:nvGrpSpPr>
        <p:grpSpPr>
          <a:xfrm>
            <a:off x="2105008" y="4167191"/>
            <a:ext cx="357190" cy="357190"/>
            <a:chOff x="2105008" y="4167191"/>
            <a:chExt cx="357190" cy="357190"/>
          </a:xfrm>
        </p:grpSpPr>
        <p:sp>
          <p:nvSpPr>
            <p:cNvPr id="44" name="Овал 43"/>
            <p:cNvSpPr/>
            <p:nvPr/>
          </p:nvSpPr>
          <p:spPr>
            <a:xfrm rot="10800000">
              <a:off x="2105008" y="4167191"/>
              <a:ext cx="357190" cy="35719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Равнобедренный треугольник 44"/>
            <p:cNvSpPr/>
            <p:nvPr/>
          </p:nvSpPr>
          <p:spPr>
            <a:xfrm rot="5400000">
              <a:off x="2319322" y="4276733"/>
              <a:ext cx="142876" cy="14287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 rot="5400000">
            <a:off x="1774010" y="4169573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42" name="Равнобедренный треугольник 4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Равнобедренный треугольник 4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1835696" y="3717032"/>
            <a:ext cx="73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ПН</a:t>
            </a:r>
            <a:endParaRPr lang="ru-RU" sz="2000" dirty="0"/>
          </a:p>
        </p:txBody>
      </p:sp>
      <p:grpSp>
        <p:nvGrpSpPr>
          <p:cNvPr id="183" name="Группа 182"/>
          <p:cNvGrpSpPr/>
          <p:nvPr/>
        </p:nvGrpSpPr>
        <p:grpSpPr>
          <a:xfrm>
            <a:off x="1514455" y="4886338"/>
            <a:ext cx="214314" cy="180973"/>
            <a:chOff x="1628753" y="3214686"/>
            <a:chExt cx="214314" cy="180973"/>
          </a:xfrm>
        </p:grpSpPr>
        <p:sp>
          <p:nvSpPr>
            <p:cNvPr id="181" name="Овал 180"/>
            <p:cNvSpPr>
              <a:spLocks noChangeAspect="1"/>
            </p:cNvSpPr>
            <p:nvPr/>
          </p:nvSpPr>
          <p:spPr>
            <a:xfrm>
              <a:off x="1643042" y="3214686"/>
              <a:ext cx="180000" cy="180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Прямоугольник 181"/>
            <p:cNvSpPr/>
            <p:nvPr/>
          </p:nvSpPr>
          <p:spPr>
            <a:xfrm>
              <a:off x="1628753" y="3324221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6" name="Прямоугольник 115"/>
          <p:cNvSpPr/>
          <p:nvPr/>
        </p:nvSpPr>
        <p:spPr>
          <a:xfrm>
            <a:off x="1071538" y="3971926"/>
            <a:ext cx="357190" cy="35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9" name="Соединительная линия уступом 128"/>
          <p:cNvCxnSpPr>
            <a:stCxn id="117" idx="3"/>
          </p:cNvCxnSpPr>
          <p:nvPr/>
        </p:nvCxnSpPr>
        <p:spPr>
          <a:xfrm>
            <a:off x="1328737" y="4134825"/>
            <a:ext cx="288000" cy="1656392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Соединительная линия уступом 144"/>
          <p:cNvCxnSpPr/>
          <p:nvPr/>
        </p:nvCxnSpPr>
        <p:spPr>
          <a:xfrm rot="16200000" flipH="1">
            <a:off x="1070133" y="4506733"/>
            <a:ext cx="648000" cy="288000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/>
          <p:cNvGrpSpPr/>
          <p:nvPr/>
        </p:nvGrpSpPr>
        <p:grpSpPr>
          <a:xfrm>
            <a:off x="1528744" y="502065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24" name="Равнобедренный треугольник 23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Равнобедренный треугольник 24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7" name="TextBox 186"/>
          <p:cNvSpPr txBox="1"/>
          <p:nvPr/>
        </p:nvSpPr>
        <p:spPr>
          <a:xfrm>
            <a:off x="2428860" y="450057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Схемы присоединения установок горячего водоснабжения к тепловым сетям: а, б - зависимые схемы (открытая сеть)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00760" y="1928802"/>
            <a:ext cx="307183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РТ- регулятор температуры;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РР - регулятор расхода;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 - бак-аккумулятор горячей воды;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ГВ - краны горячего водоснабжения;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ОК - обратный клапан;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 - насос;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- воздушный кран;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ПС - постоянное сопротивление</a:t>
            </a:r>
            <a:endParaRPr lang="ru-RU" sz="1600" dirty="0" smtClean="0">
              <a:latin typeface="Arial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3781" y="5424505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14346" y="5424505"/>
            <a:ext cx="1357322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620380" y="5339089"/>
            <a:ext cx="18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-88139" y="3821909"/>
            <a:ext cx="392909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>
            <a:off x="28537" y="5762645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714829" y="4710132"/>
            <a:ext cx="237646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28794" y="4786322"/>
            <a:ext cx="626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ОК</a:t>
            </a:r>
            <a:endParaRPr lang="ru-RU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1195362" y="733401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</a:t>
            </a:r>
            <a:endParaRPr lang="ru-RU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881037" y="4881519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704822" y="4314830"/>
            <a:ext cx="1170000" cy="0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>
            <a:off x="1095351" y="4708537"/>
            <a:ext cx="214314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071670" y="350043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</a:t>
            </a:r>
            <a:endParaRPr lang="ru-RU" sz="20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952475" y="4567249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2" name="Группа 61"/>
          <p:cNvGrpSpPr/>
          <p:nvPr/>
        </p:nvGrpSpPr>
        <p:grpSpPr>
          <a:xfrm>
            <a:off x="546818" y="1828787"/>
            <a:ext cx="563660" cy="188120"/>
            <a:chOff x="546818" y="2050249"/>
            <a:chExt cx="563660" cy="188120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49" name="Овал 4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4" name="Прямая соединительная линия 53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59" name="Овал 5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0" name="Прямая соединительная линия 5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Группа 62"/>
          <p:cNvGrpSpPr/>
          <p:nvPr/>
        </p:nvGrpSpPr>
        <p:grpSpPr>
          <a:xfrm>
            <a:off x="1579448" y="1828792"/>
            <a:ext cx="563660" cy="188120"/>
            <a:chOff x="546818" y="2050249"/>
            <a:chExt cx="563660" cy="188120"/>
          </a:xfrm>
        </p:grpSpPr>
        <p:cxnSp>
          <p:nvCxnSpPr>
            <p:cNvPr id="64" name="Прямая соединительная линия 6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70" name="Овал 6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1" name="Прямая соединительная линия 7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67" name="Овал 6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8" name="Прямая соединительная линия 6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Группа 72"/>
          <p:cNvGrpSpPr/>
          <p:nvPr/>
        </p:nvGrpSpPr>
        <p:grpSpPr>
          <a:xfrm>
            <a:off x="547662" y="2266944"/>
            <a:ext cx="563660" cy="188120"/>
            <a:chOff x="546818" y="2050249"/>
            <a:chExt cx="563660" cy="188120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80" name="Овал 7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81" name="Прямая соединительная линия 8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77" name="Овал 7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8" name="Прямая соединительная линия 7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единительная линия 7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3" name="Группа 82"/>
          <p:cNvGrpSpPr/>
          <p:nvPr/>
        </p:nvGrpSpPr>
        <p:grpSpPr>
          <a:xfrm>
            <a:off x="1581128" y="2269328"/>
            <a:ext cx="563660" cy="188120"/>
            <a:chOff x="546818" y="2050249"/>
            <a:chExt cx="563660" cy="188120"/>
          </a:xfrm>
        </p:grpSpPr>
        <p:cxnSp>
          <p:nvCxnSpPr>
            <p:cNvPr id="84" name="Прямая соединительная линия 8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90" name="Овал 8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91" name="Прямая соединительная линия 9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87" name="Овал 8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88" name="Прямая соединительная линия 8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5" name="Группа 94"/>
          <p:cNvGrpSpPr/>
          <p:nvPr/>
        </p:nvGrpSpPr>
        <p:grpSpPr>
          <a:xfrm>
            <a:off x="545273" y="2695567"/>
            <a:ext cx="563660" cy="188120"/>
            <a:chOff x="546818" y="2050249"/>
            <a:chExt cx="563660" cy="188120"/>
          </a:xfrm>
        </p:grpSpPr>
        <p:cxnSp>
          <p:nvCxnSpPr>
            <p:cNvPr id="96" name="Прямая соединительная линия 95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7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02" name="Овал 101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03" name="Прямая соединительная линия 102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99" name="Овал 9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5" name="Группа 104"/>
          <p:cNvGrpSpPr/>
          <p:nvPr/>
        </p:nvGrpSpPr>
        <p:grpSpPr>
          <a:xfrm>
            <a:off x="1581128" y="2697953"/>
            <a:ext cx="563660" cy="188120"/>
            <a:chOff x="546818" y="2050249"/>
            <a:chExt cx="563660" cy="188120"/>
          </a:xfrm>
        </p:grpSpPr>
        <p:cxnSp>
          <p:nvCxnSpPr>
            <p:cNvPr id="106" name="Прямая соединительная линия 105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7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12" name="Овал 111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3" name="Прямая соединительная линия 112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09" name="Овал 10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0" name="Прямая соединительная линия 10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5" name="Скругленный прямоугольник 114"/>
          <p:cNvSpPr/>
          <p:nvPr/>
        </p:nvSpPr>
        <p:spPr>
          <a:xfrm>
            <a:off x="831033" y="1714488"/>
            <a:ext cx="1044000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Овал 127"/>
          <p:cNvSpPr/>
          <p:nvPr/>
        </p:nvSpPr>
        <p:spPr>
          <a:xfrm rot="16200000">
            <a:off x="1700192" y="3571876"/>
            <a:ext cx="357190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Равнобедренный треугольник 128"/>
          <p:cNvSpPr/>
          <p:nvPr/>
        </p:nvSpPr>
        <p:spPr>
          <a:xfrm rot="10800000">
            <a:off x="1804964" y="3786190"/>
            <a:ext cx="142876" cy="14287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3" name="Прямая соединительная линия 132"/>
          <p:cNvCxnSpPr/>
          <p:nvPr/>
        </p:nvCxnSpPr>
        <p:spPr>
          <a:xfrm rot="5400000">
            <a:off x="1152501" y="4500570"/>
            <a:ext cx="428628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 rot="5400000" flipH="1" flipV="1">
            <a:off x="606348" y="4432360"/>
            <a:ext cx="216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Группа 115"/>
          <p:cNvGrpSpPr/>
          <p:nvPr/>
        </p:nvGrpSpPr>
        <p:grpSpPr>
          <a:xfrm>
            <a:off x="619093" y="4529152"/>
            <a:ext cx="180014" cy="713407"/>
            <a:chOff x="619093" y="4529152"/>
            <a:chExt cx="180014" cy="713407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619093" y="4886342"/>
              <a:ext cx="180007" cy="356217"/>
              <a:chOff x="1452536" y="4843471"/>
              <a:chExt cx="180007" cy="356217"/>
            </a:xfrm>
          </p:grpSpPr>
          <p:sp>
            <p:nvSpPr>
              <p:cNvPr id="21" name="Равнобедренный треугольник 20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Равнобедренный треугольник 21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6" name="Группа 45"/>
            <p:cNvGrpSpPr/>
            <p:nvPr/>
          </p:nvGrpSpPr>
          <p:grpSpPr>
            <a:xfrm>
              <a:off x="619100" y="4529152"/>
              <a:ext cx="180007" cy="356217"/>
              <a:chOff x="1452536" y="4843471"/>
              <a:chExt cx="180007" cy="356217"/>
            </a:xfrm>
          </p:grpSpPr>
          <p:sp>
            <p:nvSpPr>
              <p:cNvPr id="47" name="Равнобедренный треугольник 46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Равнобедренный треугольник 47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21" name="Равнобедренный треугольник 120"/>
          <p:cNvSpPr>
            <a:spLocks/>
          </p:cNvSpPr>
          <p:nvPr/>
        </p:nvSpPr>
        <p:spPr>
          <a:xfrm rot="10800000">
            <a:off x="1785925" y="4572008"/>
            <a:ext cx="180000" cy="180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8" name="Группа 19"/>
          <p:cNvGrpSpPr/>
          <p:nvPr/>
        </p:nvGrpSpPr>
        <p:grpSpPr>
          <a:xfrm>
            <a:off x="1785918" y="4929198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23" name="Равнобедренный треугольник 12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Равнобедренный треугольник 12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0" name="Равнобедренный треугольник 119"/>
          <p:cNvSpPr>
            <a:spLocks/>
          </p:cNvSpPr>
          <p:nvPr/>
        </p:nvSpPr>
        <p:spPr>
          <a:xfrm>
            <a:off x="1785932" y="4748225"/>
            <a:ext cx="180000" cy="180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Овал 137"/>
          <p:cNvSpPr>
            <a:spLocks noChangeAspect="1"/>
          </p:cNvSpPr>
          <p:nvPr/>
        </p:nvSpPr>
        <p:spPr>
          <a:xfrm>
            <a:off x="1262044" y="3057521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Прямоугольник 138"/>
          <p:cNvSpPr/>
          <p:nvPr/>
        </p:nvSpPr>
        <p:spPr>
          <a:xfrm>
            <a:off x="1247755" y="3167056"/>
            <a:ext cx="214314" cy="714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V="1">
            <a:off x="-254033" y="2703507"/>
            <a:ext cx="3214710" cy="7937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Группа 123"/>
          <p:cNvGrpSpPr/>
          <p:nvPr/>
        </p:nvGrpSpPr>
        <p:grpSpPr>
          <a:xfrm>
            <a:off x="1133451" y="990583"/>
            <a:ext cx="428628" cy="233366"/>
            <a:chOff x="1004863" y="695304"/>
            <a:chExt cx="428628" cy="233366"/>
          </a:xfrm>
        </p:grpSpPr>
        <p:sp>
          <p:nvSpPr>
            <p:cNvPr id="125" name="Прямоугольник 124"/>
            <p:cNvSpPr/>
            <p:nvPr/>
          </p:nvSpPr>
          <p:spPr>
            <a:xfrm>
              <a:off x="1004863" y="785794"/>
              <a:ext cx="428628" cy="142876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6" name="Прямая соединительная линия 125"/>
            <p:cNvCxnSpPr/>
            <p:nvPr/>
          </p:nvCxnSpPr>
          <p:spPr>
            <a:xfrm rot="10800000">
              <a:off x="1004863" y="695304"/>
              <a:ext cx="0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/>
            <p:cNvCxnSpPr/>
            <p:nvPr/>
          </p:nvCxnSpPr>
          <p:spPr>
            <a:xfrm rot="10800000">
              <a:off x="1433491" y="695304"/>
              <a:ext cx="0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TextBox 139"/>
          <p:cNvSpPr txBox="1"/>
          <p:nvPr/>
        </p:nvSpPr>
        <p:spPr>
          <a:xfrm>
            <a:off x="1857356" y="142873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ГВ</a:t>
            </a:r>
            <a:endParaRPr lang="ru-RU" sz="2000" dirty="0"/>
          </a:p>
        </p:txBody>
      </p:sp>
      <p:cxnSp>
        <p:nvCxnSpPr>
          <p:cNvPr id="141" name="Прямая со стрелкой 140"/>
          <p:cNvCxnSpPr/>
          <p:nvPr/>
        </p:nvCxnSpPr>
        <p:spPr>
          <a:xfrm>
            <a:off x="2285984" y="5434030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>
            <a:off x="2976549" y="5434030"/>
            <a:ext cx="1357322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/>
          <p:nvPr/>
        </p:nvCxnSpPr>
        <p:spPr>
          <a:xfrm rot="5400000" flipH="1" flipV="1">
            <a:off x="2882583" y="5348614"/>
            <a:ext cx="18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/>
          <p:nvPr/>
        </p:nvCxnSpPr>
        <p:spPr>
          <a:xfrm rot="5400000">
            <a:off x="3405372" y="5057593"/>
            <a:ext cx="1476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 rot="10800000">
            <a:off x="2290740" y="5772170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/>
          <p:nvPr/>
        </p:nvCxnSpPr>
        <p:spPr>
          <a:xfrm flipV="1">
            <a:off x="2977032" y="4719657"/>
            <a:ext cx="237646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4143372" y="4795847"/>
            <a:ext cx="644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ОК</a:t>
            </a:r>
            <a:endParaRPr lang="ru-RU" sz="2000" dirty="0"/>
          </a:p>
        </p:txBody>
      </p:sp>
      <p:sp>
        <p:nvSpPr>
          <p:cNvPr id="148" name="TextBox 147"/>
          <p:cNvSpPr txBox="1"/>
          <p:nvPr/>
        </p:nvSpPr>
        <p:spPr>
          <a:xfrm>
            <a:off x="3714744" y="7857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</a:t>
            </a:r>
            <a:endParaRPr lang="ru-RU" sz="2000" dirty="0"/>
          </a:p>
        </p:txBody>
      </p:sp>
      <p:cxnSp>
        <p:nvCxnSpPr>
          <p:cNvPr id="149" name="Прямая соединительная линия 148"/>
          <p:cNvCxnSpPr/>
          <p:nvPr/>
        </p:nvCxnSpPr>
        <p:spPr>
          <a:xfrm>
            <a:off x="2967025" y="4324355"/>
            <a:ext cx="1170000" cy="0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 rot="10800000">
            <a:off x="3357554" y="4718062"/>
            <a:ext cx="214314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643570" y="345751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</a:t>
            </a:r>
            <a:endParaRPr lang="ru-RU" sz="2000" dirty="0"/>
          </a:p>
        </p:txBody>
      </p:sp>
      <p:sp>
        <p:nvSpPr>
          <p:cNvPr id="152" name="Прямоугольник 151"/>
          <p:cNvSpPr/>
          <p:nvPr/>
        </p:nvSpPr>
        <p:spPr>
          <a:xfrm>
            <a:off x="3214678" y="4576774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3" name="Группа 152"/>
          <p:cNvGrpSpPr/>
          <p:nvPr/>
        </p:nvGrpSpPr>
        <p:grpSpPr>
          <a:xfrm>
            <a:off x="2809021" y="1838312"/>
            <a:ext cx="563660" cy="188120"/>
            <a:chOff x="546818" y="2050249"/>
            <a:chExt cx="563660" cy="188120"/>
          </a:xfrm>
        </p:grpSpPr>
        <p:cxnSp>
          <p:nvCxnSpPr>
            <p:cNvPr id="154" name="Прямая соединительная линия 15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60" name="Овал 15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61" name="Прямая соединительная линия 16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Прямая соединительная линия 16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57" name="Овал 15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58" name="Прямая соединительная линия 15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Прямая соединительная линия 15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3" name="Группа 162"/>
          <p:cNvGrpSpPr/>
          <p:nvPr/>
        </p:nvGrpSpPr>
        <p:grpSpPr>
          <a:xfrm>
            <a:off x="3841651" y="1838317"/>
            <a:ext cx="563660" cy="188120"/>
            <a:chOff x="546818" y="2050249"/>
            <a:chExt cx="563660" cy="188120"/>
          </a:xfrm>
        </p:grpSpPr>
        <p:cxnSp>
          <p:nvCxnSpPr>
            <p:cNvPr id="164" name="Прямая соединительная линия 16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70" name="Овал 16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71" name="Прямая соединительная линия 17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Прямая соединительная линия 17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67" name="Овал 16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68" name="Прямая соединительная линия 16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Прямая соединительная линия 16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3" name="Группа 172"/>
          <p:cNvGrpSpPr/>
          <p:nvPr/>
        </p:nvGrpSpPr>
        <p:grpSpPr>
          <a:xfrm>
            <a:off x="2809865" y="2276469"/>
            <a:ext cx="563660" cy="188120"/>
            <a:chOff x="546818" y="2050249"/>
            <a:chExt cx="563660" cy="188120"/>
          </a:xfrm>
        </p:grpSpPr>
        <p:cxnSp>
          <p:nvCxnSpPr>
            <p:cNvPr id="174" name="Прямая соединительная линия 17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80" name="Овал 17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81" name="Прямая соединительная линия 18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Прямая соединительная линия 18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77" name="Овал 17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78" name="Прямая соединительная линия 17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Прямая соединительная линия 17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3" name="Группа 182"/>
          <p:cNvGrpSpPr/>
          <p:nvPr/>
        </p:nvGrpSpPr>
        <p:grpSpPr>
          <a:xfrm>
            <a:off x="3843331" y="2278853"/>
            <a:ext cx="563660" cy="188120"/>
            <a:chOff x="546818" y="2050249"/>
            <a:chExt cx="563660" cy="188120"/>
          </a:xfrm>
        </p:grpSpPr>
        <p:cxnSp>
          <p:nvCxnSpPr>
            <p:cNvPr id="184" name="Прямая соединительная линия 18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90" name="Овал 18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91" name="Прямая соединительная линия 19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Прямая соединительная линия 19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87" name="Овал 18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88" name="Прямая соединительная линия 18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Прямая соединительная линия 18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3" name="Группа 192"/>
          <p:cNvGrpSpPr/>
          <p:nvPr/>
        </p:nvGrpSpPr>
        <p:grpSpPr>
          <a:xfrm>
            <a:off x="2807476" y="2705092"/>
            <a:ext cx="563660" cy="188120"/>
            <a:chOff x="546818" y="2050249"/>
            <a:chExt cx="563660" cy="188120"/>
          </a:xfrm>
        </p:grpSpPr>
        <p:cxnSp>
          <p:nvCxnSpPr>
            <p:cNvPr id="194" name="Прямая соединительная линия 19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200" name="Овал 19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01" name="Прямая соединительная линия 20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Прямая соединительная линия 20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97" name="Овал 19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98" name="Прямая соединительная линия 19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Прямая соединительная линия 19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3" name="Группа 202"/>
          <p:cNvGrpSpPr/>
          <p:nvPr/>
        </p:nvGrpSpPr>
        <p:grpSpPr>
          <a:xfrm>
            <a:off x="3843331" y="2707478"/>
            <a:ext cx="563660" cy="188120"/>
            <a:chOff x="546818" y="2050249"/>
            <a:chExt cx="563660" cy="188120"/>
          </a:xfrm>
        </p:grpSpPr>
        <p:cxnSp>
          <p:nvCxnSpPr>
            <p:cNvPr id="204" name="Прямая соединительная линия 203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210" name="Овал 20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11" name="Прямая соединительная линия 21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Прямая соединительная линия 21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6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207" name="Овал 206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08" name="Прямая соединительная линия 207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Прямая соединительная линия 208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16" name="Прямая соединительная линия 215"/>
          <p:cNvCxnSpPr/>
          <p:nvPr/>
        </p:nvCxnSpPr>
        <p:spPr>
          <a:xfrm rot="5400000">
            <a:off x="3405178" y="4510095"/>
            <a:ext cx="428628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/>
          <p:cNvCxnSpPr/>
          <p:nvPr/>
        </p:nvCxnSpPr>
        <p:spPr>
          <a:xfrm rot="5400000" flipH="1" flipV="1">
            <a:off x="2868551" y="4441885"/>
            <a:ext cx="216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8" name="Группа 217"/>
          <p:cNvGrpSpPr/>
          <p:nvPr/>
        </p:nvGrpSpPr>
        <p:grpSpPr>
          <a:xfrm>
            <a:off x="2881296" y="4538677"/>
            <a:ext cx="180014" cy="713407"/>
            <a:chOff x="619093" y="4529152"/>
            <a:chExt cx="180014" cy="713407"/>
          </a:xfrm>
        </p:grpSpPr>
        <p:grpSp>
          <p:nvGrpSpPr>
            <p:cNvPr id="219" name="Группа 19"/>
            <p:cNvGrpSpPr/>
            <p:nvPr/>
          </p:nvGrpSpPr>
          <p:grpSpPr>
            <a:xfrm>
              <a:off x="619093" y="4886342"/>
              <a:ext cx="180007" cy="356217"/>
              <a:chOff x="1452536" y="4843471"/>
              <a:chExt cx="180007" cy="356217"/>
            </a:xfrm>
          </p:grpSpPr>
          <p:sp>
            <p:nvSpPr>
              <p:cNvPr id="223" name="Равнобедренный треугольник 222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4" name="Равнобедренный треугольник 223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20" name="Группа 45"/>
            <p:cNvGrpSpPr/>
            <p:nvPr/>
          </p:nvGrpSpPr>
          <p:grpSpPr>
            <a:xfrm>
              <a:off x="619100" y="4529152"/>
              <a:ext cx="180007" cy="356217"/>
              <a:chOff x="1452536" y="4843471"/>
              <a:chExt cx="180007" cy="356217"/>
            </a:xfrm>
          </p:grpSpPr>
          <p:sp>
            <p:nvSpPr>
              <p:cNvPr id="221" name="Равнобедренный треугольник 46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2" name="Равнобедренный треугольник 221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26" name="Группа 19"/>
          <p:cNvGrpSpPr/>
          <p:nvPr/>
        </p:nvGrpSpPr>
        <p:grpSpPr>
          <a:xfrm>
            <a:off x="4048121" y="4938723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227" name="Равнобедренный треугольник 22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Равнобедренный треугольник 227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2" name="Группа 241"/>
          <p:cNvGrpSpPr/>
          <p:nvPr/>
        </p:nvGrpSpPr>
        <p:grpSpPr>
          <a:xfrm>
            <a:off x="4048128" y="4581533"/>
            <a:ext cx="180007" cy="356217"/>
            <a:chOff x="4048128" y="4581533"/>
            <a:chExt cx="180007" cy="356217"/>
          </a:xfrm>
        </p:grpSpPr>
        <p:sp>
          <p:nvSpPr>
            <p:cNvPr id="225" name="Равнобедренный треугольник 224"/>
            <p:cNvSpPr>
              <a:spLocks/>
            </p:cNvSpPr>
            <p:nvPr/>
          </p:nvSpPr>
          <p:spPr>
            <a:xfrm rot="10800000">
              <a:off x="4048128" y="4581533"/>
              <a:ext cx="180000" cy="18000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Равнобедренный треугольник 228"/>
            <p:cNvSpPr>
              <a:spLocks/>
            </p:cNvSpPr>
            <p:nvPr/>
          </p:nvSpPr>
          <p:spPr>
            <a:xfrm>
              <a:off x="4048135" y="4757750"/>
              <a:ext cx="180000" cy="1800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7" name="TextBox 236"/>
          <p:cNvSpPr txBox="1"/>
          <p:nvPr/>
        </p:nvSpPr>
        <p:spPr>
          <a:xfrm>
            <a:off x="4119559" y="1438261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ГВ</a:t>
            </a:r>
            <a:endParaRPr lang="ru-RU" sz="2000" dirty="0"/>
          </a:p>
        </p:txBody>
      </p:sp>
      <p:cxnSp>
        <p:nvCxnSpPr>
          <p:cNvPr id="248" name="Прямая соединительная линия 247"/>
          <p:cNvCxnSpPr/>
          <p:nvPr/>
        </p:nvCxnSpPr>
        <p:spPr>
          <a:xfrm rot="5400000" flipH="1" flipV="1">
            <a:off x="4464843" y="4107661"/>
            <a:ext cx="2214578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Прямая соединительная линия 249"/>
          <p:cNvCxnSpPr/>
          <p:nvPr/>
        </p:nvCxnSpPr>
        <p:spPr>
          <a:xfrm>
            <a:off x="3629019" y="3009897"/>
            <a:ext cx="1928826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1" name="Группа 250"/>
          <p:cNvGrpSpPr/>
          <p:nvPr/>
        </p:nvGrpSpPr>
        <p:grpSpPr>
          <a:xfrm rot="5400000">
            <a:off x="4268165" y="3019428"/>
            <a:ext cx="180014" cy="713407"/>
            <a:chOff x="619093" y="4529152"/>
            <a:chExt cx="180014" cy="713407"/>
          </a:xfrm>
        </p:grpSpPr>
        <p:grpSp>
          <p:nvGrpSpPr>
            <p:cNvPr id="252" name="Группа 19"/>
            <p:cNvGrpSpPr/>
            <p:nvPr/>
          </p:nvGrpSpPr>
          <p:grpSpPr>
            <a:xfrm>
              <a:off x="619093" y="4886342"/>
              <a:ext cx="180007" cy="356217"/>
              <a:chOff x="1452536" y="4843471"/>
              <a:chExt cx="180007" cy="356217"/>
            </a:xfrm>
          </p:grpSpPr>
          <p:sp>
            <p:nvSpPr>
              <p:cNvPr id="256" name="Равнобедренный треугольник 255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7" name="Равнобедренный треугольник 256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53" name="Группа 45"/>
            <p:cNvGrpSpPr/>
            <p:nvPr/>
          </p:nvGrpSpPr>
          <p:grpSpPr>
            <a:xfrm>
              <a:off x="619100" y="4529152"/>
              <a:ext cx="180007" cy="356217"/>
              <a:chOff x="1452536" y="4843471"/>
              <a:chExt cx="180007" cy="356217"/>
            </a:xfrm>
          </p:grpSpPr>
          <p:sp>
            <p:nvSpPr>
              <p:cNvPr id="254" name="Равнобедренный треугольник 46"/>
              <p:cNvSpPr>
                <a:spLocks/>
              </p:cNvSpPr>
              <p:nvPr/>
            </p:nvSpPr>
            <p:spPr>
              <a:xfrm>
                <a:off x="1452543" y="5019688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5" name="Равнобедренный треугольник 254"/>
              <p:cNvSpPr>
                <a:spLocks/>
              </p:cNvSpPr>
              <p:nvPr/>
            </p:nvSpPr>
            <p:spPr>
              <a:xfrm rot="10800000">
                <a:off x="1452536" y="4843471"/>
                <a:ext cx="180000" cy="180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272" name="Прямая соединительная линия 271"/>
          <p:cNvCxnSpPr/>
          <p:nvPr/>
        </p:nvCxnSpPr>
        <p:spPr>
          <a:xfrm rot="10800000">
            <a:off x="3633781" y="3376132"/>
            <a:ext cx="35816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Прямая соединительная линия 273"/>
          <p:cNvCxnSpPr/>
          <p:nvPr/>
        </p:nvCxnSpPr>
        <p:spPr>
          <a:xfrm rot="10800000" flipV="1">
            <a:off x="5295906" y="5219713"/>
            <a:ext cx="28575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Овал 229"/>
          <p:cNvSpPr>
            <a:spLocks noChangeAspect="1"/>
          </p:cNvSpPr>
          <p:nvPr/>
        </p:nvSpPr>
        <p:spPr>
          <a:xfrm>
            <a:off x="4048119" y="292893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Прямоугольник 230"/>
          <p:cNvSpPr/>
          <p:nvPr/>
        </p:nvSpPr>
        <p:spPr>
          <a:xfrm>
            <a:off x="4033830" y="3038469"/>
            <a:ext cx="214314" cy="714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Скругленный прямоугольник 212"/>
          <p:cNvSpPr/>
          <p:nvPr/>
        </p:nvSpPr>
        <p:spPr>
          <a:xfrm>
            <a:off x="3093236" y="1724013"/>
            <a:ext cx="1044000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3" name="Группа 232"/>
          <p:cNvGrpSpPr/>
          <p:nvPr/>
        </p:nvGrpSpPr>
        <p:grpSpPr>
          <a:xfrm>
            <a:off x="5000628" y="5072074"/>
            <a:ext cx="428628" cy="233366"/>
            <a:chOff x="1004863" y="695304"/>
            <a:chExt cx="428628" cy="233366"/>
          </a:xfrm>
        </p:grpSpPr>
        <p:sp>
          <p:nvSpPr>
            <p:cNvPr id="234" name="Прямоугольник 233"/>
            <p:cNvSpPr/>
            <p:nvPr/>
          </p:nvSpPr>
          <p:spPr>
            <a:xfrm>
              <a:off x="1004863" y="785794"/>
              <a:ext cx="428628" cy="142876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5" name="Прямая соединительная линия 234"/>
            <p:cNvCxnSpPr/>
            <p:nvPr/>
          </p:nvCxnSpPr>
          <p:spPr>
            <a:xfrm rot="10800000">
              <a:off x="1004863" y="695304"/>
              <a:ext cx="0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Прямая соединительная линия 235"/>
            <p:cNvCxnSpPr/>
            <p:nvPr/>
          </p:nvCxnSpPr>
          <p:spPr>
            <a:xfrm rot="10800000">
              <a:off x="1433491" y="695304"/>
              <a:ext cx="0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7" name="Shape 276"/>
          <p:cNvCxnSpPr>
            <a:stCxn id="255" idx="3"/>
            <a:endCxn id="234" idx="1"/>
          </p:cNvCxnSpPr>
          <p:nvPr/>
        </p:nvCxnSpPr>
        <p:spPr>
          <a:xfrm>
            <a:off x="4714876" y="3376132"/>
            <a:ext cx="285752" cy="1857870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Овал 279"/>
          <p:cNvSpPr>
            <a:spLocks noChangeAspect="1"/>
          </p:cNvSpPr>
          <p:nvPr/>
        </p:nvSpPr>
        <p:spPr>
          <a:xfrm rot="16200000">
            <a:off x="4767263" y="380621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1" name="Прямоугольник 280"/>
          <p:cNvSpPr/>
          <p:nvPr/>
        </p:nvSpPr>
        <p:spPr>
          <a:xfrm rot="16200000">
            <a:off x="4805360" y="3857627"/>
            <a:ext cx="214314" cy="714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0" name="Shape 259"/>
          <p:cNvCxnSpPr>
            <a:stCxn id="257" idx="0"/>
            <a:endCxn id="214" idx="4"/>
          </p:cNvCxnSpPr>
          <p:nvPr/>
        </p:nvCxnSpPr>
        <p:spPr>
          <a:xfrm rot="10800000" flipH="1" flipV="1">
            <a:off x="4177685" y="3376125"/>
            <a:ext cx="1218229" cy="517222"/>
          </a:xfrm>
          <a:prstGeom prst="bentConnector3">
            <a:avLst>
              <a:gd name="adj1" fmla="val 0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Прямоугольник 257"/>
          <p:cNvSpPr/>
          <p:nvPr/>
        </p:nvSpPr>
        <p:spPr>
          <a:xfrm rot="5400000">
            <a:off x="4105272" y="3543301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3" name="Группа 242"/>
          <p:cNvGrpSpPr/>
          <p:nvPr/>
        </p:nvGrpSpPr>
        <p:grpSpPr>
          <a:xfrm rot="10800000">
            <a:off x="5395915" y="3714752"/>
            <a:ext cx="357190" cy="357190"/>
            <a:chOff x="3962395" y="3581401"/>
            <a:chExt cx="357190" cy="357190"/>
          </a:xfrm>
        </p:grpSpPr>
        <p:sp>
          <p:nvSpPr>
            <p:cNvPr id="214" name="Овал 213"/>
            <p:cNvSpPr/>
            <p:nvPr/>
          </p:nvSpPr>
          <p:spPr>
            <a:xfrm rot="16200000">
              <a:off x="3962395" y="3581401"/>
              <a:ext cx="357190" cy="35719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Равнобедренный треугольник 214"/>
            <p:cNvSpPr/>
            <p:nvPr/>
          </p:nvSpPr>
          <p:spPr>
            <a:xfrm rot="10800000">
              <a:off x="4067167" y="3795715"/>
              <a:ext cx="142876" cy="142876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4" name="Группа 243"/>
          <p:cNvGrpSpPr/>
          <p:nvPr/>
        </p:nvGrpSpPr>
        <p:grpSpPr>
          <a:xfrm>
            <a:off x="5487379" y="3143248"/>
            <a:ext cx="180007" cy="356217"/>
            <a:chOff x="4048128" y="4581533"/>
            <a:chExt cx="180007" cy="356217"/>
          </a:xfrm>
        </p:grpSpPr>
        <p:sp>
          <p:nvSpPr>
            <p:cNvPr id="245" name="Равнобедренный треугольник 244"/>
            <p:cNvSpPr>
              <a:spLocks/>
            </p:cNvSpPr>
            <p:nvPr/>
          </p:nvSpPr>
          <p:spPr>
            <a:xfrm rot="10800000">
              <a:off x="4048128" y="4581533"/>
              <a:ext cx="180000" cy="18000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6" name="Равнобедренный треугольник 245"/>
            <p:cNvSpPr>
              <a:spLocks/>
            </p:cNvSpPr>
            <p:nvPr/>
          </p:nvSpPr>
          <p:spPr>
            <a:xfrm>
              <a:off x="4048135" y="4757750"/>
              <a:ext cx="180000" cy="1800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2" name="TextBox 281"/>
          <p:cNvSpPr txBox="1"/>
          <p:nvPr/>
        </p:nvSpPr>
        <p:spPr>
          <a:xfrm>
            <a:off x="4932040" y="3105148"/>
            <a:ext cx="635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ОК</a:t>
            </a:r>
            <a:endParaRPr lang="ru-RU" sz="2000" dirty="0"/>
          </a:p>
        </p:txBody>
      </p:sp>
      <p:sp>
        <p:nvSpPr>
          <p:cNvPr id="283" name="TextBox 282"/>
          <p:cNvSpPr txBox="1"/>
          <p:nvPr/>
        </p:nvSpPr>
        <p:spPr>
          <a:xfrm>
            <a:off x="4357686" y="342900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РР</a:t>
            </a:r>
            <a:endParaRPr lang="ru-RU" sz="2000" dirty="0"/>
          </a:p>
        </p:txBody>
      </p:sp>
      <p:sp>
        <p:nvSpPr>
          <p:cNvPr id="284" name="TextBox 283"/>
          <p:cNvSpPr txBox="1"/>
          <p:nvPr/>
        </p:nvSpPr>
        <p:spPr>
          <a:xfrm>
            <a:off x="2928926" y="335756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ПС</a:t>
            </a:r>
            <a:endParaRPr lang="ru-RU" sz="2000" dirty="0"/>
          </a:p>
        </p:txBody>
      </p:sp>
      <p:sp>
        <p:nvSpPr>
          <p:cNvPr id="285" name="TextBox 284"/>
          <p:cNvSpPr txBox="1"/>
          <p:nvPr/>
        </p:nvSpPr>
        <p:spPr>
          <a:xfrm>
            <a:off x="3131840" y="494116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sp>
        <p:nvSpPr>
          <p:cNvPr id="286" name="TextBox 285"/>
          <p:cNvSpPr txBox="1"/>
          <p:nvPr/>
        </p:nvSpPr>
        <p:spPr>
          <a:xfrm>
            <a:off x="5043491" y="474340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</a:t>
            </a:r>
            <a:endParaRPr lang="ru-RU" sz="2000" dirty="0"/>
          </a:p>
        </p:txBody>
      </p:sp>
      <p:cxnSp>
        <p:nvCxnSpPr>
          <p:cNvPr id="232" name="Прямая соединительная линия 231"/>
          <p:cNvCxnSpPr/>
          <p:nvPr/>
        </p:nvCxnSpPr>
        <p:spPr>
          <a:xfrm rot="16200000" flipV="1">
            <a:off x="1893082" y="2596355"/>
            <a:ext cx="3456000" cy="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8" name="Группа 267"/>
          <p:cNvGrpSpPr/>
          <p:nvPr/>
        </p:nvGrpSpPr>
        <p:grpSpPr>
          <a:xfrm>
            <a:off x="3443281" y="3570288"/>
            <a:ext cx="361953" cy="74614"/>
            <a:chOff x="3443281" y="3570288"/>
            <a:chExt cx="361953" cy="74614"/>
          </a:xfrm>
        </p:grpSpPr>
        <p:sp>
          <p:nvSpPr>
            <p:cNvPr id="267" name="Прямоугольник 266"/>
            <p:cNvSpPr>
              <a:spLocks noChangeAspect="1"/>
            </p:cNvSpPr>
            <p:nvPr/>
          </p:nvSpPr>
          <p:spPr>
            <a:xfrm>
              <a:off x="3600446" y="3586165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64" name="Прямая соединительная линия 263"/>
            <p:cNvCxnSpPr/>
            <p:nvPr/>
          </p:nvCxnSpPr>
          <p:spPr>
            <a:xfrm>
              <a:off x="3445234" y="3570288"/>
              <a:ext cx="36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Прямая соединительная линия 264"/>
            <p:cNvCxnSpPr/>
            <p:nvPr/>
          </p:nvCxnSpPr>
          <p:spPr>
            <a:xfrm>
              <a:off x="3443281" y="3643314"/>
              <a:ext cx="36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529005" y="114298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25" name="Равнобедренный треугольник 24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" name="Соединительная линия уступом 132"/>
          <p:cNvCxnSpPr/>
          <p:nvPr/>
        </p:nvCxnSpPr>
        <p:spPr>
          <a:xfrm rot="16200000" flipH="1">
            <a:off x="1187999" y="4143380"/>
            <a:ext cx="2428892" cy="571504"/>
          </a:xfrm>
          <a:prstGeom prst="bentConnector3">
            <a:avLst>
              <a:gd name="adj1" fmla="val -196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Соединительная линия уступом 129"/>
          <p:cNvCxnSpPr/>
          <p:nvPr/>
        </p:nvCxnSpPr>
        <p:spPr>
          <a:xfrm rot="16200000" flipH="1">
            <a:off x="668400" y="5309228"/>
            <a:ext cx="229087" cy="467211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Схемы присоединения установок горячего водоснабжения к тепловым сетям: в, г - независимые схемы (закрытая сеть) с верхним и нижним аккумуляторами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29322" y="2485621"/>
            <a:ext cx="31432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РТ- регулятор температуры;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РД- регулятор давления;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 - смеситель;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 - бак-аккумулятор горячей воды;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ГВ - краны горячего водоснабжения;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ОК - обратный клапан;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 - насос;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- воздушный кран;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 - подогреватель</a:t>
            </a:r>
            <a:endParaRPr lang="ru-RU" sz="1600" dirty="0" smtClean="0">
              <a:latin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92746" y="5784866"/>
            <a:ext cx="162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-1414726" y="3107529"/>
            <a:ext cx="3929090" cy="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>
            <a:off x="398484" y="5999180"/>
            <a:ext cx="23040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4239" y="78579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154661" y="471488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925218" y="1900225"/>
            <a:ext cx="563660" cy="188120"/>
            <a:chOff x="546818" y="2050249"/>
            <a:chExt cx="563660" cy="188120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24" name="Овал 23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5" name="Прямая соединительная линия 24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21" name="Овал 20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2" name="Прямая соединительная линия 21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26"/>
          <p:cNvGrpSpPr/>
          <p:nvPr/>
        </p:nvGrpSpPr>
        <p:grpSpPr>
          <a:xfrm>
            <a:off x="1957848" y="1900230"/>
            <a:ext cx="563660" cy="188120"/>
            <a:chOff x="546818" y="2050249"/>
            <a:chExt cx="563660" cy="188120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34" name="Овал 33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5" name="Прямая соединительная линия 34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31" name="Овал 30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2" name="Прямая соединительная линия 31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Группа 36"/>
          <p:cNvGrpSpPr/>
          <p:nvPr/>
        </p:nvGrpSpPr>
        <p:grpSpPr>
          <a:xfrm>
            <a:off x="926062" y="2338382"/>
            <a:ext cx="563660" cy="188120"/>
            <a:chOff x="546818" y="2050249"/>
            <a:chExt cx="563660" cy="188120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44" name="Овал 43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41" name="Овал 40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2" name="Прямая соединительная линия 41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Группа 46"/>
          <p:cNvGrpSpPr/>
          <p:nvPr/>
        </p:nvGrpSpPr>
        <p:grpSpPr>
          <a:xfrm>
            <a:off x="1959528" y="2340766"/>
            <a:ext cx="563660" cy="188120"/>
            <a:chOff x="546818" y="2050249"/>
            <a:chExt cx="563660" cy="188120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9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54" name="Овал 53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5" name="Прямая соединительная линия 54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51" name="Овал 50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2" name="Прямая соединительная линия 51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Группа 56"/>
          <p:cNvGrpSpPr/>
          <p:nvPr/>
        </p:nvGrpSpPr>
        <p:grpSpPr>
          <a:xfrm>
            <a:off x="923673" y="2767005"/>
            <a:ext cx="563660" cy="188120"/>
            <a:chOff x="546818" y="2050249"/>
            <a:chExt cx="563660" cy="188120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64" name="Овал 63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5" name="Прямая соединительная линия 64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61" name="Овал 60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2" name="Прямая соединительная линия 61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7" name="Группа 66"/>
          <p:cNvGrpSpPr/>
          <p:nvPr/>
        </p:nvGrpSpPr>
        <p:grpSpPr>
          <a:xfrm>
            <a:off x="1959528" y="2769391"/>
            <a:ext cx="563660" cy="188120"/>
            <a:chOff x="546818" y="2050249"/>
            <a:chExt cx="563660" cy="188120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74" name="Овал 73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5" name="Прямая соединительная линия 74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71" name="Овал 70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2" name="Прямая соединительная линия 71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Скругленный прямоугольник 76"/>
          <p:cNvSpPr/>
          <p:nvPr/>
        </p:nvSpPr>
        <p:spPr>
          <a:xfrm>
            <a:off x="1209433" y="1785926"/>
            <a:ext cx="1044000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>
            <a:spLocks noChangeAspect="1"/>
          </p:cNvSpPr>
          <p:nvPr/>
        </p:nvSpPr>
        <p:spPr>
          <a:xfrm>
            <a:off x="1640444" y="3128959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1626155" y="3238494"/>
            <a:ext cx="214314" cy="714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6" name="Прямая соединительная линия 95"/>
          <p:cNvCxnSpPr>
            <a:stCxn id="120" idx="0"/>
          </p:cNvCxnSpPr>
          <p:nvPr/>
        </p:nvCxnSpPr>
        <p:spPr>
          <a:xfrm rot="16200000" flipV="1">
            <a:off x="206125" y="2693189"/>
            <a:ext cx="3043259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Группа 96"/>
          <p:cNvGrpSpPr/>
          <p:nvPr/>
        </p:nvGrpSpPr>
        <p:grpSpPr>
          <a:xfrm>
            <a:off x="1511851" y="1062021"/>
            <a:ext cx="428628" cy="233366"/>
            <a:chOff x="1004863" y="695304"/>
            <a:chExt cx="428628" cy="233366"/>
          </a:xfrm>
        </p:grpSpPr>
        <p:sp>
          <p:nvSpPr>
            <p:cNvPr id="98" name="Прямоугольник 97"/>
            <p:cNvSpPr/>
            <p:nvPr/>
          </p:nvSpPr>
          <p:spPr>
            <a:xfrm>
              <a:off x="1004863" y="785794"/>
              <a:ext cx="428628" cy="142876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9" name="Прямая соединительная линия 98"/>
            <p:cNvCxnSpPr/>
            <p:nvPr/>
          </p:nvCxnSpPr>
          <p:spPr>
            <a:xfrm rot="10800000">
              <a:off x="1004863" y="695304"/>
              <a:ext cx="0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 rot="10800000">
              <a:off x="1433491" y="695304"/>
              <a:ext cx="0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" name="Соединительная линия уступом 48"/>
          <p:cNvCxnSpPr/>
          <p:nvPr/>
        </p:nvCxnSpPr>
        <p:spPr>
          <a:xfrm rot="16200000" flipH="1">
            <a:off x="295420" y="4350154"/>
            <a:ext cx="927901" cy="142875"/>
          </a:xfrm>
          <a:prstGeom prst="bentConnector2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Группа 103"/>
          <p:cNvGrpSpPr/>
          <p:nvPr/>
        </p:nvGrpSpPr>
        <p:grpSpPr>
          <a:xfrm>
            <a:off x="1026078" y="5076043"/>
            <a:ext cx="180007" cy="356217"/>
            <a:chOff x="1452536" y="4843471"/>
            <a:chExt cx="180007" cy="356217"/>
          </a:xfrm>
        </p:grpSpPr>
        <p:sp>
          <p:nvSpPr>
            <p:cNvPr id="105" name="Равнобедренный треугольник 104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Равнобедренный треугольник 105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07" name="Прямая соединительная линия 106"/>
          <p:cNvCxnSpPr/>
          <p:nvPr/>
        </p:nvCxnSpPr>
        <p:spPr>
          <a:xfrm flipV="1">
            <a:off x="973685" y="4886335"/>
            <a:ext cx="1440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/>
          <p:cNvSpPr/>
          <p:nvPr/>
        </p:nvSpPr>
        <p:spPr>
          <a:xfrm>
            <a:off x="830809" y="4743459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TextBox 108"/>
          <p:cNvSpPr txBox="1"/>
          <p:nvPr/>
        </p:nvSpPr>
        <p:spPr>
          <a:xfrm>
            <a:off x="545057" y="507207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РД</a:t>
            </a:r>
            <a:endParaRPr lang="ru-RU" sz="2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726165" y="388614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</a:t>
            </a:r>
            <a:endParaRPr lang="ru-RU" sz="2000" dirty="0"/>
          </a:p>
        </p:txBody>
      </p:sp>
      <p:grpSp>
        <p:nvGrpSpPr>
          <p:cNvPr id="111" name="Группа 110"/>
          <p:cNvGrpSpPr/>
          <p:nvPr/>
        </p:nvGrpSpPr>
        <p:grpSpPr>
          <a:xfrm>
            <a:off x="1022274" y="4718853"/>
            <a:ext cx="180007" cy="356217"/>
            <a:chOff x="1452536" y="4843471"/>
            <a:chExt cx="180007" cy="356217"/>
          </a:xfrm>
        </p:grpSpPr>
        <p:sp>
          <p:nvSpPr>
            <p:cNvPr id="112" name="Равнобедренный треугольник 11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Равнобедренный треугольник 11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4" name="Полилиния 113"/>
          <p:cNvSpPr/>
          <p:nvPr/>
        </p:nvSpPr>
        <p:spPr>
          <a:xfrm>
            <a:off x="1473751" y="4267206"/>
            <a:ext cx="500066" cy="216000"/>
          </a:xfrm>
          <a:custGeom>
            <a:avLst/>
            <a:gdLst>
              <a:gd name="connsiteX0" fmla="*/ 0 w 273050"/>
              <a:gd name="connsiteY0" fmla="*/ 114300 h 244475"/>
              <a:gd name="connsiteX1" fmla="*/ 104775 w 273050"/>
              <a:gd name="connsiteY1" fmla="*/ 19050 h 244475"/>
              <a:gd name="connsiteX2" fmla="*/ 171450 w 273050"/>
              <a:gd name="connsiteY2" fmla="*/ 228600 h 244475"/>
              <a:gd name="connsiteX3" fmla="*/ 257175 w 273050"/>
              <a:gd name="connsiteY3" fmla="*/ 114300 h 244475"/>
              <a:gd name="connsiteX4" fmla="*/ 266700 w 273050"/>
              <a:gd name="connsiteY4" fmla="*/ 133350 h 24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50" h="244475">
                <a:moveTo>
                  <a:pt x="0" y="114300"/>
                </a:moveTo>
                <a:cubicBezTo>
                  <a:pt x="38100" y="57150"/>
                  <a:pt x="76200" y="0"/>
                  <a:pt x="104775" y="19050"/>
                </a:cubicBezTo>
                <a:cubicBezTo>
                  <a:pt x="133350" y="38100"/>
                  <a:pt x="146050" y="212725"/>
                  <a:pt x="171450" y="228600"/>
                </a:cubicBezTo>
                <a:cubicBezTo>
                  <a:pt x="196850" y="244475"/>
                  <a:pt x="241300" y="130175"/>
                  <a:pt x="257175" y="114300"/>
                </a:cubicBezTo>
                <a:cubicBezTo>
                  <a:pt x="273050" y="98425"/>
                  <a:pt x="269875" y="115887"/>
                  <a:pt x="266700" y="13335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5" name="Прямая соединительная линия 114"/>
          <p:cNvCxnSpPr/>
          <p:nvPr/>
        </p:nvCxnSpPr>
        <p:spPr>
          <a:xfrm>
            <a:off x="687933" y="3929066"/>
            <a:ext cx="1026000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Соединительная линия уступом 134"/>
          <p:cNvCxnSpPr/>
          <p:nvPr/>
        </p:nvCxnSpPr>
        <p:spPr>
          <a:xfrm rot="10800000" flipV="1">
            <a:off x="1113751" y="4352930"/>
            <a:ext cx="360000" cy="354414"/>
          </a:xfrm>
          <a:prstGeom prst="bentConnector2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Группа 116"/>
          <p:cNvGrpSpPr/>
          <p:nvPr/>
        </p:nvGrpSpPr>
        <p:grpSpPr>
          <a:xfrm>
            <a:off x="1002260" y="5567378"/>
            <a:ext cx="214314" cy="180973"/>
            <a:chOff x="1628753" y="3214686"/>
            <a:chExt cx="214314" cy="180973"/>
          </a:xfrm>
        </p:grpSpPr>
        <p:sp>
          <p:nvSpPr>
            <p:cNvPr id="118" name="Овал 117"/>
            <p:cNvSpPr>
              <a:spLocks noChangeAspect="1"/>
            </p:cNvSpPr>
            <p:nvPr/>
          </p:nvSpPr>
          <p:spPr>
            <a:xfrm>
              <a:off x="1643042" y="3214686"/>
              <a:ext cx="180000" cy="180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1628753" y="3324221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0" name="Прямоугольник 119"/>
          <p:cNvSpPr/>
          <p:nvPr/>
        </p:nvSpPr>
        <p:spPr>
          <a:xfrm>
            <a:off x="1492801" y="4214818"/>
            <a:ext cx="500066" cy="35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8" name="Прямая соединительная линия 137"/>
          <p:cNvCxnSpPr>
            <a:stCxn id="120" idx="2"/>
          </p:cNvCxnSpPr>
          <p:nvPr/>
        </p:nvCxnSpPr>
        <p:spPr>
          <a:xfrm rot="16200000" flipH="1">
            <a:off x="1206654" y="5107397"/>
            <a:ext cx="10723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Группа 138"/>
          <p:cNvGrpSpPr/>
          <p:nvPr/>
        </p:nvGrpSpPr>
        <p:grpSpPr>
          <a:xfrm>
            <a:off x="2159556" y="5562615"/>
            <a:ext cx="214314" cy="180973"/>
            <a:chOff x="1628753" y="3214686"/>
            <a:chExt cx="214314" cy="180973"/>
          </a:xfrm>
        </p:grpSpPr>
        <p:sp>
          <p:nvSpPr>
            <p:cNvPr id="140" name="Овал 139"/>
            <p:cNvSpPr>
              <a:spLocks noChangeAspect="1"/>
            </p:cNvSpPr>
            <p:nvPr/>
          </p:nvSpPr>
          <p:spPr>
            <a:xfrm>
              <a:off x="1643042" y="3214686"/>
              <a:ext cx="180000" cy="180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Прямоугольник 140"/>
            <p:cNvSpPr/>
            <p:nvPr/>
          </p:nvSpPr>
          <p:spPr>
            <a:xfrm>
              <a:off x="1628753" y="3324221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" name="Прямая со стрелкой 5"/>
          <p:cNvCxnSpPr/>
          <p:nvPr/>
        </p:nvCxnSpPr>
        <p:spPr>
          <a:xfrm>
            <a:off x="402181" y="5784866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rot="5400000" flipH="1" flipV="1">
            <a:off x="936561" y="5609264"/>
            <a:ext cx="36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 flipV="1">
            <a:off x="1196549" y="5652615"/>
            <a:ext cx="977296" cy="47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/>
          <p:nvPr/>
        </p:nvCxnSpPr>
        <p:spPr>
          <a:xfrm flipV="1">
            <a:off x="2358608" y="5648341"/>
            <a:ext cx="3343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rot="5400000">
            <a:off x="387649" y="5090392"/>
            <a:ext cx="0" cy="32336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 rot="5400000">
            <a:off x="27967" y="5455019"/>
            <a:ext cx="396000" cy="158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 rot="10800000">
            <a:off x="225967" y="5657866"/>
            <a:ext cx="357190" cy="158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71406" y="1285860"/>
            <a:ext cx="440313" cy="378621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ru-RU" sz="1400" b="1" dirty="0" smtClean="0"/>
              <a:t>из водопровода</a:t>
            </a:r>
            <a:endParaRPr lang="ru-RU" sz="1400" b="1" dirty="0"/>
          </a:p>
        </p:txBody>
      </p:sp>
      <p:sp>
        <p:nvSpPr>
          <p:cNvPr id="167" name="TextBox 166"/>
          <p:cNvSpPr txBox="1"/>
          <p:nvPr/>
        </p:nvSpPr>
        <p:spPr>
          <a:xfrm>
            <a:off x="2226231" y="357187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</a:t>
            </a:r>
            <a:endParaRPr lang="ru-RU" sz="2000" dirty="0"/>
          </a:p>
        </p:txBody>
      </p:sp>
      <p:sp>
        <p:nvSpPr>
          <p:cNvPr id="168" name="TextBox 167"/>
          <p:cNvSpPr txBox="1"/>
          <p:nvPr/>
        </p:nvSpPr>
        <p:spPr>
          <a:xfrm>
            <a:off x="2154793" y="135729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ГВ</a:t>
            </a:r>
            <a:endParaRPr lang="ru-RU" sz="2000" dirty="0"/>
          </a:p>
        </p:txBody>
      </p:sp>
      <p:grpSp>
        <p:nvGrpSpPr>
          <p:cNvPr id="127" name="Группа 126"/>
          <p:cNvGrpSpPr/>
          <p:nvPr/>
        </p:nvGrpSpPr>
        <p:grpSpPr>
          <a:xfrm>
            <a:off x="2511983" y="3786190"/>
            <a:ext cx="357190" cy="357190"/>
            <a:chOff x="1890693" y="3643314"/>
            <a:chExt cx="357190" cy="357190"/>
          </a:xfrm>
        </p:grpSpPr>
        <p:sp>
          <p:nvSpPr>
            <p:cNvPr id="78" name="Овал 77"/>
            <p:cNvSpPr/>
            <p:nvPr/>
          </p:nvSpPr>
          <p:spPr>
            <a:xfrm rot="16200000">
              <a:off x="1890693" y="3643314"/>
              <a:ext cx="357190" cy="35719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Равнобедренный треугольник 78"/>
            <p:cNvSpPr/>
            <p:nvPr/>
          </p:nvSpPr>
          <p:spPr>
            <a:xfrm rot="10800000">
              <a:off x="1995465" y="3857628"/>
              <a:ext cx="142876" cy="142876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21" name="Соединительная линия уступом 128"/>
          <p:cNvCxnSpPr/>
          <p:nvPr/>
        </p:nvCxnSpPr>
        <p:spPr>
          <a:xfrm>
            <a:off x="1973817" y="4357694"/>
            <a:ext cx="288000" cy="1656392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Группа 19"/>
          <p:cNvGrpSpPr/>
          <p:nvPr/>
        </p:nvGrpSpPr>
        <p:grpSpPr>
          <a:xfrm>
            <a:off x="2173844" y="4857760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91" name="Равнобедренный треугольник 9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Равнобедренный треугольник 9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/>
        </p:nvGrpSpPr>
        <p:grpSpPr>
          <a:xfrm>
            <a:off x="459331" y="507207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24" name="Равнобедренный треугольник 123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Равнобедренный треугольник 124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0" name="Группа 19"/>
          <p:cNvGrpSpPr/>
          <p:nvPr/>
        </p:nvGrpSpPr>
        <p:grpSpPr>
          <a:xfrm>
            <a:off x="2602473" y="4429132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71" name="Равнобедренный треугольник 17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Равнобедренный треугольник 17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3" name="Группа 19"/>
          <p:cNvGrpSpPr/>
          <p:nvPr/>
        </p:nvGrpSpPr>
        <p:grpSpPr>
          <a:xfrm>
            <a:off x="2603439" y="3314702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74" name="Равнобедренный треугольник 173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Равнобедренный треугольник 174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76" name="Соединительная линия уступом 175"/>
          <p:cNvCxnSpPr/>
          <p:nvPr/>
        </p:nvCxnSpPr>
        <p:spPr>
          <a:xfrm rot="16200000" flipH="1">
            <a:off x="4188395" y="4143380"/>
            <a:ext cx="2428892" cy="571504"/>
          </a:xfrm>
          <a:prstGeom prst="bentConnector3">
            <a:avLst>
              <a:gd name="adj1" fmla="val -196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 стрелкой 178"/>
          <p:cNvCxnSpPr/>
          <p:nvPr/>
        </p:nvCxnSpPr>
        <p:spPr>
          <a:xfrm rot="16200000" flipH="1">
            <a:off x="1273947" y="3107529"/>
            <a:ext cx="3929090" cy="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/>
          <p:nvPr/>
        </p:nvCxnSpPr>
        <p:spPr>
          <a:xfrm rot="10800000">
            <a:off x="3143240" y="6000768"/>
            <a:ext cx="255964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3714744" y="507207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grpSp>
        <p:nvGrpSpPr>
          <p:cNvPr id="182" name="Группа 181"/>
          <p:cNvGrpSpPr/>
          <p:nvPr/>
        </p:nvGrpSpPr>
        <p:grpSpPr>
          <a:xfrm>
            <a:off x="3925614" y="1900225"/>
            <a:ext cx="563660" cy="188120"/>
            <a:chOff x="546818" y="2050249"/>
            <a:chExt cx="563660" cy="188120"/>
          </a:xfrm>
        </p:grpSpPr>
        <p:cxnSp>
          <p:nvCxnSpPr>
            <p:cNvPr id="183" name="Прямая соединительная линия 182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4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89" name="Овал 18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90" name="Прямая соединительная линия 18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Прямая соединительная линия 19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86" name="Овал 185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87" name="Прямая соединительная линия 186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Прямая соединительная линия 187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2" name="Группа 191"/>
          <p:cNvGrpSpPr/>
          <p:nvPr/>
        </p:nvGrpSpPr>
        <p:grpSpPr>
          <a:xfrm>
            <a:off x="4958244" y="1900230"/>
            <a:ext cx="563660" cy="188120"/>
            <a:chOff x="546818" y="2050249"/>
            <a:chExt cx="563660" cy="188120"/>
          </a:xfrm>
        </p:grpSpPr>
        <p:cxnSp>
          <p:nvCxnSpPr>
            <p:cNvPr id="193" name="Прямая соединительная линия 192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4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99" name="Овал 19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00" name="Прямая соединительная линия 19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Прямая соединительная линия 20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5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96" name="Овал 195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97" name="Прямая соединительная линия 196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Прямая соединительная линия 197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2" name="Группа 201"/>
          <p:cNvGrpSpPr/>
          <p:nvPr/>
        </p:nvGrpSpPr>
        <p:grpSpPr>
          <a:xfrm>
            <a:off x="3926458" y="2338382"/>
            <a:ext cx="563660" cy="188120"/>
            <a:chOff x="546818" y="2050249"/>
            <a:chExt cx="563660" cy="188120"/>
          </a:xfrm>
        </p:grpSpPr>
        <p:cxnSp>
          <p:nvCxnSpPr>
            <p:cNvPr id="203" name="Прямая соединительная линия 202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209" name="Овал 20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10" name="Прямая соединительная линия 20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Прямая соединительная линия 21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5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206" name="Овал 205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07" name="Прямая соединительная линия 206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Прямая соединительная линия 207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2" name="Группа 211"/>
          <p:cNvGrpSpPr/>
          <p:nvPr/>
        </p:nvGrpSpPr>
        <p:grpSpPr>
          <a:xfrm>
            <a:off x="4959924" y="2340766"/>
            <a:ext cx="563660" cy="188120"/>
            <a:chOff x="546818" y="2050249"/>
            <a:chExt cx="563660" cy="188120"/>
          </a:xfrm>
        </p:grpSpPr>
        <p:cxnSp>
          <p:nvCxnSpPr>
            <p:cNvPr id="213" name="Прямая соединительная линия 212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4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219" name="Овал 21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20" name="Прямая соединительная линия 21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Прямая соединительная линия 22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5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216" name="Овал 215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17" name="Прямая соединительная линия 216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Прямая соединительная линия 217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2" name="Группа 221"/>
          <p:cNvGrpSpPr/>
          <p:nvPr/>
        </p:nvGrpSpPr>
        <p:grpSpPr>
          <a:xfrm>
            <a:off x="3924069" y="2767005"/>
            <a:ext cx="563660" cy="188120"/>
            <a:chOff x="546818" y="2050249"/>
            <a:chExt cx="563660" cy="188120"/>
          </a:xfrm>
        </p:grpSpPr>
        <p:cxnSp>
          <p:nvCxnSpPr>
            <p:cNvPr id="223" name="Прямая соединительная линия 222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4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229" name="Овал 22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30" name="Прямая соединительная линия 22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Прямая соединительная линия 23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5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226" name="Овал 225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27" name="Прямая соединительная линия 226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Прямая соединительная линия 227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2" name="Группа 231"/>
          <p:cNvGrpSpPr/>
          <p:nvPr/>
        </p:nvGrpSpPr>
        <p:grpSpPr>
          <a:xfrm>
            <a:off x="4959924" y="2769391"/>
            <a:ext cx="563660" cy="188120"/>
            <a:chOff x="546818" y="2050249"/>
            <a:chExt cx="563660" cy="188120"/>
          </a:xfrm>
        </p:grpSpPr>
        <p:cxnSp>
          <p:nvCxnSpPr>
            <p:cNvPr id="233" name="Прямая соединительная линия 232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4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239" name="Овал 238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40" name="Прямая соединительная линия 239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Прямая соединительная линия 240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236" name="Овал 235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37" name="Прямая соединительная линия 236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Прямая соединительная линия 237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2" name="Скругленный прямоугольник 241"/>
          <p:cNvSpPr/>
          <p:nvPr/>
        </p:nvSpPr>
        <p:spPr>
          <a:xfrm>
            <a:off x="4209829" y="1785926"/>
            <a:ext cx="1044000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Овал 242"/>
          <p:cNvSpPr>
            <a:spLocks noChangeAspect="1"/>
          </p:cNvSpPr>
          <p:nvPr/>
        </p:nvSpPr>
        <p:spPr>
          <a:xfrm>
            <a:off x="4640840" y="3128959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Прямоугольник 243"/>
          <p:cNvSpPr/>
          <p:nvPr/>
        </p:nvSpPr>
        <p:spPr>
          <a:xfrm>
            <a:off x="4626551" y="3238494"/>
            <a:ext cx="214314" cy="714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5" name="Прямая соединительная линия 244"/>
          <p:cNvCxnSpPr>
            <a:stCxn id="267" idx="0"/>
          </p:cNvCxnSpPr>
          <p:nvPr/>
        </p:nvCxnSpPr>
        <p:spPr>
          <a:xfrm rot="16200000" flipV="1">
            <a:off x="3072150" y="2558819"/>
            <a:ext cx="3312000" cy="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Соединительная линия уступом 48"/>
          <p:cNvCxnSpPr/>
          <p:nvPr/>
        </p:nvCxnSpPr>
        <p:spPr>
          <a:xfrm rot="16200000" flipH="1">
            <a:off x="3295816" y="4350154"/>
            <a:ext cx="927901" cy="142875"/>
          </a:xfrm>
          <a:prstGeom prst="bentConnector2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1" name="Группа 250"/>
          <p:cNvGrpSpPr/>
          <p:nvPr/>
        </p:nvGrpSpPr>
        <p:grpSpPr>
          <a:xfrm>
            <a:off x="4026474" y="5076043"/>
            <a:ext cx="180007" cy="356217"/>
            <a:chOff x="1452536" y="4843471"/>
            <a:chExt cx="180007" cy="356217"/>
          </a:xfrm>
        </p:grpSpPr>
        <p:sp>
          <p:nvSpPr>
            <p:cNvPr id="252" name="Равнобедренный треугольник 25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Равнобедренный треугольник 25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54" name="Прямая соединительная линия 253"/>
          <p:cNvCxnSpPr/>
          <p:nvPr/>
        </p:nvCxnSpPr>
        <p:spPr>
          <a:xfrm flipV="1">
            <a:off x="3974081" y="4886335"/>
            <a:ext cx="1440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Прямоугольник 254"/>
          <p:cNvSpPr/>
          <p:nvPr/>
        </p:nvSpPr>
        <p:spPr>
          <a:xfrm>
            <a:off x="3831205" y="4743459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TextBox 255"/>
          <p:cNvSpPr txBox="1"/>
          <p:nvPr/>
        </p:nvSpPr>
        <p:spPr>
          <a:xfrm>
            <a:off x="4786314" y="92867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</a:t>
            </a:r>
            <a:endParaRPr lang="ru-RU" sz="2000" dirty="0"/>
          </a:p>
        </p:txBody>
      </p:sp>
      <p:sp>
        <p:nvSpPr>
          <p:cNvPr id="257" name="TextBox 256"/>
          <p:cNvSpPr txBox="1"/>
          <p:nvPr/>
        </p:nvSpPr>
        <p:spPr>
          <a:xfrm>
            <a:off x="4726561" y="388614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</a:t>
            </a:r>
            <a:endParaRPr lang="ru-RU" sz="2000" dirty="0"/>
          </a:p>
        </p:txBody>
      </p:sp>
      <p:grpSp>
        <p:nvGrpSpPr>
          <p:cNvPr id="258" name="Группа 257"/>
          <p:cNvGrpSpPr/>
          <p:nvPr/>
        </p:nvGrpSpPr>
        <p:grpSpPr>
          <a:xfrm>
            <a:off x="4022670" y="4718853"/>
            <a:ext cx="180007" cy="356217"/>
            <a:chOff x="1452536" y="4843471"/>
            <a:chExt cx="180007" cy="356217"/>
          </a:xfrm>
        </p:grpSpPr>
        <p:sp>
          <p:nvSpPr>
            <p:cNvPr id="259" name="Равнобедренный треугольник 258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0" name="Равнобедренный треугольник 259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1" name="Полилиния 260"/>
          <p:cNvSpPr/>
          <p:nvPr/>
        </p:nvSpPr>
        <p:spPr>
          <a:xfrm>
            <a:off x="4474147" y="4267206"/>
            <a:ext cx="500066" cy="216000"/>
          </a:xfrm>
          <a:custGeom>
            <a:avLst/>
            <a:gdLst>
              <a:gd name="connsiteX0" fmla="*/ 0 w 273050"/>
              <a:gd name="connsiteY0" fmla="*/ 114300 h 244475"/>
              <a:gd name="connsiteX1" fmla="*/ 104775 w 273050"/>
              <a:gd name="connsiteY1" fmla="*/ 19050 h 244475"/>
              <a:gd name="connsiteX2" fmla="*/ 171450 w 273050"/>
              <a:gd name="connsiteY2" fmla="*/ 228600 h 244475"/>
              <a:gd name="connsiteX3" fmla="*/ 257175 w 273050"/>
              <a:gd name="connsiteY3" fmla="*/ 114300 h 244475"/>
              <a:gd name="connsiteX4" fmla="*/ 266700 w 273050"/>
              <a:gd name="connsiteY4" fmla="*/ 133350 h 24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50" h="244475">
                <a:moveTo>
                  <a:pt x="0" y="114300"/>
                </a:moveTo>
                <a:cubicBezTo>
                  <a:pt x="38100" y="57150"/>
                  <a:pt x="76200" y="0"/>
                  <a:pt x="104775" y="19050"/>
                </a:cubicBezTo>
                <a:cubicBezTo>
                  <a:pt x="133350" y="38100"/>
                  <a:pt x="146050" y="212725"/>
                  <a:pt x="171450" y="228600"/>
                </a:cubicBezTo>
                <a:cubicBezTo>
                  <a:pt x="196850" y="244475"/>
                  <a:pt x="241300" y="130175"/>
                  <a:pt x="257175" y="114300"/>
                </a:cubicBezTo>
                <a:cubicBezTo>
                  <a:pt x="273050" y="98425"/>
                  <a:pt x="269875" y="115887"/>
                  <a:pt x="266700" y="13335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2" name="Прямая соединительная линия 261"/>
          <p:cNvCxnSpPr/>
          <p:nvPr/>
        </p:nvCxnSpPr>
        <p:spPr>
          <a:xfrm>
            <a:off x="3688329" y="3929066"/>
            <a:ext cx="1026000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Соединительная линия уступом 134"/>
          <p:cNvCxnSpPr/>
          <p:nvPr/>
        </p:nvCxnSpPr>
        <p:spPr>
          <a:xfrm rot="10800000" flipV="1">
            <a:off x="4114147" y="4352930"/>
            <a:ext cx="360000" cy="354414"/>
          </a:xfrm>
          <a:prstGeom prst="bentConnector2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4" name="Группа 263"/>
          <p:cNvGrpSpPr/>
          <p:nvPr/>
        </p:nvGrpSpPr>
        <p:grpSpPr>
          <a:xfrm>
            <a:off x="4002656" y="5567378"/>
            <a:ext cx="214314" cy="180973"/>
            <a:chOff x="1628753" y="3214686"/>
            <a:chExt cx="214314" cy="180973"/>
          </a:xfrm>
        </p:grpSpPr>
        <p:sp>
          <p:nvSpPr>
            <p:cNvPr id="265" name="Овал 264"/>
            <p:cNvSpPr>
              <a:spLocks noChangeAspect="1"/>
            </p:cNvSpPr>
            <p:nvPr/>
          </p:nvSpPr>
          <p:spPr>
            <a:xfrm>
              <a:off x="1643042" y="3214686"/>
              <a:ext cx="180000" cy="180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6" name="Прямоугольник 265"/>
            <p:cNvSpPr/>
            <p:nvPr/>
          </p:nvSpPr>
          <p:spPr>
            <a:xfrm>
              <a:off x="1628753" y="3324221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7" name="Прямоугольник 266"/>
          <p:cNvSpPr/>
          <p:nvPr/>
        </p:nvSpPr>
        <p:spPr>
          <a:xfrm>
            <a:off x="4493197" y="4214818"/>
            <a:ext cx="500066" cy="35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69" name="Группа 268"/>
          <p:cNvGrpSpPr/>
          <p:nvPr/>
        </p:nvGrpSpPr>
        <p:grpSpPr>
          <a:xfrm>
            <a:off x="5159952" y="5562615"/>
            <a:ext cx="214314" cy="180973"/>
            <a:chOff x="1628753" y="3214686"/>
            <a:chExt cx="214314" cy="180973"/>
          </a:xfrm>
        </p:grpSpPr>
        <p:sp>
          <p:nvSpPr>
            <p:cNvPr id="270" name="Овал 269"/>
            <p:cNvSpPr>
              <a:spLocks noChangeAspect="1"/>
            </p:cNvSpPr>
            <p:nvPr/>
          </p:nvSpPr>
          <p:spPr>
            <a:xfrm>
              <a:off x="1643042" y="3214686"/>
              <a:ext cx="180000" cy="180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1" name="Прямоугольник 270"/>
            <p:cNvSpPr/>
            <p:nvPr/>
          </p:nvSpPr>
          <p:spPr>
            <a:xfrm>
              <a:off x="1628753" y="3324221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72" name="Прямая со стрелкой 271"/>
          <p:cNvCxnSpPr/>
          <p:nvPr/>
        </p:nvCxnSpPr>
        <p:spPr>
          <a:xfrm>
            <a:off x="3143240" y="5805504"/>
            <a:ext cx="973717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Прямая со стрелкой 272"/>
          <p:cNvCxnSpPr/>
          <p:nvPr/>
        </p:nvCxnSpPr>
        <p:spPr>
          <a:xfrm rot="5400000" flipH="1" flipV="1">
            <a:off x="3936957" y="5609264"/>
            <a:ext cx="36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Прямая соединительная линия 273"/>
          <p:cNvCxnSpPr/>
          <p:nvPr/>
        </p:nvCxnSpPr>
        <p:spPr>
          <a:xfrm flipV="1">
            <a:off x="4196945" y="5652615"/>
            <a:ext cx="977296" cy="47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я соединительная линия 274"/>
          <p:cNvCxnSpPr/>
          <p:nvPr/>
        </p:nvCxnSpPr>
        <p:spPr>
          <a:xfrm flipV="1">
            <a:off x="5359004" y="5648341"/>
            <a:ext cx="3343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TextBox 278"/>
          <p:cNvSpPr txBox="1"/>
          <p:nvPr/>
        </p:nvSpPr>
        <p:spPr>
          <a:xfrm>
            <a:off x="2867012" y="1285860"/>
            <a:ext cx="440313" cy="378621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ru-RU" sz="1400" b="1" dirty="0" smtClean="0"/>
              <a:t>из водопровода</a:t>
            </a:r>
            <a:endParaRPr lang="ru-RU" sz="1400" b="1" dirty="0"/>
          </a:p>
        </p:txBody>
      </p:sp>
      <p:sp>
        <p:nvSpPr>
          <p:cNvPr id="280" name="TextBox 279"/>
          <p:cNvSpPr txBox="1"/>
          <p:nvPr/>
        </p:nvSpPr>
        <p:spPr>
          <a:xfrm>
            <a:off x="4857752" y="464344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</a:t>
            </a:r>
            <a:endParaRPr lang="ru-RU" sz="2000" dirty="0"/>
          </a:p>
        </p:txBody>
      </p:sp>
      <p:sp>
        <p:nvSpPr>
          <p:cNvPr id="281" name="TextBox 280"/>
          <p:cNvSpPr txBox="1"/>
          <p:nvPr/>
        </p:nvSpPr>
        <p:spPr>
          <a:xfrm>
            <a:off x="5155189" y="135729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ГВ</a:t>
            </a:r>
            <a:endParaRPr lang="ru-RU" sz="2000" dirty="0"/>
          </a:p>
        </p:txBody>
      </p:sp>
      <p:cxnSp>
        <p:nvCxnSpPr>
          <p:cNvPr id="285" name="Соединительная линия уступом 128"/>
          <p:cNvCxnSpPr/>
          <p:nvPr/>
        </p:nvCxnSpPr>
        <p:spPr>
          <a:xfrm>
            <a:off x="4974213" y="4357694"/>
            <a:ext cx="288000" cy="1656392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6" name="Группа 19"/>
          <p:cNvGrpSpPr/>
          <p:nvPr/>
        </p:nvGrpSpPr>
        <p:grpSpPr>
          <a:xfrm>
            <a:off x="5174240" y="4857760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287" name="Равнобедренный треугольник 28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8" name="Равнобедренный треугольник 287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9" name="Группа 288"/>
          <p:cNvGrpSpPr/>
          <p:nvPr/>
        </p:nvGrpSpPr>
        <p:grpSpPr>
          <a:xfrm>
            <a:off x="3143240" y="507207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290" name="Равнобедренный треугольник 28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1" name="Равнобедренный треугольник 29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8" name="Группа 19"/>
          <p:cNvGrpSpPr/>
          <p:nvPr/>
        </p:nvGrpSpPr>
        <p:grpSpPr>
          <a:xfrm>
            <a:off x="4633913" y="1214422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299" name="Равнобедренный треугольник 298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Равнобедренный треугольник 29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6" name="Группа 125"/>
          <p:cNvGrpSpPr/>
          <p:nvPr/>
        </p:nvGrpSpPr>
        <p:grpSpPr>
          <a:xfrm rot="10800000">
            <a:off x="5591182" y="3572848"/>
            <a:ext cx="180007" cy="356217"/>
            <a:chOff x="1976426" y="4643446"/>
            <a:chExt cx="180007" cy="356217"/>
          </a:xfrm>
        </p:grpSpPr>
        <p:sp>
          <p:nvSpPr>
            <p:cNvPr id="89" name="Равнобедренный треугольник 88"/>
            <p:cNvSpPr>
              <a:spLocks/>
            </p:cNvSpPr>
            <p:nvPr/>
          </p:nvSpPr>
          <p:spPr>
            <a:xfrm rot="10800000">
              <a:off x="1976426" y="4643446"/>
              <a:ext cx="180000" cy="18000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Равнобедренный треугольник 92"/>
            <p:cNvSpPr>
              <a:spLocks/>
            </p:cNvSpPr>
            <p:nvPr/>
          </p:nvSpPr>
          <p:spPr>
            <a:xfrm>
              <a:off x="1976433" y="4819663"/>
              <a:ext cx="180000" cy="1800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3" name="Скругленный прямоугольник 302"/>
          <p:cNvSpPr/>
          <p:nvPr/>
        </p:nvSpPr>
        <p:spPr>
          <a:xfrm>
            <a:off x="3386129" y="3929066"/>
            <a:ext cx="214314" cy="142876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6" name="Соединительная линия уступом 305"/>
          <p:cNvCxnSpPr>
            <a:stCxn id="303" idx="2"/>
            <a:endCxn id="265" idx="2"/>
          </p:cNvCxnSpPr>
          <p:nvPr/>
        </p:nvCxnSpPr>
        <p:spPr>
          <a:xfrm rot="16200000" flipH="1">
            <a:off x="3605339" y="5245772"/>
            <a:ext cx="299552" cy="523659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hape 310"/>
          <p:cNvCxnSpPr>
            <a:stCxn id="303" idx="0"/>
          </p:cNvCxnSpPr>
          <p:nvPr/>
        </p:nvCxnSpPr>
        <p:spPr>
          <a:xfrm rot="5400000" flipH="1" flipV="1">
            <a:off x="3961205" y="3175395"/>
            <a:ext cx="285752" cy="1221590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2" name="Группа 311"/>
          <p:cNvGrpSpPr/>
          <p:nvPr/>
        </p:nvGrpSpPr>
        <p:grpSpPr>
          <a:xfrm rot="5400000">
            <a:off x="4626767" y="5722162"/>
            <a:ext cx="214314" cy="180973"/>
            <a:chOff x="1628753" y="3214686"/>
            <a:chExt cx="214314" cy="180973"/>
          </a:xfrm>
        </p:grpSpPr>
        <p:sp>
          <p:nvSpPr>
            <p:cNvPr id="313" name="Овал 312"/>
            <p:cNvSpPr>
              <a:spLocks noChangeAspect="1"/>
            </p:cNvSpPr>
            <p:nvPr/>
          </p:nvSpPr>
          <p:spPr>
            <a:xfrm>
              <a:off x="1643042" y="3214686"/>
              <a:ext cx="180000" cy="180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4" name="Прямоугольник 313"/>
            <p:cNvSpPr/>
            <p:nvPr/>
          </p:nvSpPr>
          <p:spPr>
            <a:xfrm>
              <a:off x="1628753" y="3324221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78" name="Прямая соединительная линия 177"/>
          <p:cNvCxnSpPr/>
          <p:nvPr/>
        </p:nvCxnSpPr>
        <p:spPr>
          <a:xfrm>
            <a:off x="4093142" y="5813441"/>
            <a:ext cx="162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Соединительная линия уступом 129"/>
          <p:cNvCxnSpPr/>
          <p:nvPr/>
        </p:nvCxnSpPr>
        <p:spPr>
          <a:xfrm rot="16200000" flipH="1">
            <a:off x="3783778" y="4914992"/>
            <a:ext cx="450000" cy="1512000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Прямая соединительная линия 267"/>
          <p:cNvCxnSpPr>
            <a:stCxn id="267" idx="2"/>
            <a:endCxn id="313" idx="2"/>
          </p:cNvCxnSpPr>
          <p:nvPr/>
        </p:nvCxnSpPr>
        <p:spPr>
          <a:xfrm rot="5400000">
            <a:off x="4164540" y="5141090"/>
            <a:ext cx="1148563" cy="88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2" name="Группа 281"/>
          <p:cNvGrpSpPr/>
          <p:nvPr/>
        </p:nvGrpSpPr>
        <p:grpSpPr>
          <a:xfrm rot="10800000">
            <a:off x="4562475" y="4786321"/>
            <a:ext cx="357190" cy="357190"/>
            <a:chOff x="1890693" y="3643314"/>
            <a:chExt cx="357190" cy="357190"/>
          </a:xfrm>
        </p:grpSpPr>
        <p:sp>
          <p:nvSpPr>
            <p:cNvPr id="283" name="Овал 282"/>
            <p:cNvSpPr/>
            <p:nvPr/>
          </p:nvSpPr>
          <p:spPr>
            <a:xfrm rot="16200000">
              <a:off x="1890693" y="3643314"/>
              <a:ext cx="357190" cy="35719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Равнобедренный треугольник 283"/>
            <p:cNvSpPr/>
            <p:nvPr/>
          </p:nvSpPr>
          <p:spPr>
            <a:xfrm rot="10800000">
              <a:off x="1995465" y="3857628"/>
              <a:ext cx="142876" cy="142876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6" name="Овал 315"/>
          <p:cNvSpPr/>
          <p:nvPr/>
        </p:nvSpPr>
        <p:spPr>
          <a:xfrm>
            <a:off x="4695826" y="5619203"/>
            <a:ext cx="71438" cy="7200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TextBox 316"/>
          <p:cNvSpPr txBox="1"/>
          <p:nvPr/>
        </p:nvSpPr>
        <p:spPr>
          <a:xfrm>
            <a:off x="4438649" y="528638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0" name="Прямая соединительная линия 109"/>
          <p:cNvCxnSpPr>
            <a:stCxn id="81" idx="3"/>
          </p:cNvCxnSpPr>
          <p:nvPr/>
        </p:nvCxnSpPr>
        <p:spPr>
          <a:xfrm flipV="1">
            <a:off x="1733530" y="4714884"/>
            <a:ext cx="90964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1900223" y="5967430"/>
            <a:ext cx="224314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совместного присоединения систем отопления и горячего водоснабжения к закрытой тепловой сети: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параллельная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7752" y="2413338"/>
            <a:ext cx="42862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 – подогреватель</a:t>
            </a:r>
            <a:endParaRPr lang="ru-RU" dirty="0" smtClean="0">
              <a:latin typeface="Arial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РТ - регулятор температуры;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РР - регулятор расхода;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 - элеватор;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ГВ - краны горячего водоснабжения; О - радиатор отопления</a:t>
            </a:r>
            <a:endParaRPr lang="ru-RU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-392046" y="2714620"/>
            <a:ext cx="3715570" cy="79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Группа 19"/>
          <p:cNvGrpSpPr/>
          <p:nvPr/>
        </p:nvGrpSpPr>
        <p:grpSpPr>
          <a:xfrm>
            <a:off x="1375648" y="114298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41" name="Равнобедренный треугольник 4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Равнобедренный треугольник 4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6" name="Прямая со стрелкой 45"/>
          <p:cNvCxnSpPr/>
          <p:nvPr/>
        </p:nvCxnSpPr>
        <p:spPr>
          <a:xfrm>
            <a:off x="1209658" y="5957905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0800000" flipV="1">
            <a:off x="1214414" y="6296043"/>
            <a:ext cx="292895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16200000" flipH="1" flipV="1">
            <a:off x="2958700" y="1187026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16200000" flipH="1" flipV="1">
            <a:off x="2951541" y="1770436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16200000" flipH="1" flipV="1">
            <a:off x="2898889" y="2343551"/>
            <a:ext cx="0" cy="504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0800000" flipV="1">
            <a:off x="3327148" y="1714488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10800000" flipV="1">
            <a:off x="3317623" y="2290753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10800000">
            <a:off x="3245623" y="2810657"/>
            <a:ext cx="612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Группа 66"/>
          <p:cNvGrpSpPr/>
          <p:nvPr/>
        </p:nvGrpSpPr>
        <p:grpSpPr>
          <a:xfrm>
            <a:off x="3100380" y="2076439"/>
            <a:ext cx="285752" cy="215108"/>
            <a:chOff x="2009757" y="1643050"/>
            <a:chExt cx="285752" cy="215108"/>
          </a:xfrm>
        </p:grpSpPr>
        <p:sp>
          <p:nvSpPr>
            <p:cNvPr id="68" name="Прямоугольник 67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9" name="Прямая соединительная линия 68"/>
            <p:cNvCxnSpPr>
              <a:stCxn id="68" idx="0"/>
              <a:endCxn id="68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Группа 69"/>
          <p:cNvGrpSpPr/>
          <p:nvPr/>
        </p:nvGrpSpPr>
        <p:grpSpPr>
          <a:xfrm>
            <a:off x="3100380" y="2595553"/>
            <a:ext cx="285752" cy="215108"/>
            <a:chOff x="2009757" y="1643050"/>
            <a:chExt cx="285752" cy="215108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2" name="Прямая соединительная линия 71"/>
            <p:cNvCxnSpPr>
              <a:stCxn id="71" idx="0"/>
              <a:endCxn id="71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Группа 72"/>
          <p:cNvGrpSpPr/>
          <p:nvPr/>
        </p:nvGrpSpPr>
        <p:grpSpPr>
          <a:xfrm>
            <a:off x="3100380" y="1500170"/>
            <a:ext cx="285752" cy="215108"/>
            <a:chOff x="2009757" y="1643050"/>
            <a:chExt cx="285752" cy="215108"/>
          </a:xfrm>
        </p:grpSpPr>
        <p:sp>
          <p:nvSpPr>
            <p:cNvPr id="74" name="Прямоугольник 73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5" name="Прямая соединительная линия 74"/>
            <p:cNvCxnSpPr>
              <a:stCxn id="74" idx="0"/>
              <a:endCxn id="74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Прямая со стрелкой 77"/>
          <p:cNvCxnSpPr/>
          <p:nvPr/>
        </p:nvCxnSpPr>
        <p:spPr>
          <a:xfrm rot="16200000" flipH="1">
            <a:off x="-1535948" y="3107529"/>
            <a:ext cx="3929090" cy="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1406" y="1285860"/>
            <a:ext cx="440313" cy="378621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ru-RU" sz="1400" b="1" dirty="0" smtClean="0"/>
              <a:t>из водопровода</a:t>
            </a:r>
            <a:endParaRPr lang="ru-RU" sz="1400" b="1" dirty="0"/>
          </a:p>
        </p:txBody>
      </p:sp>
      <p:sp>
        <p:nvSpPr>
          <p:cNvPr id="80" name="Полилиния 79"/>
          <p:cNvSpPr/>
          <p:nvPr/>
        </p:nvSpPr>
        <p:spPr>
          <a:xfrm>
            <a:off x="1214414" y="4624396"/>
            <a:ext cx="500066" cy="216000"/>
          </a:xfrm>
          <a:custGeom>
            <a:avLst/>
            <a:gdLst>
              <a:gd name="connsiteX0" fmla="*/ 0 w 273050"/>
              <a:gd name="connsiteY0" fmla="*/ 114300 h 244475"/>
              <a:gd name="connsiteX1" fmla="*/ 104775 w 273050"/>
              <a:gd name="connsiteY1" fmla="*/ 19050 h 244475"/>
              <a:gd name="connsiteX2" fmla="*/ 171450 w 273050"/>
              <a:gd name="connsiteY2" fmla="*/ 228600 h 244475"/>
              <a:gd name="connsiteX3" fmla="*/ 257175 w 273050"/>
              <a:gd name="connsiteY3" fmla="*/ 114300 h 244475"/>
              <a:gd name="connsiteX4" fmla="*/ 266700 w 273050"/>
              <a:gd name="connsiteY4" fmla="*/ 133350 h 24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50" h="244475">
                <a:moveTo>
                  <a:pt x="0" y="114300"/>
                </a:moveTo>
                <a:cubicBezTo>
                  <a:pt x="38100" y="57150"/>
                  <a:pt x="76200" y="0"/>
                  <a:pt x="104775" y="19050"/>
                </a:cubicBezTo>
                <a:cubicBezTo>
                  <a:pt x="133350" y="38100"/>
                  <a:pt x="146050" y="212725"/>
                  <a:pt x="171450" y="228600"/>
                </a:cubicBezTo>
                <a:cubicBezTo>
                  <a:pt x="196850" y="244475"/>
                  <a:pt x="241300" y="130175"/>
                  <a:pt x="257175" y="114300"/>
                </a:cubicBezTo>
                <a:cubicBezTo>
                  <a:pt x="273050" y="98425"/>
                  <a:pt x="269875" y="115887"/>
                  <a:pt x="266700" y="13335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1233464" y="4572008"/>
            <a:ext cx="500066" cy="35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5" name="Группа 84"/>
          <p:cNvGrpSpPr/>
          <p:nvPr/>
        </p:nvGrpSpPr>
        <p:grpSpPr>
          <a:xfrm>
            <a:off x="2533636" y="5138749"/>
            <a:ext cx="214314" cy="180973"/>
            <a:chOff x="1628753" y="3214686"/>
            <a:chExt cx="214314" cy="180973"/>
          </a:xfrm>
        </p:grpSpPr>
        <p:sp>
          <p:nvSpPr>
            <p:cNvPr id="86" name="Овал 85"/>
            <p:cNvSpPr>
              <a:spLocks noChangeAspect="1"/>
            </p:cNvSpPr>
            <p:nvPr/>
          </p:nvSpPr>
          <p:spPr>
            <a:xfrm>
              <a:off x="1643042" y="3214686"/>
              <a:ext cx="180000" cy="180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1628753" y="3324221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6" name="Прямая соединительная линия 75"/>
          <p:cNvCxnSpPr/>
          <p:nvPr/>
        </p:nvCxnSpPr>
        <p:spPr>
          <a:xfrm rot="5400000" flipH="1" flipV="1">
            <a:off x="69571" y="3402260"/>
            <a:ext cx="5148000" cy="79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Группа 19"/>
          <p:cNvGrpSpPr/>
          <p:nvPr/>
        </p:nvGrpSpPr>
        <p:grpSpPr>
          <a:xfrm>
            <a:off x="2552686" y="535782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54" name="Равнобедренный треугольник 53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Равнобедренный треугольник 54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Равнобедренный треугольник 4"/>
          <p:cNvSpPr/>
          <p:nvPr/>
        </p:nvSpPr>
        <p:spPr>
          <a:xfrm rot="10800000">
            <a:off x="2462198" y="2786058"/>
            <a:ext cx="357190" cy="5715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571740" y="3290887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2" name="Прямая соединительная линия 111"/>
          <p:cNvCxnSpPr>
            <a:stCxn id="86" idx="6"/>
          </p:cNvCxnSpPr>
          <p:nvPr/>
        </p:nvCxnSpPr>
        <p:spPr>
          <a:xfrm flipV="1">
            <a:off x="2727925" y="5214950"/>
            <a:ext cx="1129695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Группа 112"/>
          <p:cNvGrpSpPr/>
          <p:nvPr/>
        </p:nvGrpSpPr>
        <p:grpSpPr>
          <a:xfrm>
            <a:off x="3743318" y="5872180"/>
            <a:ext cx="214314" cy="180973"/>
            <a:chOff x="3543293" y="5872180"/>
            <a:chExt cx="214314" cy="180973"/>
          </a:xfrm>
        </p:grpSpPr>
        <p:sp>
          <p:nvSpPr>
            <p:cNvPr id="107" name="Овал 106"/>
            <p:cNvSpPr>
              <a:spLocks noChangeAspect="1"/>
            </p:cNvSpPr>
            <p:nvPr/>
          </p:nvSpPr>
          <p:spPr>
            <a:xfrm rot="10800000">
              <a:off x="3563318" y="5873153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Прямоугольник 107"/>
            <p:cNvSpPr/>
            <p:nvPr/>
          </p:nvSpPr>
          <p:spPr>
            <a:xfrm rot="10800000">
              <a:off x="3543293" y="587218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59" name="Прямая со стрелкой 58"/>
          <p:cNvCxnSpPr/>
          <p:nvPr/>
        </p:nvCxnSpPr>
        <p:spPr>
          <a:xfrm rot="5400000">
            <a:off x="1570809" y="4000504"/>
            <a:ext cx="45720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Группа 19"/>
          <p:cNvGrpSpPr/>
          <p:nvPr/>
        </p:nvGrpSpPr>
        <p:grpSpPr>
          <a:xfrm>
            <a:off x="3758576" y="542926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57" name="Равнобедренный треугольник 5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Равнобедренный треугольник 57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15" name="Прямая соединительная линия 114"/>
          <p:cNvCxnSpPr>
            <a:stCxn id="6" idx="6"/>
          </p:cNvCxnSpPr>
          <p:nvPr/>
        </p:nvCxnSpPr>
        <p:spPr>
          <a:xfrm flipV="1">
            <a:off x="2714616" y="3357562"/>
            <a:ext cx="114300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Соединительная линия уступом 118"/>
          <p:cNvCxnSpPr>
            <a:endCxn id="105" idx="0"/>
          </p:cNvCxnSpPr>
          <p:nvPr/>
        </p:nvCxnSpPr>
        <p:spPr>
          <a:xfrm rot="10800000" flipV="1">
            <a:off x="2642686" y="3358356"/>
            <a:ext cx="644224" cy="393520"/>
          </a:xfrm>
          <a:prstGeom prst="bentConnector4">
            <a:avLst>
              <a:gd name="adj1" fmla="val -2819"/>
              <a:gd name="adj2" fmla="val 100000"/>
            </a:avLst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2928926" y="3624264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3" name="Группа 19"/>
          <p:cNvGrpSpPr/>
          <p:nvPr/>
        </p:nvGrpSpPr>
        <p:grpSpPr>
          <a:xfrm>
            <a:off x="2552686" y="358616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24" name="Равнобедренный треугольник 123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Равнобедренный треугольник 124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6" name="Группа 19"/>
          <p:cNvGrpSpPr/>
          <p:nvPr/>
        </p:nvGrpSpPr>
        <p:grpSpPr>
          <a:xfrm>
            <a:off x="2552686" y="392906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27" name="Равнобедренный треугольник 12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Равнобедренный треугольник 127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30" name="Прямая соединительная линия 129"/>
          <p:cNvCxnSpPr/>
          <p:nvPr/>
        </p:nvCxnSpPr>
        <p:spPr>
          <a:xfrm rot="10800000">
            <a:off x="981051" y="5228749"/>
            <a:ext cx="15478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Группа 19"/>
          <p:cNvGrpSpPr/>
          <p:nvPr/>
        </p:nvGrpSpPr>
        <p:grpSpPr>
          <a:xfrm rot="5400000">
            <a:off x="1945461" y="5055407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83" name="Равнобедренный треугольник 8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Равнобедренный треугольник 83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32" name="Соединительная линия уступом 131"/>
          <p:cNvCxnSpPr>
            <a:endCxn id="81" idx="2"/>
          </p:cNvCxnSpPr>
          <p:nvPr/>
        </p:nvCxnSpPr>
        <p:spPr>
          <a:xfrm flipV="1">
            <a:off x="428596" y="4928408"/>
            <a:ext cx="1054901" cy="143666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Группа 133"/>
          <p:cNvGrpSpPr/>
          <p:nvPr/>
        </p:nvGrpSpPr>
        <p:grpSpPr>
          <a:xfrm>
            <a:off x="881037" y="4986348"/>
            <a:ext cx="214314" cy="180973"/>
            <a:chOff x="881037" y="4986348"/>
            <a:chExt cx="214314" cy="180973"/>
          </a:xfrm>
        </p:grpSpPr>
        <p:sp>
          <p:nvSpPr>
            <p:cNvPr id="89" name="Овал 88"/>
            <p:cNvSpPr>
              <a:spLocks noChangeAspect="1"/>
            </p:cNvSpPr>
            <p:nvPr/>
          </p:nvSpPr>
          <p:spPr>
            <a:xfrm>
              <a:off x="895326" y="4986348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881037" y="5095883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17" name="Shape 116"/>
          <p:cNvCxnSpPr/>
          <p:nvPr/>
        </p:nvCxnSpPr>
        <p:spPr>
          <a:xfrm rot="10800000" flipV="1">
            <a:off x="981464" y="4715713"/>
            <a:ext cx="252000" cy="504000"/>
          </a:xfrm>
          <a:prstGeom prst="bentConnector2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5" name="Группа 19"/>
          <p:cNvGrpSpPr/>
          <p:nvPr/>
        </p:nvGrpSpPr>
        <p:grpSpPr>
          <a:xfrm>
            <a:off x="2552686" y="107154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36" name="Равнобедренный треугольник 135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Равнобедренный треугольник 136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9"/>
          <p:cNvGrpSpPr/>
          <p:nvPr/>
        </p:nvGrpSpPr>
        <p:grpSpPr>
          <a:xfrm rot="5400000">
            <a:off x="1921646" y="4536289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11" name="Равнобедренный треугольник 11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Равнобедренный треугольник 113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9"/>
          <p:cNvGrpSpPr/>
          <p:nvPr/>
        </p:nvGrpSpPr>
        <p:grpSpPr>
          <a:xfrm rot="5400000">
            <a:off x="2279809" y="4536289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18" name="Равнобедренный треугольник 117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Равнобедренный треугольник 11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1176314" y="2509830"/>
            <a:ext cx="563660" cy="188120"/>
            <a:chOff x="546818" y="2050249"/>
            <a:chExt cx="563660" cy="188120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34" name="Овал 33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5" name="Прямая соединительная линия 34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31" name="Овал 30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2" name="Прямая соединительная линия 31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Группа 16"/>
          <p:cNvGrpSpPr/>
          <p:nvPr/>
        </p:nvGrpSpPr>
        <p:grpSpPr>
          <a:xfrm>
            <a:off x="1178703" y="2081207"/>
            <a:ext cx="563660" cy="188120"/>
            <a:chOff x="546818" y="2050249"/>
            <a:chExt cx="563660" cy="188120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24" name="Овал 23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5" name="Прямая соединительная линия 24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21" name="Овал 20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2" name="Прямая соединительная линия 21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Группа 6"/>
          <p:cNvGrpSpPr/>
          <p:nvPr/>
        </p:nvGrpSpPr>
        <p:grpSpPr>
          <a:xfrm>
            <a:off x="1177859" y="1643050"/>
            <a:ext cx="563660" cy="188120"/>
            <a:chOff x="546818" y="2050249"/>
            <a:chExt cx="563660" cy="18812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4" name="Овал 13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5" name="Прямая соединительная линия 14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1" name="Овал 10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2" name="Прямая соединительная линия 11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2" name="Соединительная линия уступом 121"/>
          <p:cNvCxnSpPr>
            <a:endCxn id="114" idx="0"/>
          </p:cNvCxnSpPr>
          <p:nvPr/>
        </p:nvCxnSpPr>
        <p:spPr>
          <a:xfrm rot="16200000" flipH="1">
            <a:off x="1364186" y="4065045"/>
            <a:ext cx="785335" cy="513375"/>
          </a:xfrm>
          <a:prstGeom prst="bentConnector4">
            <a:avLst>
              <a:gd name="adj1" fmla="val -3031"/>
              <a:gd name="adj2" fmla="val 103711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 rot="5400000">
            <a:off x="1962132" y="4257680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1857356" y="478632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sp>
        <p:nvSpPr>
          <p:cNvPr id="143" name="TextBox 142"/>
          <p:cNvSpPr txBox="1"/>
          <p:nvPr/>
        </p:nvSpPr>
        <p:spPr>
          <a:xfrm>
            <a:off x="1142976" y="421481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</a:t>
            </a:r>
            <a:endParaRPr lang="ru-RU" sz="2000" dirty="0"/>
          </a:p>
        </p:txBody>
      </p:sp>
      <p:sp>
        <p:nvSpPr>
          <p:cNvPr id="144" name="TextBox 143"/>
          <p:cNvSpPr txBox="1"/>
          <p:nvPr/>
        </p:nvSpPr>
        <p:spPr>
          <a:xfrm>
            <a:off x="1643042" y="121442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ГВ</a:t>
            </a:r>
            <a:endParaRPr lang="ru-RU" sz="2000" dirty="0"/>
          </a:p>
        </p:txBody>
      </p:sp>
      <p:sp>
        <p:nvSpPr>
          <p:cNvPr id="145" name="TextBox 144"/>
          <p:cNvSpPr txBox="1"/>
          <p:nvPr/>
        </p:nvSpPr>
        <p:spPr>
          <a:xfrm>
            <a:off x="3071802" y="371475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РР</a:t>
            </a:r>
            <a:endParaRPr lang="ru-RU" sz="2000" dirty="0"/>
          </a:p>
        </p:txBody>
      </p:sp>
      <p:sp>
        <p:nvSpPr>
          <p:cNvPr id="146" name="TextBox 145"/>
          <p:cNvSpPr txBox="1"/>
          <p:nvPr/>
        </p:nvSpPr>
        <p:spPr>
          <a:xfrm>
            <a:off x="2857488" y="285749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</a:t>
            </a:r>
            <a:endParaRPr lang="ru-RU" sz="2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3428992" y="128586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совместного присоединения систем отопления и горячего водоснабжения к закрытой тепловой сети: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смешанная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7752" y="2413338"/>
            <a:ext cx="42862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 – подогреватель</a:t>
            </a:r>
            <a:endParaRPr lang="ru-RU" dirty="0" smtClean="0">
              <a:latin typeface="Arial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ПН -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водо-водяной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подогреватель нижней ступени;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РТ - регулятор температуры;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РР - регулятор расхода;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 - элеватор;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 - насос; 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ГВ - краны горячего водоснабжения; О - радиатор отопления</a:t>
            </a:r>
            <a:endParaRPr lang="ru-RU" dirty="0"/>
          </a:p>
        </p:txBody>
      </p:sp>
      <p:cxnSp>
        <p:nvCxnSpPr>
          <p:cNvPr id="5" name="Прямая соединительная линия 4"/>
          <p:cNvCxnSpPr>
            <a:stCxn id="31" idx="3"/>
          </p:cNvCxnSpPr>
          <p:nvPr/>
        </p:nvCxnSpPr>
        <p:spPr>
          <a:xfrm flipV="1">
            <a:off x="1733530" y="4495809"/>
            <a:ext cx="90964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900223" y="5967430"/>
            <a:ext cx="224314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-280261" y="2602835"/>
            <a:ext cx="3492000" cy="79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19"/>
          <p:cNvGrpSpPr/>
          <p:nvPr/>
        </p:nvGrpSpPr>
        <p:grpSpPr>
          <a:xfrm>
            <a:off x="1375648" y="114298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9" name="Равнобедренный треугольник 8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внобедренный треугольник 9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>
            <a:off x="1209658" y="5957905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1214414" y="6296043"/>
            <a:ext cx="292895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 flipV="1">
            <a:off x="2958700" y="1187026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 flipV="1">
            <a:off x="2951541" y="1770436"/>
            <a:ext cx="0" cy="61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 flipV="1">
            <a:off x="2898889" y="2343551"/>
            <a:ext cx="0" cy="504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3327148" y="1714488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3317623" y="2290753"/>
            <a:ext cx="5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3245623" y="2810657"/>
            <a:ext cx="612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3100380" y="2076439"/>
            <a:ext cx="285752" cy="215108"/>
            <a:chOff x="2009757" y="1643050"/>
            <a:chExt cx="285752" cy="215108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1" name="Прямая соединительная линия 20"/>
            <p:cNvCxnSpPr>
              <a:stCxn id="20" idx="0"/>
              <a:endCxn id="20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3100380" y="2595553"/>
            <a:ext cx="285752" cy="215108"/>
            <a:chOff x="2009757" y="1643050"/>
            <a:chExt cx="285752" cy="21510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4" name="Прямая соединительная линия 23"/>
            <p:cNvCxnSpPr>
              <a:stCxn id="23" idx="0"/>
              <a:endCxn id="23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0380" y="1500170"/>
            <a:ext cx="285752" cy="215108"/>
            <a:chOff x="2009757" y="1643050"/>
            <a:chExt cx="285752" cy="215108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2009757" y="1643050"/>
              <a:ext cx="285752" cy="2143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>
              <a:stCxn id="26" idx="0"/>
              <a:endCxn id="26" idx="2"/>
            </p:cNvCxnSpPr>
            <p:nvPr/>
          </p:nvCxnSpPr>
          <p:spPr>
            <a:xfrm rot="16200000" flipH="1">
              <a:off x="2045476" y="1750207"/>
              <a:ext cx="214314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Прямая со стрелкой 27"/>
          <p:cNvCxnSpPr/>
          <p:nvPr/>
        </p:nvCxnSpPr>
        <p:spPr>
          <a:xfrm rot="16200000" flipH="1">
            <a:off x="2393141" y="3250405"/>
            <a:ext cx="3929090" cy="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29058" y="1142984"/>
            <a:ext cx="440313" cy="378621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ru-RU" sz="1400" b="1" dirty="0" smtClean="0"/>
              <a:t>из водопровода</a:t>
            </a:r>
            <a:endParaRPr lang="ru-RU" sz="1400" b="1" dirty="0"/>
          </a:p>
        </p:txBody>
      </p:sp>
      <p:sp>
        <p:nvSpPr>
          <p:cNvPr id="30" name="Полилиния 29"/>
          <p:cNvSpPr/>
          <p:nvPr/>
        </p:nvSpPr>
        <p:spPr>
          <a:xfrm>
            <a:off x="1214414" y="4405321"/>
            <a:ext cx="500066" cy="216000"/>
          </a:xfrm>
          <a:custGeom>
            <a:avLst/>
            <a:gdLst>
              <a:gd name="connsiteX0" fmla="*/ 0 w 273050"/>
              <a:gd name="connsiteY0" fmla="*/ 114300 h 244475"/>
              <a:gd name="connsiteX1" fmla="*/ 104775 w 273050"/>
              <a:gd name="connsiteY1" fmla="*/ 19050 h 244475"/>
              <a:gd name="connsiteX2" fmla="*/ 171450 w 273050"/>
              <a:gd name="connsiteY2" fmla="*/ 228600 h 244475"/>
              <a:gd name="connsiteX3" fmla="*/ 257175 w 273050"/>
              <a:gd name="connsiteY3" fmla="*/ 114300 h 244475"/>
              <a:gd name="connsiteX4" fmla="*/ 266700 w 273050"/>
              <a:gd name="connsiteY4" fmla="*/ 133350 h 24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50" h="244475">
                <a:moveTo>
                  <a:pt x="0" y="114300"/>
                </a:moveTo>
                <a:cubicBezTo>
                  <a:pt x="38100" y="57150"/>
                  <a:pt x="76200" y="0"/>
                  <a:pt x="104775" y="19050"/>
                </a:cubicBezTo>
                <a:cubicBezTo>
                  <a:pt x="133350" y="38100"/>
                  <a:pt x="146050" y="212725"/>
                  <a:pt x="171450" y="228600"/>
                </a:cubicBezTo>
                <a:cubicBezTo>
                  <a:pt x="196850" y="244475"/>
                  <a:pt x="241300" y="130175"/>
                  <a:pt x="257175" y="114300"/>
                </a:cubicBezTo>
                <a:cubicBezTo>
                  <a:pt x="273050" y="98425"/>
                  <a:pt x="269875" y="115887"/>
                  <a:pt x="266700" y="13335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233464" y="4352933"/>
            <a:ext cx="500066" cy="35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>
            <a:off x="2528873" y="5138749"/>
            <a:ext cx="214314" cy="180973"/>
            <a:chOff x="1628753" y="3214686"/>
            <a:chExt cx="214314" cy="180973"/>
          </a:xfrm>
        </p:grpSpPr>
        <p:sp>
          <p:nvSpPr>
            <p:cNvPr id="33" name="Овал 32"/>
            <p:cNvSpPr>
              <a:spLocks noChangeAspect="1"/>
            </p:cNvSpPr>
            <p:nvPr/>
          </p:nvSpPr>
          <p:spPr>
            <a:xfrm>
              <a:off x="1643042" y="3214686"/>
              <a:ext cx="180000" cy="180000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628753" y="3324221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1" name="Прямая соединительная линия 40"/>
          <p:cNvCxnSpPr/>
          <p:nvPr/>
        </p:nvCxnSpPr>
        <p:spPr>
          <a:xfrm flipV="1">
            <a:off x="2723162" y="5224476"/>
            <a:ext cx="1129695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/>
          <p:cNvGrpSpPr/>
          <p:nvPr/>
        </p:nvGrpSpPr>
        <p:grpSpPr>
          <a:xfrm>
            <a:off x="3743318" y="5872180"/>
            <a:ext cx="214314" cy="180973"/>
            <a:chOff x="3543293" y="5872180"/>
            <a:chExt cx="214314" cy="180973"/>
          </a:xfrm>
        </p:grpSpPr>
        <p:sp>
          <p:nvSpPr>
            <p:cNvPr id="43" name="Овал 42"/>
            <p:cNvSpPr>
              <a:spLocks noChangeAspect="1"/>
            </p:cNvSpPr>
            <p:nvPr/>
          </p:nvSpPr>
          <p:spPr>
            <a:xfrm rot="10800000">
              <a:off x="3563318" y="5873153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 rot="10800000">
              <a:off x="3543293" y="5872180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5" name="Прямая со стрелкой 44"/>
          <p:cNvCxnSpPr/>
          <p:nvPr/>
        </p:nvCxnSpPr>
        <p:spPr>
          <a:xfrm rot="5400000">
            <a:off x="1570809" y="4000504"/>
            <a:ext cx="45720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Группа 19"/>
          <p:cNvGrpSpPr/>
          <p:nvPr/>
        </p:nvGrpSpPr>
        <p:grpSpPr>
          <a:xfrm>
            <a:off x="3768102" y="5573113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47" name="Равнобедренный треугольник 4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Равнобедренный треугольник 47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9" name="Прямая соединительная линия 48"/>
          <p:cNvCxnSpPr>
            <a:stCxn id="40" idx="6"/>
          </p:cNvCxnSpPr>
          <p:nvPr/>
        </p:nvCxnSpPr>
        <p:spPr>
          <a:xfrm flipV="1">
            <a:off x="2714616" y="3357562"/>
            <a:ext cx="114300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118"/>
          <p:cNvCxnSpPr/>
          <p:nvPr/>
        </p:nvCxnSpPr>
        <p:spPr>
          <a:xfrm rot="10800000" flipV="1">
            <a:off x="2642686" y="3358356"/>
            <a:ext cx="644224" cy="393520"/>
          </a:xfrm>
          <a:prstGeom prst="bentConnector4">
            <a:avLst>
              <a:gd name="adj1" fmla="val -2819"/>
              <a:gd name="adj2" fmla="val 100000"/>
            </a:avLst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2928926" y="3624264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rot="10800000">
            <a:off x="1489638" y="5228749"/>
            <a:ext cx="104400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Группа 19"/>
          <p:cNvGrpSpPr/>
          <p:nvPr/>
        </p:nvGrpSpPr>
        <p:grpSpPr>
          <a:xfrm rot="5400000">
            <a:off x="1945461" y="5055407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60" name="Равнобедренный треугольник 59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Равнобедренный треугольник 60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19"/>
          <p:cNvGrpSpPr/>
          <p:nvPr/>
        </p:nvGrpSpPr>
        <p:grpSpPr>
          <a:xfrm rot="5400000">
            <a:off x="2279809" y="431721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74" name="Равнобедренный треугольник 73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Равнобедренный треугольник 74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1176314" y="2509830"/>
            <a:ext cx="563660" cy="188120"/>
            <a:chOff x="546818" y="2050249"/>
            <a:chExt cx="563660" cy="188120"/>
          </a:xfrm>
        </p:grpSpPr>
        <p:cxnSp>
          <p:nvCxnSpPr>
            <p:cNvPr id="77" name="Прямая соединительная линия 76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83" name="Овал 82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84" name="Прямая соединительная линия 83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80" name="Овал 7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81" name="Прямая соединительная линия 8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Группа 85"/>
          <p:cNvGrpSpPr/>
          <p:nvPr/>
        </p:nvGrpSpPr>
        <p:grpSpPr>
          <a:xfrm>
            <a:off x="1178703" y="2081207"/>
            <a:ext cx="563660" cy="188120"/>
            <a:chOff x="546818" y="2050249"/>
            <a:chExt cx="563660" cy="188120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8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93" name="Овал 92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90" name="Овал 8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91" name="Прямая соединительная линия 9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6" name="Группа 95"/>
          <p:cNvGrpSpPr/>
          <p:nvPr/>
        </p:nvGrpSpPr>
        <p:grpSpPr>
          <a:xfrm>
            <a:off x="1177859" y="1643050"/>
            <a:ext cx="563660" cy="188120"/>
            <a:chOff x="546818" y="2050249"/>
            <a:chExt cx="563660" cy="188120"/>
          </a:xfrm>
        </p:grpSpPr>
        <p:cxnSp>
          <p:nvCxnSpPr>
            <p:cNvPr id="97" name="Прямая соединительная линия 96"/>
            <p:cNvCxnSpPr/>
            <p:nvPr/>
          </p:nvCxnSpPr>
          <p:spPr>
            <a:xfrm rot="5400000" flipH="1" flipV="1">
              <a:off x="820740" y="2006618"/>
              <a:ext cx="0" cy="3587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8" name="Группа 56"/>
            <p:cNvGrpSpPr/>
            <p:nvPr/>
          </p:nvGrpSpPr>
          <p:grpSpPr>
            <a:xfrm>
              <a:off x="546818" y="2050249"/>
              <a:ext cx="110378" cy="188120"/>
              <a:chOff x="546818" y="2050249"/>
              <a:chExt cx="110378" cy="188120"/>
            </a:xfrm>
          </p:grpSpPr>
          <p:sp>
            <p:nvSpPr>
              <p:cNvPr id="103" name="Овал 102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04" name="Прямая соединительная линия 103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Группа 57"/>
            <p:cNvGrpSpPr/>
            <p:nvPr/>
          </p:nvGrpSpPr>
          <p:grpSpPr>
            <a:xfrm>
              <a:off x="1000100" y="2050249"/>
              <a:ext cx="110378" cy="188120"/>
              <a:chOff x="546818" y="2050249"/>
              <a:chExt cx="110378" cy="188120"/>
            </a:xfrm>
          </p:grpSpPr>
          <p:sp>
            <p:nvSpPr>
              <p:cNvPr id="100" name="Овал 99"/>
              <p:cNvSpPr>
                <a:spLocks noChangeAspect="1"/>
              </p:cNvSpPr>
              <p:nvPr/>
            </p:nvSpPr>
            <p:spPr>
              <a:xfrm>
                <a:off x="546818" y="213036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01" name="Прямая соединительная линия 100"/>
              <p:cNvCxnSpPr/>
              <p:nvPr/>
            </p:nvCxnSpPr>
            <p:spPr>
              <a:xfrm rot="5400000">
                <a:off x="564333" y="2097873"/>
                <a:ext cx="71438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rot="10800000">
                <a:off x="549196" y="2050249"/>
                <a:ext cx="108000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6" name="Соединительная линия уступом 121"/>
          <p:cNvCxnSpPr/>
          <p:nvPr/>
        </p:nvCxnSpPr>
        <p:spPr>
          <a:xfrm rot="16200000" flipH="1">
            <a:off x="1349897" y="3845970"/>
            <a:ext cx="785335" cy="513375"/>
          </a:xfrm>
          <a:prstGeom prst="bentConnector4">
            <a:avLst>
              <a:gd name="adj1" fmla="val -3031"/>
              <a:gd name="adj2" fmla="val 103711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Прямоугольник 106"/>
          <p:cNvSpPr/>
          <p:nvPr/>
        </p:nvSpPr>
        <p:spPr>
          <a:xfrm rot="5400000">
            <a:off x="1952606" y="4143380"/>
            <a:ext cx="14287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TextBox 107"/>
          <p:cNvSpPr txBox="1"/>
          <p:nvPr/>
        </p:nvSpPr>
        <p:spPr>
          <a:xfrm>
            <a:off x="1909744" y="453867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РТ</a:t>
            </a:r>
            <a:endParaRPr lang="ru-RU" sz="2000" dirty="0"/>
          </a:p>
        </p:txBody>
      </p:sp>
      <p:sp>
        <p:nvSpPr>
          <p:cNvPr id="109" name="TextBox 108"/>
          <p:cNvSpPr txBox="1"/>
          <p:nvPr/>
        </p:nvSpPr>
        <p:spPr>
          <a:xfrm>
            <a:off x="1033438" y="3976691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ПВ</a:t>
            </a:r>
            <a:endParaRPr lang="ru-RU" sz="2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643042" y="121442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ГВ</a:t>
            </a:r>
            <a:endParaRPr lang="ru-RU" sz="2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3071802" y="371475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РР</a:t>
            </a:r>
            <a:endParaRPr lang="ru-RU" sz="2000" dirty="0"/>
          </a:p>
        </p:txBody>
      </p:sp>
      <p:sp>
        <p:nvSpPr>
          <p:cNvPr id="112" name="TextBox 111"/>
          <p:cNvSpPr txBox="1"/>
          <p:nvPr/>
        </p:nvSpPr>
        <p:spPr>
          <a:xfrm>
            <a:off x="2857488" y="285749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</a:t>
            </a:r>
            <a:endParaRPr lang="ru-RU" sz="20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428992" y="128586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</a:t>
            </a:r>
            <a:endParaRPr lang="ru-RU" sz="2000" dirty="0"/>
          </a:p>
        </p:txBody>
      </p:sp>
      <p:sp>
        <p:nvSpPr>
          <p:cNvPr id="115" name="Прямоугольник 114"/>
          <p:cNvSpPr/>
          <p:nvPr/>
        </p:nvSpPr>
        <p:spPr>
          <a:xfrm rot="16200000">
            <a:off x="3610362" y="5038733"/>
            <a:ext cx="500066" cy="356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олилиния 113"/>
          <p:cNvSpPr/>
          <p:nvPr/>
        </p:nvSpPr>
        <p:spPr>
          <a:xfrm rot="16200000">
            <a:off x="3610810" y="5104569"/>
            <a:ext cx="500066" cy="216000"/>
          </a:xfrm>
          <a:custGeom>
            <a:avLst/>
            <a:gdLst>
              <a:gd name="connsiteX0" fmla="*/ 0 w 273050"/>
              <a:gd name="connsiteY0" fmla="*/ 114300 h 244475"/>
              <a:gd name="connsiteX1" fmla="*/ 104775 w 273050"/>
              <a:gd name="connsiteY1" fmla="*/ 19050 h 244475"/>
              <a:gd name="connsiteX2" fmla="*/ 171450 w 273050"/>
              <a:gd name="connsiteY2" fmla="*/ 228600 h 244475"/>
              <a:gd name="connsiteX3" fmla="*/ 257175 w 273050"/>
              <a:gd name="connsiteY3" fmla="*/ 114300 h 244475"/>
              <a:gd name="connsiteX4" fmla="*/ 266700 w 273050"/>
              <a:gd name="connsiteY4" fmla="*/ 133350 h 24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50" h="244475">
                <a:moveTo>
                  <a:pt x="0" y="114300"/>
                </a:moveTo>
                <a:cubicBezTo>
                  <a:pt x="38100" y="57150"/>
                  <a:pt x="76200" y="0"/>
                  <a:pt x="104775" y="19050"/>
                </a:cubicBezTo>
                <a:cubicBezTo>
                  <a:pt x="133350" y="38100"/>
                  <a:pt x="146050" y="212725"/>
                  <a:pt x="171450" y="228600"/>
                </a:cubicBezTo>
                <a:cubicBezTo>
                  <a:pt x="196850" y="244475"/>
                  <a:pt x="241300" y="130175"/>
                  <a:pt x="257175" y="114300"/>
                </a:cubicBezTo>
                <a:cubicBezTo>
                  <a:pt x="273050" y="98425"/>
                  <a:pt x="269875" y="115887"/>
                  <a:pt x="266700" y="13335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6" name="Группа 115"/>
          <p:cNvGrpSpPr/>
          <p:nvPr/>
        </p:nvGrpSpPr>
        <p:grpSpPr>
          <a:xfrm>
            <a:off x="2528873" y="4762509"/>
            <a:ext cx="214314" cy="180973"/>
            <a:chOff x="881037" y="4986348"/>
            <a:chExt cx="214314" cy="180973"/>
          </a:xfrm>
        </p:grpSpPr>
        <p:sp>
          <p:nvSpPr>
            <p:cNvPr id="117" name="Овал 116"/>
            <p:cNvSpPr>
              <a:spLocks noChangeAspect="1"/>
            </p:cNvSpPr>
            <p:nvPr/>
          </p:nvSpPr>
          <p:spPr>
            <a:xfrm>
              <a:off x="895326" y="4986348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Прямоугольник 117"/>
            <p:cNvSpPr/>
            <p:nvPr/>
          </p:nvSpPr>
          <p:spPr>
            <a:xfrm>
              <a:off x="881037" y="5095883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20" name="Прямая соединительная линия 119"/>
          <p:cNvCxnSpPr>
            <a:endCxn id="31" idx="1"/>
          </p:cNvCxnSpPr>
          <p:nvPr/>
        </p:nvCxnSpPr>
        <p:spPr>
          <a:xfrm>
            <a:off x="1000100" y="4500570"/>
            <a:ext cx="2333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16200000" flipV="1">
            <a:off x="1213498" y="4968765"/>
            <a:ext cx="54000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Группа 62"/>
          <p:cNvGrpSpPr/>
          <p:nvPr/>
        </p:nvGrpSpPr>
        <p:grpSpPr>
          <a:xfrm rot="5400000">
            <a:off x="1369194" y="4783943"/>
            <a:ext cx="214314" cy="180973"/>
            <a:chOff x="881037" y="4986348"/>
            <a:chExt cx="214314" cy="180973"/>
          </a:xfrm>
        </p:grpSpPr>
        <p:sp>
          <p:nvSpPr>
            <p:cNvPr id="64" name="Овал 63"/>
            <p:cNvSpPr>
              <a:spLocks noChangeAspect="1"/>
            </p:cNvSpPr>
            <p:nvPr/>
          </p:nvSpPr>
          <p:spPr>
            <a:xfrm>
              <a:off x="895326" y="4986348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881037" y="5095883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6" name="Shape 65"/>
          <p:cNvCxnSpPr/>
          <p:nvPr/>
        </p:nvCxnSpPr>
        <p:spPr>
          <a:xfrm rot="5400000" flipV="1">
            <a:off x="1603625" y="3906570"/>
            <a:ext cx="360000" cy="1548000"/>
          </a:xfrm>
          <a:prstGeom prst="bentConnector2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V="1">
            <a:off x="2714608" y="4857760"/>
            <a:ext cx="115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69571" y="3402260"/>
            <a:ext cx="5148000" cy="79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Группа 19"/>
          <p:cNvGrpSpPr/>
          <p:nvPr/>
        </p:nvGrpSpPr>
        <p:grpSpPr>
          <a:xfrm>
            <a:off x="2557449" y="5487387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37" name="Равнобедренный треугольник 36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Равнобедренный треугольник 37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19"/>
          <p:cNvGrpSpPr/>
          <p:nvPr/>
        </p:nvGrpSpPr>
        <p:grpSpPr>
          <a:xfrm>
            <a:off x="2552686" y="3938592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56" name="Равнобедренный треугольник 55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Равнобедренный треугольник 56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19"/>
          <p:cNvGrpSpPr/>
          <p:nvPr/>
        </p:nvGrpSpPr>
        <p:grpSpPr>
          <a:xfrm>
            <a:off x="2552686" y="358616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53" name="Равнобедренный треугольник 52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Равнобедренный треугольник 53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Равнобедренный треугольник 38"/>
          <p:cNvSpPr/>
          <p:nvPr/>
        </p:nvSpPr>
        <p:spPr>
          <a:xfrm rot="10800000">
            <a:off x="2462198" y="2786058"/>
            <a:ext cx="357190" cy="5715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2571740" y="3290887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0" name="Группа 19"/>
          <p:cNvGrpSpPr/>
          <p:nvPr/>
        </p:nvGrpSpPr>
        <p:grpSpPr>
          <a:xfrm rot="5400000">
            <a:off x="1921646" y="431721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71" name="Равнобедренный треугольник 70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Равнобедренный треугольник 71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5" name="Группа 19"/>
          <p:cNvGrpSpPr/>
          <p:nvPr/>
        </p:nvGrpSpPr>
        <p:grpSpPr>
          <a:xfrm>
            <a:off x="4267196" y="4357694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126" name="Равнобедренный треугольник 125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Равнобедренный треугольник 126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29" name="Прямая соединительная линия 128"/>
          <p:cNvCxnSpPr/>
          <p:nvPr/>
        </p:nvCxnSpPr>
        <p:spPr>
          <a:xfrm rot="10800000">
            <a:off x="4043212" y="5214950"/>
            <a:ext cx="3240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4000496" y="521495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ПН</a:t>
            </a:r>
            <a:endParaRPr lang="ru-RU" sz="2000" dirty="0"/>
          </a:p>
        </p:txBody>
      </p:sp>
      <p:grpSp>
        <p:nvGrpSpPr>
          <p:cNvPr id="67" name="Группа 19"/>
          <p:cNvGrpSpPr/>
          <p:nvPr/>
        </p:nvGrpSpPr>
        <p:grpSpPr>
          <a:xfrm>
            <a:off x="2552686" y="1071546"/>
            <a:ext cx="180007" cy="356217"/>
            <a:chOff x="1452536" y="4843471"/>
            <a:chExt cx="180007" cy="356217"/>
          </a:xfrm>
          <a:solidFill>
            <a:schemeClr val="bg1"/>
          </a:solidFill>
        </p:grpSpPr>
        <p:sp>
          <p:nvSpPr>
            <p:cNvPr id="68" name="Равнобедренный треугольник 67"/>
            <p:cNvSpPr>
              <a:spLocks/>
            </p:cNvSpPr>
            <p:nvPr/>
          </p:nvSpPr>
          <p:spPr>
            <a:xfrm rot="10800000">
              <a:off x="1452536" y="4843471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Равнобедренный треугольник 68"/>
            <p:cNvSpPr>
              <a:spLocks/>
            </p:cNvSpPr>
            <p:nvPr/>
          </p:nvSpPr>
          <p:spPr>
            <a:xfrm>
              <a:off x="1452543" y="5019688"/>
              <a:ext cx="180000" cy="180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1279</TotalTime>
  <Words>1707</Words>
  <Application>Microsoft Office PowerPoint</Application>
  <PresentationFormat>Экран (4:3)</PresentationFormat>
  <Paragraphs>283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ЭХП</cp:lastModifiedBy>
  <cp:revision>132</cp:revision>
  <dcterms:created xsi:type="dcterms:W3CDTF">2010-02-11T11:59:44Z</dcterms:created>
  <dcterms:modified xsi:type="dcterms:W3CDTF">2011-12-01T06:35:02Z</dcterms:modified>
</cp:coreProperties>
</file>