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7" r:id="rId2"/>
    <p:sldId id="256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0;&#1083;&#1084;&#1072;&#1079;\Desktop\&#1043;&#1072;&#1081;&#1085;&#1091;&#1090;&#1076;&#1080;&#1085;&#1086;&#1074;%20&#1040;.&#1048;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l, мкм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4675052410901468E-2"/>
                  <c:y val="2.224694104560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3B-42D5-8FFE-6525B0F78C85}"/>
                </c:ext>
              </c:extLst>
            </c:dLbl>
            <c:dLbl>
              <c:idx val="1"/>
              <c:layout>
                <c:manualLayout>
                  <c:x val="-1.2578616352201259E-2"/>
                  <c:y val="1.483129403040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3B-42D5-8FFE-6525B0F78C85}"/>
                </c:ext>
              </c:extLst>
            </c:dLbl>
            <c:dLbl>
              <c:idx val="2"/>
              <c:layout>
                <c:manualLayout>
                  <c:x val="-2.0964360587002098E-3"/>
                  <c:y val="2.5954764553207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3B-42D5-8FFE-6525B0F78C85}"/>
                </c:ext>
              </c:extLst>
            </c:dLbl>
            <c:dLbl>
              <c:idx val="3"/>
              <c:layout>
                <c:manualLayout>
                  <c:x val="-1.653309222634796E-2"/>
                  <c:y val="2.2051700243751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3B-42D5-8FFE-6525B0F78C85}"/>
                </c:ext>
              </c:extLst>
            </c:dLbl>
            <c:dLbl>
              <c:idx val="4"/>
              <c:layout>
                <c:manualLayout>
                  <c:x val="-8.385744234800839E-3"/>
                  <c:y val="2.224694104560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3B-42D5-8FFE-6525B0F78C85}"/>
                </c:ext>
              </c:extLst>
            </c:dLbl>
            <c:dLbl>
              <c:idx val="5"/>
              <c:layout>
                <c:manualLayout>
                  <c:x val="-8.385744234800839E-3"/>
                  <c:y val="1.483129403040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3B-42D5-8FFE-6525B0F78C85}"/>
                </c:ext>
              </c:extLst>
            </c:dLbl>
            <c:dLbl>
              <c:idx val="6"/>
              <c:layout>
                <c:manualLayout>
                  <c:x val="-1.4675052410901468E-2"/>
                  <c:y val="2.2246941045606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3B-42D5-8FFE-6525B0F78C85}"/>
                </c:ext>
              </c:extLst>
            </c:dLbl>
            <c:dLbl>
              <c:idx val="7"/>
              <c:layout>
                <c:manualLayout>
                  <c:x val="-2.0964360587002174E-2"/>
                  <c:y val="2.224694104560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3B-42D5-8FFE-6525B0F78C85}"/>
                </c:ext>
              </c:extLst>
            </c:dLbl>
            <c:dLbl>
              <c:idx val="8"/>
              <c:layout>
                <c:manualLayout>
                  <c:x val="-1.6771488469601678E-2"/>
                  <c:y val="2.5954764553207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3B-42D5-8FFE-6525B0F78C85}"/>
                </c:ext>
              </c:extLst>
            </c:dLbl>
            <c:dLbl>
              <c:idx val="9"/>
              <c:layout>
                <c:manualLayout>
                  <c:x val="-1.8867924528301886E-2"/>
                  <c:y val="2.224694104560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3B-42D5-8FFE-6525B0F78C85}"/>
                </c:ext>
              </c:extLst>
            </c:dLbl>
            <c:dLbl>
              <c:idx val="10"/>
              <c:layout>
                <c:manualLayout>
                  <c:x val="-2.0964360587002098E-2"/>
                  <c:y val="1.85391175380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13B-42D5-8FFE-6525B0F78C85}"/>
                </c:ext>
              </c:extLst>
            </c:dLbl>
            <c:dLbl>
              <c:idx val="11"/>
              <c:layout>
                <c:manualLayout>
                  <c:x val="-1.6771488469601754E-2"/>
                  <c:y val="1.85391175380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13B-42D5-8FFE-6525B0F78C85}"/>
                </c:ext>
              </c:extLst>
            </c:dLbl>
            <c:dLbl>
              <c:idx val="12"/>
              <c:layout>
                <c:manualLayout>
                  <c:x val="-2.7253668763102725E-2"/>
                  <c:y val="2.9662588060808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13B-42D5-8FFE-6525B0F78C85}"/>
                </c:ext>
              </c:extLst>
            </c:dLbl>
            <c:dLbl>
              <c:idx val="13"/>
              <c:layout>
                <c:manualLayout>
                  <c:x val="-3.1225154804678617E-2"/>
                  <c:y val="2.4403959961278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13B-42D5-8FFE-6525B0F78C85}"/>
                </c:ext>
              </c:extLst>
            </c:dLbl>
            <c:dLbl>
              <c:idx val="14"/>
              <c:layout>
                <c:manualLayout>
                  <c:x val="-2.9350104821803013E-2"/>
                  <c:y val="2.5954764553207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13B-42D5-8FFE-6525B0F78C85}"/>
                </c:ext>
              </c:extLst>
            </c:dLbl>
            <c:dLbl>
              <c:idx val="15"/>
              <c:layout>
                <c:manualLayout>
                  <c:x val="-3.1446540880503297E-2"/>
                  <c:y val="2.2246941045606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13B-42D5-8FFE-6525B0F78C85}"/>
                </c:ext>
              </c:extLst>
            </c:dLbl>
            <c:dLbl>
              <c:idx val="16"/>
              <c:layout>
                <c:manualLayout>
                  <c:x val="-3.7735849056603772E-2"/>
                  <c:y val="1.483129403040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13B-42D5-8FFE-6525B0F78C85}"/>
                </c:ext>
              </c:extLst>
            </c:dLbl>
            <c:dLbl>
              <c:idx val="17"/>
              <c:layout>
                <c:manualLayout>
                  <c:x val="-3.9832285115303984E-2"/>
                  <c:y val="2.224694104560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13B-42D5-8FFE-6525B0F78C85}"/>
                </c:ext>
              </c:extLst>
            </c:dLbl>
            <c:dLbl>
              <c:idx val="18"/>
              <c:layout>
                <c:manualLayout>
                  <c:x val="-3.7735849056603925E-2"/>
                  <c:y val="2.224694104560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13B-42D5-8FFE-6525B0F78C85}"/>
                </c:ext>
              </c:extLst>
            </c:dLbl>
            <c:dLbl>
              <c:idx val="19"/>
              <c:layout>
                <c:manualLayout>
                  <c:x val="-3.1446540880503145E-2"/>
                  <c:y val="2.224694104560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13B-42D5-8FFE-6525B0F78C85}"/>
                </c:ext>
              </c:extLst>
            </c:dLbl>
            <c:dLbl>
              <c:idx val="20"/>
              <c:layout>
                <c:manualLayout>
                  <c:x val="-2.5157232704402517E-2"/>
                  <c:y val="1.483129403040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13B-42D5-8FFE-6525B0F78C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Лист1!$A$2:$A$22</c:f>
              <c:numCache>
                <c:formatCode>General</c:formatCode>
                <c:ptCount val="21"/>
                <c:pt idx="0">
                  <c:v>4.88</c:v>
                </c:pt>
                <c:pt idx="1">
                  <c:v>5.38</c:v>
                </c:pt>
                <c:pt idx="2">
                  <c:v>5.88</c:v>
                </c:pt>
                <c:pt idx="3">
                  <c:v>6.38</c:v>
                </c:pt>
                <c:pt idx="4">
                  <c:v>6.88</c:v>
                </c:pt>
                <c:pt idx="5">
                  <c:v>7.38</c:v>
                </c:pt>
                <c:pt idx="6">
                  <c:v>7.88</c:v>
                </c:pt>
                <c:pt idx="7">
                  <c:v>8.3800000000000008</c:v>
                </c:pt>
                <c:pt idx="8">
                  <c:v>8.8800000000000008</c:v>
                </c:pt>
                <c:pt idx="9">
                  <c:v>9.3800000000000008</c:v>
                </c:pt>
                <c:pt idx="10">
                  <c:v>9.8800000000000008</c:v>
                </c:pt>
                <c:pt idx="11">
                  <c:v>10.38</c:v>
                </c:pt>
                <c:pt idx="12">
                  <c:v>10.88</c:v>
                </c:pt>
                <c:pt idx="13">
                  <c:v>11.38</c:v>
                </c:pt>
                <c:pt idx="14">
                  <c:v>11.88</c:v>
                </c:pt>
                <c:pt idx="15">
                  <c:v>12.38</c:v>
                </c:pt>
                <c:pt idx="16">
                  <c:v>12.88</c:v>
                </c:pt>
                <c:pt idx="17">
                  <c:v>13.38</c:v>
                </c:pt>
                <c:pt idx="18">
                  <c:v>13.88</c:v>
                </c:pt>
                <c:pt idx="19">
                  <c:v>14.38</c:v>
                </c:pt>
                <c:pt idx="20">
                  <c:v>14.88</c:v>
                </c:pt>
              </c:numCache>
            </c:num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1.84</c:v>
                </c:pt>
                <c:pt idx="1">
                  <c:v>2.87</c:v>
                </c:pt>
                <c:pt idx="2">
                  <c:v>4</c:v>
                </c:pt>
                <c:pt idx="3">
                  <c:v>5.12</c:v>
                </c:pt>
                <c:pt idx="4">
                  <c:v>6.15</c:v>
                </c:pt>
                <c:pt idx="5">
                  <c:v>7.02</c:v>
                </c:pt>
                <c:pt idx="6">
                  <c:v>7.72</c:v>
                </c:pt>
                <c:pt idx="7">
                  <c:v>8.24</c:v>
                </c:pt>
                <c:pt idx="8">
                  <c:v>8.59</c:v>
                </c:pt>
                <c:pt idx="9">
                  <c:v>8.7799999999999994</c:v>
                </c:pt>
                <c:pt idx="10">
                  <c:v>8.84</c:v>
                </c:pt>
                <c:pt idx="11">
                  <c:v>8.8000000000000007</c:v>
                </c:pt>
                <c:pt idx="12">
                  <c:v>8.66</c:v>
                </c:pt>
                <c:pt idx="13">
                  <c:v>8.4499999999999993</c:v>
                </c:pt>
                <c:pt idx="14">
                  <c:v>8.1999999999999993</c:v>
                </c:pt>
                <c:pt idx="15">
                  <c:v>7.91</c:v>
                </c:pt>
                <c:pt idx="16">
                  <c:v>7.59</c:v>
                </c:pt>
                <c:pt idx="17">
                  <c:v>7.26</c:v>
                </c:pt>
                <c:pt idx="18">
                  <c:v>6.92</c:v>
                </c:pt>
                <c:pt idx="19">
                  <c:v>6.59</c:v>
                </c:pt>
                <c:pt idx="20">
                  <c:v>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213B-42D5-8FFE-6525B0F78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322480"/>
        <c:axId val="472322088"/>
      </c:lineChart>
      <c:catAx>
        <c:axId val="47232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1" baseline="0">
                    <a:effectLst/>
                  </a:rPr>
                  <a:t>l, </a:t>
                </a:r>
                <a:r>
                  <a:rPr lang="ru-RU" sz="1800" b="1" i="1" baseline="0">
                    <a:effectLst/>
                  </a:rPr>
                  <a:t>мкм</a:t>
                </a:r>
                <a:endParaRPr lang="ru-RU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2322088"/>
        <c:crosses val="autoZero"/>
        <c:auto val="1"/>
        <c:lblAlgn val="ctr"/>
        <c:lblOffset val="100"/>
        <c:noMultiLvlLbl val="0"/>
      </c:catAx>
      <c:valAx>
        <c:axId val="47232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i="1"/>
                  <a:t>L, </a:t>
                </a:r>
                <a:r>
                  <a:rPr lang="ru-RU" sz="1400" i="1"/>
                  <a:t>Вт/(м2·ср·мкм)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23224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BF2-5242-49D2-B656-F2ADBA51C155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D13C-A246-44F8-889A-75B42B1E0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4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BF2-5242-49D2-B656-F2ADBA51C155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D13C-A246-44F8-889A-75B42B1E0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4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BF2-5242-49D2-B656-F2ADBA51C155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D13C-A246-44F8-889A-75B42B1E0E4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70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BF2-5242-49D2-B656-F2ADBA51C155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D13C-A246-44F8-889A-75B42B1E0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25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BF2-5242-49D2-B656-F2ADBA51C155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D13C-A246-44F8-889A-75B42B1E0E4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72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BF2-5242-49D2-B656-F2ADBA51C155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D13C-A246-44F8-889A-75B42B1E0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57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BF2-5242-49D2-B656-F2ADBA51C155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D13C-A246-44F8-889A-75B42B1E0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91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BF2-5242-49D2-B656-F2ADBA51C155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D13C-A246-44F8-889A-75B42B1E0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1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BF2-5242-49D2-B656-F2ADBA51C155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D13C-A246-44F8-889A-75B42B1E0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BF2-5242-49D2-B656-F2ADBA51C155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D13C-A246-44F8-889A-75B42B1E0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9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BF2-5242-49D2-B656-F2ADBA51C155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D13C-A246-44F8-889A-75B42B1E0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0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BF2-5242-49D2-B656-F2ADBA51C155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D13C-A246-44F8-889A-75B42B1E0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8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BF2-5242-49D2-B656-F2ADBA51C155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D13C-A246-44F8-889A-75B42B1E0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8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BF2-5242-49D2-B656-F2ADBA51C155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D13C-A246-44F8-889A-75B42B1E0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5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BF2-5242-49D2-B656-F2ADBA51C155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D13C-A246-44F8-889A-75B42B1E0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1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BF2-5242-49D2-B656-F2ADBA51C155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5D13C-A246-44F8-889A-75B42B1E0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4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4EBF2-5242-49D2-B656-F2ADBA51C155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45D13C-A246-44F8-889A-75B42B1E0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9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FECFD-9FD4-48CE-97F2-466B5C531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6911" y="1103465"/>
            <a:ext cx="6884867" cy="2422358"/>
          </a:xfrm>
        </p:spPr>
        <p:txBody>
          <a:bodyPr>
            <a:noAutofit/>
          </a:bodyPr>
          <a:lstStyle/>
          <a:p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науки и высшего образования Российской Федерации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государственный энергетический университет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«Электрические станции им. В.К. Шибанова»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Курсовой проект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Тепловизионное диагностирование электрооборудования. </a:t>
            </a:r>
            <a:r>
              <a:rPr lang="ru-RU" sz="2000" b="1" dirty="0">
                <a:latin typeface="Times New Roman" panose="02020603050405020304" pitchFamily="18" charset="0"/>
              </a:rPr>
              <a:t>Конденсаторы связи, делительные и элементы БСК»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211530-E975-43E2-B844-AE07F0137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4999" y="4902201"/>
            <a:ext cx="9533467" cy="1955799"/>
          </a:xfrm>
        </p:spPr>
        <p:txBody>
          <a:bodyPr>
            <a:normAutofit/>
          </a:bodyPr>
          <a:lstStyle/>
          <a:p>
            <a:pPr algn="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Гайнутдинов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А.И.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Проверил: доцент, к. тех. н. Д.К.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Зарипов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Казань, 2021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18EA9A-338C-4764-8CDE-D0675D747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0" y="339985"/>
            <a:ext cx="1093808" cy="12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1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3B3A37D-2EE0-4964-9AD9-54C422F96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805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AAD3A-F558-4FB2-B835-19B999CDF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015" y="71021"/>
            <a:ext cx="9144000" cy="1601264"/>
          </a:xfrm>
        </p:spPr>
        <p:txBody>
          <a:bodyPr>
            <a:normAutofit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Тепловизионное диагностирование электрооборудования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E9921C-DDDE-4901-8048-21E5DCCC0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973" y="1935293"/>
            <a:ext cx="9144000" cy="386182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Тепловизионное обследование электрооборудования – один из важнейших элементов профилактических работ, который поможет гарантировать безотказную работу вашего объекта.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наиболее эффективных методов диагностики с точки зрения</a:t>
            </a:r>
            <a:r>
              <a:rPr lang="en-US" sz="3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Простоты. Тепловизионная диагностика не требует отключения электрооборудования, не требует большого количества организационных и технических мероприятий. Современные тепловизоры очень просты и удобны в эксплуатации, при этом набор встроенных инструментов для анализа позволяет в отдельных случаях производить диагностику прямо на объекте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Доступности. Современные тепловизоры являются доступными и недорогими, благодаря этому тепловизором может быть оснащен любой энергообъект.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проведения измерений. Тепловизионное обследование не требует большого времени на его проведение. Для определения состояния оборудования такого как разъединитель потребуется несколько секунд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40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12F9F-04CC-4002-A2B8-96BCF375A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Конденсаторы связи и делительные конденсаторы воздушных выключателей состоят из фарфоровой покрышки, внутри которой находятся параллельно соединенные пакеты из последовательно соединенных конденсаторных секций рулонного типа (рис. 1). Секции в пакетах стянуты между металлическими плитами посредством изоляционных планок. Пакеты залиты конденсаторным маслом, для компенсации теплового расширения масла в нижней части фарфоровой покрышки расположен расширитель в виде сильфона, внутренняя часть которого соединена через отверстие во фланце с атмосферой.</a:t>
            </a:r>
            <a:br>
              <a:rPr lang="ru-R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i="1" dirty="0"/>
          </a:p>
        </p:txBody>
      </p:sp>
      <p:pic>
        <p:nvPicPr>
          <p:cNvPr id="4" name="Объект 3" descr="Устройство конденсатора связи">
            <a:extLst>
              <a:ext uri="{FF2B5EF4-FFF2-40B4-BE49-F238E27FC236}">
                <a16:creationId xmlns:a16="http://schemas.microsoft.com/office/drawing/2014/main" id="{2C905E09-0C91-49FD-8B33-EB3636783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5316" y="2160588"/>
            <a:ext cx="2901406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77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EC433-4632-4CD0-893E-181277AD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Анализ результатов тепловизионного контроля конденсаторов связи и делительных конденсаторов</a:t>
            </a:r>
            <a:b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004492-BC7F-4B7A-A65A-4FE032F86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 тепловизионном контроле конденсаторов оценка их состояния помимо указанных выше должна учитывать следующие факторы;</a:t>
            </a:r>
          </a:p>
          <a:p>
            <a:pPr algn="l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характер тепловыделения в конденсаторе. При локальном тепловыделении его источник определяют и анализируют построением вертикального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термопрофиля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измерением емкости и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tg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δ;</a:t>
            </a:r>
          </a:p>
          <a:p>
            <a:pPr algn="l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при общем тепловыделении решение о состоянии конденсатора или его элемента принимают по предельным значениям избыточной температуры:</a:t>
            </a:r>
          </a:p>
          <a:p>
            <a:pPr algn="l"/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для одноэлементных конденсаторов —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пофазным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сравнением,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для многоэлементных — сравнением идентичных элементов трех фаз.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Предлагаются следующие предельные значения избыточной температуры: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а)  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ΔTизб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&lt; 1,5 °С — нормальная периодичность тепловизионного контроля;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б)   1,5 &lt;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ΔTизб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&lt; 3,0 °С — учащенный тепловизионный контроль с анализом вертикального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термопрофиля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;</a:t>
            </a:r>
            <a:b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в)  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ΔTизб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&gt; 3,0 “С — вывод из работы с определением симметричности высокочастотной нагрузки, измерением емкости и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tgδ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;</a:t>
            </a:r>
          </a:p>
          <a:p>
            <a:pPr algn="l">
              <a:buFont typeface="+mj-lt"/>
              <a:buAutoNum type="arabicPeriod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характер распределения превышения температур Л’Т по высоте элементов конденсаторов связи. Анализируют закономерность изменения АТ с течением времени, значений емкости элементов, распределение высокочастотной нагрузки по фазам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30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>
            <a:extLst>
              <a:ext uri="{FF2B5EF4-FFF2-40B4-BE49-F238E27FC236}">
                <a16:creationId xmlns:a16="http://schemas.microsoft.com/office/drawing/2014/main" id="{5F99B232-1111-4A50-94E9-6460761381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F589A6F3-35B5-4E51-86EE-1C001E1F7F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E01E6F6F-3CDD-42D9-A544-CE3F2B600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841" y="754602"/>
            <a:ext cx="9357063" cy="51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01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6D50D-FA2F-49A5-9A37-F5E3A62B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037" y="160939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A9E4B0D6-BF6D-455F-9E2E-AADAFAA0F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5F1A38-23BE-4E6D-A88F-7D392D036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9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781443-0A2C-4E54-BA13-B36836BAD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95" y="722405"/>
            <a:ext cx="8795048" cy="4559809"/>
          </a:xfrm>
        </p:spPr>
      </p:pic>
    </p:spTree>
    <p:extLst>
      <p:ext uri="{BB962C8B-B14F-4D97-AF65-F5344CB8AC3E}">
        <p14:creationId xmlns:p14="http://schemas.microsoft.com/office/powerpoint/2010/main" val="205880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1CB6E47E-8720-4EB6-90A9-F582CE3C5A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80535"/>
                <a:ext cx="10515600" cy="1325563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Расчет спектральной плотности излучения энергии нагретого тела при температуре 20 °С</a:t>
                </a:r>
                <a:br>
                  <a:rPr lang="ru-RU" sz="1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того, чтобы рассчитать спектральную плотность излучения энергии нагретого тела необходим знать несколько величин, а именно:</a:t>
                </a:r>
                <a:br>
                  <a:rPr lang="ru-RU" sz="1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абсолютная температура, К. Для этого берём температуру, которая дана в исходных данных (в нашем случае это 20 °</a:t>
                </a:r>
                <a:r>
                  <a:rPr lang="en-US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и переводим её в градусы по Кельвину по следующей формуле:  К = С + 273, следовательно </a:t>
                </a:r>
                <a:br>
                  <a:rPr lang="ru-RU" sz="1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 °</a:t>
                </a:r>
                <a:r>
                  <a:rPr lang="en-US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293 °</a:t>
                </a:r>
                <a:r>
                  <a:rPr lang="en-US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br>
                  <a:rPr lang="ru-RU" sz="1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Далее по формуле Вина находим длину волны максимального излучения(</a:t>
                </a:r>
                <a:r>
                  <a:rPr lang="ru-RU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lang="en-US" sz="11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ru-RU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br>
                  <a:rPr lang="ru-RU" sz="1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lang="en-US" sz="11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ru-RU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=2898/Т, мкм</a:t>
                </a:r>
                <a:br>
                  <a:rPr lang="ru-RU" sz="11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</a:t>
                </a:r>
                <a:r>
                  <a:rPr lang="en-US" sz="11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max</a:t>
                </a:r>
                <a:r>
                  <a:rPr lang="ru-RU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1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1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2898</m:t>
                        </m:r>
                      </m:num>
                      <m:den>
                        <m:r>
                          <a:rPr lang="ru-RU" sz="11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293</m:t>
                        </m:r>
                      </m:den>
                    </m:f>
                  </m:oMath>
                </a14:m>
                <a:r>
                  <a:rPr lang="ru-RU" sz="11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9,88 мкм</a:t>
                </a:r>
                <a:br>
                  <a:rPr lang="ru-RU" sz="10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1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1CB6E47E-8720-4EB6-90A9-F582CE3C5A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80535"/>
                <a:ext cx="10515600" cy="1325563"/>
              </a:xfrm>
              <a:blipFill>
                <a:blip r:embed="rId2"/>
                <a:stretch>
                  <a:fillRect b="-304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FF3A613-A3E5-45CB-A5FE-6007D028D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981263"/>
              </p:ext>
            </p:extLst>
          </p:nvPr>
        </p:nvGraphicFramePr>
        <p:xfrm>
          <a:off x="639192" y="2310215"/>
          <a:ext cx="3275860" cy="4351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6311">
                  <a:extLst>
                    <a:ext uri="{9D8B030D-6E8A-4147-A177-3AD203B41FA5}">
                      <a16:colId xmlns:a16="http://schemas.microsoft.com/office/drawing/2014/main" val="1708332884"/>
                    </a:ext>
                  </a:extLst>
                </a:gridCol>
                <a:gridCol w="1769549">
                  <a:extLst>
                    <a:ext uri="{9D8B030D-6E8A-4147-A177-3AD203B41FA5}">
                      <a16:colId xmlns:a16="http://schemas.microsoft.com/office/drawing/2014/main" val="2035107130"/>
                    </a:ext>
                  </a:extLst>
                </a:gridCol>
              </a:tblGrid>
              <a:tr h="1967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l, </a:t>
                      </a:r>
                      <a:r>
                        <a:rPr lang="ru-RU" sz="1000" u="none" strike="noStrike" dirty="0">
                          <a:effectLst/>
                        </a:rPr>
                        <a:t>мкм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7568" marR="7568" marT="75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L, Вт/(м</a:t>
                      </a:r>
                      <a:r>
                        <a:rPr lang="ru-RU" sz="1000" u="none" strike="noStrike" baseline="30000">
                          <a:effectLst/>
                        </a:rPr>
                        <a:t>2</a:t>
                      </a:r>
                      <a:r>
                        <a:rPr lang="ru-RU" sz="1000" u="none" strike="noStrike">
                          <a:effectLst/>
                        </a:rPr>
                        <a:t>·ср·мкм)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616973294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4,88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1,84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204058072"/>
                  </a:ext>
                </a:extLst>
              </a:tr>
              <a:tr h="204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5,38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2,87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662182325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5,88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322844508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6,38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5,12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522669082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6,88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6,15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539741126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7,38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7,02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799819862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7,88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7,72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670071159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8,38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8,24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26773504"/>
                  </a:ext>
                </a:extLst>
              </a:tr>
              <a:tr h="204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8,88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8,59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4287090952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9,38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8,78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791210482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9,88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8,84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590229008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10,38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115860210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10,88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8,66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161331773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11,38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8,45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62544450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11,88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077786906"/>
                  </a:ext>
                </a:extLst>
              </a:tr>
              <a:tr h="204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12,38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7,91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165247694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12,88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7,59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977589173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13,38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7,26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053348338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13,88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6,92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167871687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14,38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6,59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053064858"/>
                  </a:ext>
                </a:extLst>
              </a:tr>
              <a:tr h="196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14,88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6,25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01524428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A76E6CA-8E54-40D3-AD74-957536892E34}"/>
              </a:ext>
            </a:extLst>
          </p:cNvPr>
          <p:cNvSpPr txBox="1"/>
          <p:nvPr/>
        </p:nvSpPr>
        <p:spPr>
          <a:xfrm>
            <a:off x="5717219" y="2026130"/>
            <a:ext cx="4314517" cy="1954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Затем, по формуле Планка, производим расчёт спектральной плотности излучения энергии нагретого тела: </a:t>
            </a:r>
          </a:p>
          <a:p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 – длина волны, мкм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–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температура тела, К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первая постоянная Планка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вторая постоянная Планка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3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3EF7-8B88-4AC8-8E1F-9CA10BFE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зависимости спектральной мощности излучения (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L) </a:t>
            </a:r>
            <a:r>
              <a:rPr lang="ru-RU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длины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волны 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.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342118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</TotalTime>
  <Words>725</Words>
  <Application>Microsoft Office PowerPoint</Application>
  <PresentationFormat>Широкоэкранный</PresentationFormat>
  <Paragraphs>97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Cambria Math</vt:lpstr>
      <vt:lpstr>Symbol</vt:lpstr>
      <vt:lpstr>Times New Roman</vt:lpstr>
      <vt:lpstr>Trebuchet MS</vt:lpstr>
      <vt:lpstr>Verdana</vt:lpstr>
      <vt:lpstr>Wingdings 3</vt:lpstr>
      <vt:lpstr>Аспект</vt:lpstr>
      <vt:lpstr>  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   Казанский государственный энергетический университет   Кафедра «Электрические станции им. В.К. Шибанова»  Курсовой проект «Тепловизионное диагностирование электрооборудования. Конденсаторы связи, делительные и элементы БСК» </vt:lpstr>
      <vt:lpstr>Тепловизионное диагностирование электрооборудования</vt:lpstr>
      <vt:lpstr>Конденсаторы связи и делительные конденсаторы воздушных выключателей состоят из фарфоровой покрышки, внутри которой находятся параллельно соединенные пакеты из последовательно соединенных конденсаторных секций рулонного типа (рис. 1). Секции в пакетах стянуты между металлическими плитами посредством изоляционных планок. Пакеты залиты конденсаторным маслом, для компенсации теплового расширения масла в нижней части фарфоровой покрышки расположен расширитель в виде сильфона, внутренняя часть которого соединена через отверстие во фланце с атмосферой. </vt:lpstr>
      <vt:lpstr>Анализ результатов тепловизионного контроля конденсаторов связи и делительных конденсаторов </vt:lpstr>
      <vt:lpstr>Презентация PowerPoint</vt:lpstr>
      <vt:lpstr>Презентация PowerPoint</vt:lpstr>
      <vt:lpstr>Презентация PowerPoint</vt:lpstr>
      <vt:lpstr>Расчет спектральной плотности излучения энергии нагретого тела при температуре 20 °С Для того, чтобы рассчитать спектральную плотность излучения энергии нагретого тела необходим знать несколько величин, а именно: T – абсолютная температура, К. Для этого берём температуру, которая дана в исходных данных (в нашем случае это 20 °C) и переводим её в градусы по Кельвину по следующей формуле:  К = С + 273, следовательно  20 °C = 293 °K Далее по формуле Вина находим длину волны максимального излучения(max): max=2898/Т, мкм  max=  2898/293 = 9,88 мкм </vt:lpstr>
      <vt:lpstr>График зависимости спектральной мощности излучения (L) от длины волны .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Министерство науки и высшего образования Российской Федерации Федеральное государственное бюджетное образовательное учреждение высшего образования    Казанский государственный энергетический университет   Кафедра «Электрические станции им. В.К. Шибанова»  Курсовой проект «Тепловизионное диагностирование электрооборудования. Конденсаторы связи, делительные и элементы БСК» </dc:title>
  <dc:creator>Алмаз</dc:creator>
  <cp:lastModifiedBy>Алмаз</cp:lastModifiedBy>
  <cp:revision>1</cp:revision>
  <dcterms:created xsi:type="dcterms:W3CDTF">2021-12-20T15:09:57Z</dcterms:created>
  <dcterms:modified xsi:type="dcterms:W3CDTF">2021-12-20T16:02:15Z</dcterms:modified>
</cp:coreProperties>
</file>