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1">
  <p:sldMasterIdLst>
    <p:sldMasterId id="2147483732" r:id="rId1"/>
    <p:sldMasterId id="2147483744" r:id="rId2"/>
  </p:sldMasterIdLst>
  <p:notesMasterIdLst>
    <p:notesMasterId r:id="rId65"/>
  </p:notesMasterIdLst>
  <p:sldIdLst>
    <p:sldId id="256" r:id="rId3"/>
    <p:sldId id="257" r:id="rId4"/>
    <p:sldId id="272" r:id="rId5"/>
    <p:sldId id="273" r:id="rId6"/>
    <p:sldId id="274" r:id="rId7"/>
    <p:sldId id="378" r:id="rId8"/>
    <p:sldId id="379" r:id="rId9"/>
    <p:sldId id="278" r:id="rId10"/>
    <p:sldId id="275" r:id="rId11"/>
    <p:sldId id="392" r:id="rId12"/>
    <p:sldId id="276" r:id="rId13"/>
    <p:sldId id="286" r:id="rId14"/>
    <p:sldId id="279" r:id="rId15"/>
    <p:sldId id="285" r:id="rId16"/>
    <p:sldId id="283" r:id="rId17"/>
    <p:sldId id="394" r:id="rId18"/>
    <p:sldId id="380" r:id="rId19"/>
    <p:sldId id="381" r:id="rId20"/>
    <p:sldId id="382" r:id="rId21"/>
    <p:sldId id="376" r:id="rId22"/>
    <p:sldId id="386" r:id="rId23"/>
    <p:sldId id="387" r:id="rId24"/>
    <p:sldId id="388" r:id="rId25"/>
    <p:sldId id="362" r:id="rId26"/>
    <p:sldId id="398" r:id="rId27"/>
    <p:sldId id="361" r:id="rId28"/>
    <p:sldId id="383" r:id="rId29"/>
    <p:sldId id="395" r:id="rId30"/>
    <p:sldId id="396" r:id="rId31"/>
    <p:sldId id="397" r:id="rId32"/>
    <p:sldId id="365" r:id="rId33"/>
    <p:sldId id="366" r:id="rId34"/>
    <p:sldId id="372" r:id="rId35"/>
    <p:sldId id="403" r:id="rId36"/>
    <p:sldId id="404" r:id="rId37"/>
    <p:sldId id="405" r:id="rId38"/>
    <p:sldId id="399" r:id="rId39"/>
    <p:sldId id="400" r:id="rId40"/>
    <p:sldId id="295" r:id="rId41"/>
    <p:sldId id="296" r:id="rId42"/>
    <p:sldId id="297" r:id="rId43"/>
    <p:sldId id="389" r:id="rId44"/>
    <p:sldId id="301" r:id="rId45"/>
    <p:sldId id="302" r:id="rId46"/>
    <p:sldId id="308" r:id="rId47"/>
    <p:sldId id="309" r:id="rId48"/>
    <p:sldId id="310" r:id="rId49"/>
    <p:sldId id="312" r:id="rId50"/>
    <p:sldId id="313" r:id="rId51"/>
    <p:sldId id="314" r:id="rId52"/>
    <p:sldId id="315" r:id="rId53"/>
    <p:sldId id="353" r:id="rId54"/>
    <p:sldId id="316" r:id="rId55"/>
    <p:sldId id="317" r:id="rId56"/>
    <p:sldId id="401" r:id="rId57"/>
    <p:sldId id="402" r:id="rId58"/>
    <p:sldId id="303" r:id="rId59"/>
    <p:sldId id="304" r:id="rId60"/>
    <p:sldId id="375" r:id="rId61"/>
    <p:sldId id="305" r:id="rId62"/>
    <p:sldId id="306" r:id="rId63"/>
    <p:sldId id="307" r:id="rId64"/>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75" autoAdjust="0"/>
    <p:restoredTop sz="94885" autoAdjust="0"/>
  </p:normalViewPr>
  <p:slideViewPr>
    <p:cSldViewPr>
      <p:cViewPr varScale="1">
        <p:scale>
          <a:sx n="65" d="100"/>
          <a:sy n="65" d="100"/>
        </p:scale>
        <p:origin x="-16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694"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C93A2F4-109E-4E4F-B91A-13DFC249BAFF}" type="datetimeFigureOut">
              <a:rPr lang="ru-RU"/>
              <a:pPr>
                <a:defRPr/>
              </a:pPr>
              <a:t>15.10.2012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22D58AC-8BF2-4C25-B2F2-922FDF37A035}"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Образ слайда 1"/>
          <p:cNvSpPr>
            <a:spLocks noGrp="1" noRot="1" noChangeAspect="1" noTextEdit="1"/>
          </p:cNvSpPr>
          <p:nvPr>
            <p:ph type="sldImg"/>
          </p:nvPr>
        </p:nvSpPr>
        <p:spPr bwMode="auto">
          <a:noFill/>
          <a:ln>
            <a:solidFill>
              <a:srgbClr val="000000"/>
            </a:solidFill>
            <a:miter lim="800000"/>
            <a:headEnd/>
            <a:tailEnd/>
          </a:ln>
        </p:spPr>
      </p:sp>
      <p:sp>
        <p:nvSpPr>
          <p:cNvPr id="10854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867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DC8406-174F-43AC-9C22-197845205F9F}" type="slidenum">
              <a:rPr lang="ru-RU" smtClean="0"/>
              <a:pPr fontAlgn="base">
                <a:spcBef>
                  <a:spcPct val="0"/>
                </a:spcBef>
                <a:spcAft>
                  <a:spcPct val="0"/>
                </a:spcAft>
                <a:defRPr/>
              </a:pPr>
              <a:t>2</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r>
              <a:rPr lang="ru-RU" smtClean="0"/>
              <a:t>Образец заголовка</a:t>
            </a:r>
            <a:endParaRPr lang="ru-RU"/>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ru-RU" smtClean="0"/>
              <a:t>Образец подзаголовка</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DAB05A0F-D16B-4061-9C23-8FF487A4F9EE}" type="datetime1">
              <a:rPr lang="ru-RU"/>
              <a:pPr>
                <a:defRPr/>
              </a:pPr>
              <a:t>15.10.2012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9768D8CA-89D3-4F72-AEC0-BE350139A8EF}" type="slidenum">
              <a:rPr lang="ru-RU"/>
              <a:pPr>
                <a:defRPr/>
              </a:pPr>
              <a:t>‹#›</a:t>
            </a:fld>
            <a:endParaRPr lang="ru-RU"/>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02A2F4ED-D116-45A9-835A-D8805FD015DA}" type="datetime1">
              <a:rPr lang="ru-RU"/>
              <a:pPr>
                <a:defRPr/>
              </a:pPr>
              <a:t>15.10.2012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DCFBB86D-BAB9-4F76-B8E5-CFC9339FE442}" type="slidenum">
              <a:rPr lang="ru-RU"/>
              <a:pPr>
                <a:defRPr/>
              </a:pPr>
              <a:t>‹#›</a:t>
            </a:fld>
            <a:endParaRPr lang="ru-RU"/>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6413" y="762000"/>
            <a:ext cx="1370012" cy="4953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741613" y="762000"/>
            <a:ext cx="3962400" cy="4953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CAFFFA3F-1F15-44E9-A9BB-33F8AF6406E7}" type="datetime1">
              <a:rPr lang="ru-RU"/>
              <a:pPr>
                <a:defRPr/>
              </a:pPr>
              <a:t>15.10.2012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136B6C8A-C256-47CE-8271-84CB2340AF5F}" type="slidenum">
              <a:rPr lang="ru-RU"/>
              <a:pPr>
                <a:defRPr/>
              </a:pPr>
              <a:t>‹#›</a:t>
            </a:fld>
            <a:endParaRPr lang="ru-RU"/>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9A64C73-80A1-429B-850E-AD5EFAAA7E17}" type="datetime1">
              <a:rPr lang="ru-RU"/>
              <a:pPr>
                <a:defRPr/>
              </a:pPr>
              <a:t>15.10.2012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0705DEA-F934-4944-AC62-92D2CF9CB494}" type="slidenum">
              <a:rPr lang="ru-RU"/>
              <a:pPr>
                <a:defRPr/>
              </a:pPr>
              <a:t>‹#›</a:t>
            </a:fld>
            <a:endParaRPr lang="ru-RU"/>
          </a:p>
        </p:txBody>
      </p:sp>
    </p:spTree>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8F8E531-5BB7-4CF4-AEBC-87B6EE17D59F}" type="datetime1">
              <a:rPr lang="ru-RU"/>
              <a:pPr>
                <a:defRPr/>
              </a:pPr>
              <a:t>15.10.2012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06752CA-B3AC-4FCB-8697-F1853D594AFD}" type="slidenum">
              <a:rPr lang="ru-RU"/>
              <a:pPr>
                <a:defRPr/>
              </a:pPr>
              <a:t>‹#›</a:t>
            </a:fld>
            <a:endParaRPr lang="ru-RU"/>
          </a:p>
        </p:txBody>
      </p:sp>
    </p:spTree>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27F9F40-4FED-45F6-856C-D81A017616AC}" type="datetime1">
              <a:rPr lang="ru-RU"/>
              <a:pPr>
                <a:defRPr/>
              </a:pPr>
              <a:t>15.10.2012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17AD089-9DA0-4E2E-AFFE-5740DB75CD57}" type="slidenum">
              <a:rPr lang="ru-RU"/>
              <a:pPr>
                <a:defRPr/>
              </a:pPr>
              <a:t>‹#›</a:t>
            </a:fld>
            <a:endParaRPr lang="ru-RU"/>
          </a:p>
        </p:txBody>
      </p:sp>
    </p:spTree>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A70B1C0-6481-45E1-B920-82AED49462F5}" type="datetime1">
              <a:rPr lang="ru-RU"/>
              <a:pPr>
                <a:defRPr/>
              </a:pPr>
              <a:t>15.10.2012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0188350-D416-4A2A-A9FA-72224BFA8972}" type="slidenum">
              <a:rPr lang="ru-RU"/>
              <a:pPr>
                <a:defRPr/>
              </a:pPr>
              <a:t>‹#›</a:t>
            </a:fld>
            <a:endParaRPr lang="ru-RU"/>
          </a:p>
        </p:txBody>
      </p:sp>
    </p:spTree>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FA21591-D049-423A-974C-010D746F14AC}" type="datetime1">
              <a:rPr lang="ru-RU"/>
              <a:pPr>
                <a:defRPr/>
              </a:pPr>
              <a:t>15.10.2012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2081D1F8-A0B0-4DBC-8863-76F4B35C1187}" type="slidenum">
              <a:rPr lang="ru-RU"/>
              <a:pPr>
                <a:defRPr/>
              </a:pPr>
              <a:t>‹#›</a:t>
            </a:fld>
            <a:endParaRPr lang="ru-RU"/>
          </a:p>
        </p:txBody>
      </p:sp>
    </p:spTree>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710BEAA-F608-443F-97EB-59ABC1E35682}" type="datetime1">
              <a:rPr lang="ru-RU"/>
              <a:pPr>
                <a:defRPr/>
              </a:pPr>
              <a:t>15.10.2012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6DBFD331-97DA-4925-8ABD-EEBCAF9A1AA5}" type="slidenum">
              <a:rPr lang="ru-RU"/>
              <a:pPr>
                <a:defRPr/>
              </a:pPr>
              <a:t>‹#›</a:t>
            </a:fld>
            <a:endParaRPr lang="ru-RU"/>
          </a:p>
        </p:txBody>
      </p:sp>
    </p:spTree>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EA352DE-7F1B-46C8-AE70-DF4C3071C05A}" type="datetime1">
              <a:rPr lang="ru-RU"/>
              <a:pPr>
                <a:defRPr/>
              </a:pPr>
              <a:t>15.10.2012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742B79B-FFCB-4698-ADA4-32A376512630}" type="slidenum">
              <a:rPr lang="ru-RU"/>
              <a:pPr>
                <a:defRPr/>
              </a:pPr>
              <a:t>‹#›</a:t>
            </a:fld>
            <a:endParaRPr lang="ru-RU"/>
          </a:p>
        </p:txBody>
      </p:sp>
    </p:spTree>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225D265-6092-4652-B4D7-1E1B3FE3E2A4}" type="datetime1">
              <a:rPr lang="ru-RU"/>
              <a:pPr>
                <a:defRPr/>
              </a:pPr>
              <a:t>15.10.2012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055B2E1-9A49-4EA4-AD70-8D9C7D0CCE50}" type="slidenum">
              <a:rPr lang="ru-RU"/>
              <a:pPr>
                <a:defRPr/>
              </a:pPr>
              <a:t>‹#›</a:t>
            </a:fld>
            <a:endParaRPr lang="ru-RU"/>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42DC599B-018C-463D-937D-A4B15A8A556F}" type="datetime1">
              <a:rPr lang="ru-RU"/>
              <a:pPr>
                <a:defRPr/>
              </a:pPr>
              <a:t>15.10.2012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2377D581-1A69-4423-AD0E-D04AEFC0753E}" type="slidenum">
              <a:rPr lang="ru-RU"/>
              <a:pPr>
                <a:defRPr/>
              </a:pPr>
              <a:t>‹#›</a:t>
            </a:fld>
            <a:endParaRPr lang="ru-RU"/>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26BFF63-A15D-475A-943C-F17E08B9598E}" type="datetime1">
              <a:rPr lang="ru-RU"/>
              <a:pPr>
                <a:defRPr/>
              </a:pPr>
              <a:t>15.10.2012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0FDB141-2FEA-4D7C-B504-1E2B6737D608}" type="slidenum">
              <a:rPr lang="ru-RU"/>
              <a:pPr>
                <a:defRPr/>
              </a:pPr>
              <a:t>‹#›</a:t>
            </a:fld>
            <a:endParaRPr lang="ru-RU"/>
          </a:p>
        </p:txBody>
      </p:sp>
    </p:spTree>
  </p:cSld>
  <p:clrMapOvr>
    <a:masterClrMapping/>
  </p:clrMapOvr>
  <p:transition spd="slow">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180295C-E432-48EE-A3E4-DB93E5FE3A53}" type="datetime1">
              <a:rPr lang="ru-RU"/>
              <a:pPr>
                <a:defRPr/>
              </a:pPr>
              <a:t>15.10.2012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693469D-8FFC-4115-A5A2-7958512B983C}" type="slidenum">
              <a:rPr lang="ru-RU"/>
              <a:pPr>
                <a:defRPr/>
              </a:pPr>
              <a:t>‹#›</a:t>
            </a:fld>
            <a:endParaRPr lang="ru-RU"/>
          </a:p>
        </p:txBody>
      </p:sp>
    </p:spTree>
  </p:cSld>
  <p:clrMapOvr>
    <a:masterClrMapping/>
  </p:clrMapOvr>
  <p:transition spd="slow">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25E2876-1B7C-46BF-B278-14BD899CC22F}" type="datetime1">
              <a:rPr lang="ru-RU"/>
              <a:pPr>
                <a:defRPr/>
              </a:pPr>
              <a:t>15.10.2012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56B963-A94D-4B3E-AD55-A7DADF5EC931}" type="slidenum">
              <a:rPr lang="ru-RU"/>
              <a:pPr>
                <a:defRPr/>
              </a:pPr>
              <a:t>‹#›</a:t>
            </a:fld>
            <a:endParaRPr lang="ru-RU"/>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fld id="{BEA2A922-CB95-4204-9855-144273A1F483}" type="datetime1">
              <a:rPr lang="ru-RU"/>
              <a:pPr>
                <a:defRPr/>
              </a:pPr>
              <a:t>15.10.2012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86718751-41B1-4156-9BE9-A155FD2F6E36}" type="slidenum">
              <a:rPr lang="ru-RU"/>
              <a:pPr>
                <a:defRPr/>
              </a:pPr>
              <a:t>‹#›</a:t>
            </a:fld>
            <a:endParaRPr lang="ru-RU"/>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fld id="{C9298C74-3E88-48FE-8F2D-8F8094C13593}" type="datetime1">
              <a:rPr lang="ru-RU"/>
              <a:pPr>
                <a:defRPr/>
              </a:pPr>
              <a:t>15.10.2012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39D2CF14-B11B-437E-90B4-7D8B587640AE}" type="slidenum">
              <a:rPr lang="ru-RU"/>
              <a:pPr>
                <a:defRPr/>
              </a:pPr>
              <a:t>‹#›</a:t>
            </a:fld>
            <a:endParaRPr lang="ru-RU"/>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fld id="{DA66E7E6-0214-423A-90BC-1A843008C3CA}" type="datetime1">
              <a:rPr lang="ru-RU"/>
              <a:pPr>
                <a:defRPr/>
              </a:pPr>
              <a:t>15.10.2012</a:t>
            </a:fld>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3F8A4CA6-F0B9-4339-8A71-C64365948F2E}" type="slidenum">
              <a:rPr lang="ru-RU"/>
              <a:pPr>
                <a:defRPr/>
              </a:pPr>
              <a:t>‹#›</a:t>
            </a:fld>
            <a:endParaRPr lang="ru-RU"/>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fld id="{6D539A92-8923-472F-B5CB-F6FF5C3219AF}" type="datetime1">
              <a:rPr lang="ru-RU"/>
              <a:pPr>
                <a:defRPr/>
              </a:pPr>
              <a:t>15.10.2012</a:t>
            </a:fld>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pPr>
              <a:defRPr/>
            </a:pPr>
            <a:fld id="{2C7345FE-87F3-49EE-9142-604235735F60}" type="slidenum">
              <a:rPr lang="ru-RU"/>
              <a:pPr>
                <a:defRPr/>
              </a:pPr>
              <a:t>‹#›</a:t>
            </a:fld>
            <a:endParaRPr lang="ru-RU"/>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17E0DE3-38D2-4F79-BBC7-E7BA24F161FC}" type="datetime1">
              <a:rPr lang="ru-RU"/>
              <a:pPr>
                <a:defRPr/>
              </a:pPr>
              <a:t>15.10.2012</a:t>
            </a:fld>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pPr>
              <a:defRPr/>
            </a:pPr>
            <a:fld id="{27B665BE-A415-4296-87EA-E18C28143D07}" type="slidenum">
              <a:rPr lang="ru-RU"/>
              <a:pPr>
                <a:defRPr/>
              </a:pPr>
              <a:t>‹#›</a:t>
            </a:fld>
            <a:endParaRPr lang="ru-RU"/>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BD46FF5A-C837-4621-A0E5-33EB50211F92}" type="datetime1">
              <a:rPr lang="ru-RU"/>
              <a:pPr>
                <a:defRPr/>
              </a:pPr>
              <a:t>15.10.2012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D77298A5-B12D-4367-98D6-03234C7A69CA}" type="slidenum">
              <a:rPr lang="ru-RU"/>
              <a:pPr>
                <a:defRPr/>
              </a:pPr>
              <a:t>‹#›</a:t>
            </a:fld>
            <a:endParaRPr lang="ru-RU"/>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1ED5CCE1-49A9-4BE0-BEDB-0C3F1DDCD95A}" type="datetime1">
              <a:rPr lang="ru-RU"/>
              <a:pPr>
                <a:defRPr/>
              </a:pPr>
              <a:t>15.10.2012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99654D05-10B5-42D5-99DE-EEED540304ED}" type="slidenum">
              <a:rPr lang="ru-RU"/>
              <a:pPr>
                <a:defRPr/>
              </a:pPr>
              <a:t>‹#›</a:t>
            </a:fld>
            <a:endParaRPr lang="ru-RU"/>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pPr>
              <a:defRPr/>
            </a:pPr>
            <a:fld id="{DA9C6D5C-EB1C-465D-9597-1A929DD465B3}" type="datetime1">
              <a:rPr lang="ru-RU"/>
              <a:pPr>
                <a:defRPr/>
              </a:pPr>
              <a:t>15.10.2012</a:t>
            </a:fld>
            <a:endParaRPr lang="ru-RU"/>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pPr>
              <a:defRPr/>
            </a:pPr>
            <a:endParaRPr lang="ru-RU"/>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pPr>
              <a:defRPr/>
            </a:pPr>
            <a:fld id="{1FB7B144-499F-4DF2-950D-0BA21DDB69A2}"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random/>
  </p:transition>
  <p:hf hdr="0"/>
  <p:txStyles>
    <p:titleStyle>
      <a:lvl1pPr algn="l" rtl="0" eaLnBrk="0" fontAlgn="base" hangingPunct="0">
        <a:spcBef>
          <a:spcPct val="0"/>
        </a:spcBef>
        <a:spcAft>
          <a:spcPct val="0"/>
        </a:spcAft>
        <a:defRPr sz="3200">
          <a:solidFill>
            <a:srgbClr val="79551B"/>
          </a:solidFill>
          <a:latin typeface="+mj-lt"/>
          <a:ea typeface="+mj-ea"/>
          <a:cs typeface="+mj-cs"/>
        </a:defRPr>
      </a:lvl1pPr>
      <a:lvl2pPr algn="l" rtl="0" eaLnBrk="0" fontAlgn="base" hangingPunct="0">
        <a:spcBef>
          <a:spcPct val="0"/>
        </a:spcBef>
        <a:spcAft>
          <a:spcPct val="0"/>
        </a:spcAft>
        <a:defRPr sz="3200">
          <a:solidFill>
            <a:srgbClr val="79551B"/>
          </a:solidFill>
          <a:latin typeface="Palatino Linotype" pitchFamily="18" charset="0"/>
        </a:defRPr>
      </a:lvl2pPr>
      <a:lvl3pPr algn="l" rtl="0" eaLnBrk="0" fontAlgn="base" hangingPunct="0">
        <a:spcBef>
          <a:spcPct val="0"/>
        </a:spcBef>
        <a:spcAft>
          <a:spcPct val="0"/>
        </a:spcAft>
        <a:defRPr sz="3200">
          <a:solidFill>
            <a:srgbClr val="79551B"/>
          </a:solidFill>
          <a:latin typeface="Palatino Linotype" pitchFamily="18" charset="0"/>
        </a:defRPr>
      </a:lvl3pPr>
      <a:lvl4pPr algn="l" rtl="0" eaLnBrk="0" fontAlgn="base" hangingPunct="0">
        <a:spcBef>
          <a:spcPct val="0"/>
        </a:spcBef>
        <a:spcAft>
          <a:spcPct val="0"/>
        </a:spcAft>
        <a:defRPr sz="3200">
          <a:solidFill>
            <a:srgbClr val="79551B"/>
          </a:solidFill>
          <a:latin typeface="Palatino Linotype" pitchFamily="18" charset="0"/>
        </a:defRPr>
      </a:lvl4pPr>
      <a:lvl5pPr algn="l" rtl="0" eaLnBrk="0" fontAlgn="base" hangingPunct="0">
        <a:spcBef>
          <a:spcPct val="0"/>
        </a:spcBef>
        <a:spcAft>
          <a:spcPct val="0"/>
        </a:spcAft>
        <a:defRPr sz="3200">
          <a:solidFill>
            <a:srgbClr val="79551B"/>
          </a:solidFill>
          <a:latin typeface="Palatino Linotype" pitchFamily="18" charset="0"/>
        </a:defRPr>
      </a:lvl5pPr>
      <a:lvl6pPr marL="457200" algn="l" rtl="0" eaLnBrk="1" fontAlgn="base" hangingPunct="1">
        <a:spcBef>
          <a:spcPct val="0"/>
        </a:spcBef>
        <a:spcAft>
          <a:spcPct val="0"/>
        </a:spcAft>
        <a:defRPr sz="3200">
          <a:solidFill>
            <a:srgbClr val="79551B"/>
          </a:solidFill>
          <a:latin typeface="Palatino Linotype" pitchFamily="18" charset="0"/>
        </a:defRPr>
      </a:lvl6pPr>
      <a:lvl7pPr marL="914400" algn="l" rtl="0" eaLnBrk="1" fontAlgn="base" hangingPunct="1">
        <a:spcBef>
          <a:spcPct val="0"/>
        </a:spcBef>
        <a:spcAft>
          <a:spcPct val="0"/>
        </a:spcAft>
        <a:defRPr sz="3200">
          <a:solidFill>
            <a:srgbClr val="79551B"/>
          </a:solidFill>
          <a:latin typeface="Palatino Linotype" pitchFamily="18" charset="0"/>
        </a:defRPr>
      </a:lvl7pPr>
      <a:lvl8pPr marL="1371600" algn="l" rtl="0" eaLnBrk="1" fontAlgn="base" hangingPunct="1">
        <a:spcBef>
          <a:spcPct val="0"/>
        </a:spcBef>
        <a:spcAft>
          <a:spcPct val="0"/>
        </a:spcAft>
        <a:defRPr sz="3200">
          <a:solidFill>
            <a:srgbClr val="79551B"/>
          </a:solidFill>
          <a:latin typeface="Palatino Linotype" pitchFamily="18" charset="0"/>
        </a:defRPr>
      </a:lvl8pPr>
      <a:lvl9pPr marL="1828800" algn="l" rtl="0" eaLnBrk="1" fontAlgn="base" hangingPunct="1">
        <a:spcBef>
          <a:spcPct val="0"/>
        </a:spcBef>
        <a:spcAft>
          <a:spcPct val="0"/>
        </a:spcAft>
        <a:defRPr sz="3200">
          <a:solidFill>
            <a:srgbClr val="79551B"/>
          </a:solidFill>
          <a:latin typeface="Palatino Linotype" pitchFamily="18" charset="0"/>
        </a:defRPr>
      </a:lvl9pPr>
    </p:titleStyle>
    <p:bodyStyle>
      <a:lvl1pPr marL="342900" indent="-342900" algn="l" rtl="0" eaLnBrk="0" fontAlgn="base" hangingPunct="0">
        <a:spcBef>
          <a:spcPct val="20000"/>
        </a:spcBef>
        <a:spcAft>
          <a:spcPct val="0"/>
        </a:spcAft>
        <a:buChar char="•"/>
        <a:defRPr sz="2800">
          <a:solidFill>
            <a:srgbClr val="79551B"/>
          </a:solidFill>
          <a:latin typeface="+mn-lt"/>
          <a:ea typeface="+mn-ea"/>
          <a:cs typeface="+mn-cs"/>
        </a:defRPr>
      </a:lvl1pPr>
      <a:lvl2pPr marL="742950" indent="-285750" algn="l" rtl="0" eaLnBrk="0" fontAlgn="base" hangingPunct="0">
        <a:spcBef>
          <a:spcPct val="20000"/>
        </a:spcBef>
        <a:spcAft>
          <a:spcPct val="0"/>
        </a:spcAft>
        <a:buChar char="–"/>
        <a:defRPr sz="2400">
          <a:solidFill>
            <a:srgbClr val="79551B"/>
          </a:solidFill>
          <a:latin typeface="+mn-lt"/>
        </a:defRPr>
      </a:lvl2pPr>
      <a:lvl3pPr marL="1143000" indent="-228600" algn="l" rtl="0" eaLnBrk="0" fontAlgn="base" hangingPunct="0">
        <a:spcBef>
          <a:spcPct val="20000"/>
        </a:spcBef>
        <a:spcAft>
          <a:spcPct val="0"/>
        </a:spcAft>
        <a:buChar char="•"/>
        <a:defRPr sz="2000">
          <a:solidFill>
            <a:srgbClr val="79551B"/>
          </a:solidFill>
          <a:latin typeface="+mn-lt"/>
        </a:defRPr>
      </a:lvl3pPr>
      <a:lvl4pPr marL="1600200" indent="-228600" algn="l" rtl="0" eaLnBrk="0" fontAlgn="base" hangingPunct="0">
        <a:spcBef>
          <a:spcPct val="20000"/>
        </a:spcBef>
        <a:spcAft>
          <a:spcPct val="0"/>
        </a:spcAft>
        <a:buChar char="–"/>
        <a:defRPr sz="2000">
          <a:solidFill>
            <a:srgbClr val="79551B"/>
          </a:solidFill>
          <a:latin typeface="+mn-lt"/>
        </a:defRPr>
      </a:lvl4pPr>
      <a:lvl5pPr marL="2057400" indent="-228600" algn="l" rtl="0" eaLnBrk="0" fontAlgn="base" hangingPunct="0">
        <a:spcBef>
          <a:spcPct val="20000"/>
        </a:spcBef>
        <a:spcAft>
          <a:spcPct val="0"/>
        </a:spcAft>
        <a:buChar char="»"/>
        <a:defRPr sz="1600">
          <a:solidFill>
            <a:srgbClr val="79551B"/>
          </a:solidFill>
          <a:latin typeface="+mn-lt"/>
        </a:defRPr>
      </a:lvl5pPr>
      <a:lvl6pPr marL="2514600" indent="-228600" algn="l" rtl="0" eaLnBrk="1" fontAlgn="base" hangingPunct="1">
        <a:spcBef>
          <a:spcPct val="20000"/>
        </a:spcBef>
        <a:spcAft>
          <a:spcPct val="0"/>
        </a:spcAft>
        <a:buChar char="»"/>
        <a:defRPr sz="1600">
          <a:solidFill>
            <a:srgbClr val="79551B"/>
          </a:solidFill>
          <a:latin typeface="+mn-lt"/>
        </a:defRPr>
      </a:lvl6pPr>
      <a:lvl7pPr marL="2971800" indent="-228600" algn="l" rtl="0" eaLnBrk="1" fontAlgn="base" hangingPunct="1">
        <a:spcBef>
          <a:spcPct val="20000"/>
        </a:spcBef>
        <a:spcAft>
          <a:spcPct val="0"/>
        </a:spcAft>
        <a:buChar char="»"/>
        <a:defRPr sz="1600">
          <a:solidFill>
            <a:srgbClr val="79551B"/>
          </a:solidFill>
          <a:latin typeface="+mn-lt"/>
        </a:defRPr>
      </a:lvl7pPr>
      <a:lvl8pPr marL="3429000" indent="-228600" algn="l" rtl="0" eaLnBrk="1" fontAlgn="base" hangingPunct="1">
        <a:spcBef>
          <a:spcPct val="20000"/>
        </a:spcBef>
        <a:spcAft>
          <a:spcPct val="0"/>
        </a:spcAft>
        <a:buChar char="»"/>
        <a:defRPr sz="1600">
          <a:solidFill>
            <a:srgbClr val="79551B"/>
          </a:solidFill>
          <a:latin typeface="+mn-lt"/>
        </a:defRPr>
      </a:lvl8pPr>
      <a:lvl9pPr marL="3886200" indent="-228600" algn="l" rtl="0" eaLnBrk="1" fontAlgn="base" hangingPunct="1">
        <a:spcBef>
          <a:spcPct val="20000"/>
        </a:spcBef>
        <a:spcAft>
          <a:spcPct val="0"/>
        </a:spcAft>
        <a:buChar char="»"/>
        <a:defRPr sz="1600">
          <a:solidFill>
            <a:srgbClr val="79551B"/>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a:gra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C2C7FD8-01CA-4BF0-8D61-4AEF2FD2642D}" type="datetime1">
              <a:rPr lang="ru-RU"/>
              <a:pPr>
                <a:defRPr/>
              </a:pPr>
              <a:t>15.10.2012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971EF92-FF33-43E1-B98C-F273F1EF933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ransition spd="slow">
    <p:random/>
  </p:transition>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hyperlink" Target="http://base.garant.ru/10103000/3/"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hyperlink" Target="http://base.garant.ru/180285/1/" TargetMode="Externa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hyperlink" Target="http://iv2.garant.ru/document?id=10064072&amp;sub=539" TargetMode="External"/><Relationship Id="rId2" Type="http://schemas.openxmlformats.org/officeDocument/2006/relationships/hyperlink" Target="http://iv2.garant.ru/document?id=10003000&amp;sub=0" TargetMode="Externa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hyperlink" Target="http://www.tehreg.ru/753_decl.htm" TargetMode="External"/><Relationship Id="rId2" Type="http://schemas.openxmlformats.org/officeDocument/2006/relationships/hyperlink" Target="http://www.tehreg.ru/753_sert.htm" TargetMode="Externa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2" Type="http://schemas.openxmlformats.org/officeDocument/2006/relationships/hyperlink" Target="http://comp-land.ru/content/section/26/225/" TargetMode="Externa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8" Type="http://schemas.openxmlformats.org/officeDocument/2006/relationships/hyperlink" Target="http://www.comp-land.ru/content/view/1939/208/" TargetMode="External"/><Relationship Id="rId3" Type="http://schemas.openxmlformats.org/officeDocument/2006/relationships/hyperlink" Target="http://comp-land.ru/content/view/2652/208/" TargetMode="External"/><Relationship Id="rId7" Type="http://schemas.openxmlformats.org/officeDocument/2006/relationships/hyperlink" Target="http://www.comp-land.ru/content/view/2899/208/" TargetMode="External"/><Relationship Id="rId2" Type="http://schemas.openxmlformats.org/officeDocument/2006/relationships/hyperlink" Target="http://comp-land.ru/content/view/2649/208/" TargetMode="External"/><Relationship Id="rId1" Type="http://schemas.openxmlformats.org/officeDocument/2006/relationships/slideLayout" Target="../slideLayouts/slideLayout18.xml"/><Relationship Id="rId6" Type="http://schemas.openxmlformats.org/officeDocument/2006/relationships/hyperlink" Target="http://www.comp-land.ru/content/view/2902/208/" TargetMode="External"/><Relationship Id="rId5" Type="http://schemas.openxmlformats.org/officeDocument/2006/relationships/hyperlink" Target="http://www.comp-land.ru/content/view/2832/208/" TargetMode="External"/><Relationship Id="rId4" Type="http://schemas.openxmlformats.org/officeDocument/2006/relationships/hyperlink" Target="http://comp-land.ru/content/view/2656/208/" TargetMode="External"/><Relationship Id="rId9" Type="http://schemas.openxmlformats.org/officeDocument/2006/relationships/hyperlink" Target="http://comp-land.ru/content/section/26/225/"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iv2.garant.ru/document?id=12000061&amp;sub=2" TargetMode="External"/><Relationship Id="rId2" Type="http://schemas.openxmlformats.org/officeDocument/2006/relationships/hyperlink" Target="http://iv2.garant.ru/document?id=10007960&amp;sub=2" TargetMode="External"/><Relationship Id="rId1" Type="http://schemas.openxmlformats.org/officeDocument/2006/relationships/slideLayout" Target="../slideLayouts/slideLayout18.xml"/><Relationship Id="rId5" Type="http://schemas.openxmlformats.org/officeDocument/2006/relationships/hyperlink" Target="http://iv2.garant.ru/document?id=10005506&amp;sub=0" TargetMode="External"/><Relationship Id="rId4" Type="http://schemas.openxmlformats.org/officeDocument/2006/relationships/hyperlink" Target="http://iv2.garant.ru/document?id=11800785&amp;sub=0" TargetMode="Externa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8" Type="http://schemas.openxmlformats.org/officeDocument/2006/relationships/hyperlink" Target="http://iv2.garant.ru/document?id=12057433&amp;sub=0" TargetMode="External"/><Relationship Id="rId3" Type="http://schemas.openxmlformats.org/officeDocument/2006/relationships/hyperlink" Target="http://iv2.garant.ru/document?id=12047594&amp;sub=0" TargetMode="External"/><Relationship Id="rId7" Type="http://schemas.openxmlformats.org/officeDocument/2006/relationships/hyperlink" Target="http://iv2.garant.ru/document?id=10064072&amp;sub=0" TargetMode="External"/><Relationship Id="rId2" Type="http://schemas.openxmlformats.org/officeDocument/2006/relationships/hyperlink" Target="http://iv2.garant.ru/document?id=12024624&amp;sub=2" TargetMode="External"/><Relationship Id="rId1" Type="http://schemas.openxmlformats.org/officeDocument/2006/relationships/slideLayout" Target="../slideLayouts/slideLayout18.xml"/><Relationship Id="rId6" Type="http://schemas.openxmlformats.org/officeDocument/2006/relationships/hyperlink" Target="http://iv2.garant.ru/document?id=12027232&amp;sub=2" TargetMode="External"/><Relationship Id="rId5" Type="http://schemas.openxmlformats.org/officeDocument/2006/relationships/hyperlink" Target="http://iv2.garant.ru/document?id=12025350&amp;sub=2" TargetMode="External"/><Relationship Id="rId4" Type="http://schemas.openxmlformats.org/officeDocument/2006/relationships/hyperlink" Target="http://iv2.garant.ru/document?id=10007990&amp;sub=1" TargetMode="External"/><Relationship Id="rId9" Type="http://schemas.openxmlformats.org/officeDocument/2006/relationships/hyperlink" Target="http://iv2.garant.ru/document?id=12088105&amp;sub=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rtlCol="0">
            <a:normAutofit fontScale="90000"/>
          </a:bodyPr>
          <a:lstStyle/>
          <a:p>
            <a:pPr eaLnBrk="1" fontAlgn="auto" hangingPunct="1">
              <a:spcAft>
                <a:spcPts val="0"/>
              </a:spcAft>
              <a:defRPr/>
            </a:pPr>
            <a:r>
              <a:rPr lang="ru-RU" b="1" dirty="0" smtClean="0"/>
              <a:t>Действующие нормативные акты в области энергетики и строительства</a:t>
            </a:r>
            <a:endParaRPr lang="ru-RU" b="1" dirty="0"/>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10</a:t>
            </a:fld>
            <a:endParaRPr lang="ru-RU"/>
          </a:p>
        </p:txBody>
      </p:sp>
      <p:sp>
        <p:nvSpPr>
          <p:cNvPr id="102401" name="Rectangle 1"/>
          <p:cNvSpPr>
            <a:spLocks noChangeArrowheads="1"/>
          </p:cNvSpPr>
          <p:nvPr/>
        </p:nvSpPr>
        <p:spPr bwMode="auto">
          <a:xfrm>
            <a:off x="0" y="71428"/>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Статья 1.</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Предмет регулирования настоящего Федерального закона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Настоящий Федеральный закон регулирует отношения, связанные с привлечением денежных средств граждан и юридических лиц для долевого строительства многоквартирных домов и (или) иных объектов недвижимости (далее - участники долевого строительства) и возникновением у участников долевого строительства права собственности на объекты долевого строительства и права общей долевой собственности на общее имущество в многоквартирном доме и (или) ином объекте недвижимости, а также устанавливает гарантии защиты прав, законных интересов и имущества участников долевого строительства.</a:t>
            </a:r>
          </a:p>
          <a:p>
            <a:pPr marL="0" marR="0" lvl="0" indent="34290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ред. Федеральных законов от 18.07.2006 N 111-ФЗ, от 17.06.2010 N 119-ФЗ)</a:t>
            </a:r>
            <a:r>
              <a:rPr kumimoji="0" lang="ru-RU"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0" y="0"/>
            <a:ext cx="2667000" cy="369888"/>
          </a:xfrm>
          <a:prstGeom prst="rect">
            <a:avLst/>
          </a:prstGeom>
          <a:noFill/>
          <a:ln w="9525">
            <a:noFill/>
            <a:miter lim="800000"/>
            <a:headEnd/>
            <a:tailEnd/>
          </a:ln>
        </p:spPr>
        <p:txBody>
          <a:bodyPr wrap="none">
            <a:spAutoFit/>
          </a:bodyPr>
          <a:lstStyle/>
          <a:p>
            <a:r>
              <a:rPr lang="ru-RU">
                <a:latin typeface="Calibri" pitchFamily="34" charset="0"/>
              </a:rPr>
              <a:t>Основные положения</a:t>
            </a:r>
          </a:p>
        </p:txBody>
      </p:sp>
      <p:sp>
        <p:nvSpPr>
          <p:cNvPr id="4" name="Дата 3"/>
          <p:cNvSpPr>
            <a:spLocks noGrp="1"/>
          </p:cNvSpPr>
          <p:nvPr>
            <p:ph type="dt" sz="quarter" idx="10"/>
          </p:nvPr>
        </p:nvSpPr>
        <p:spPr/>
        <p:txBody>
          <a:bodyPr/>
          <a:lstStyle/>
          <a:p>
            <a:pPr>
              <a:defRPr/>
            </a:pPr>
            <a:fld id="{AC183341-B782-4E8C-9937-98DB1F6DD3F6}"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B2F9BECE-15E8-4633-A6F1-016699F94185}" type="slidenum">
              <a:rPr lang="ru-RU" smtClean="0"/>
              <a:pPr>
                <a:defRPr/>
              </a:pPr>
              <a:t>11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62465" name="Rectangle 1"/>
          <p:cNvSpPr>
            <a:spLocks noChangeArrowheads="1"/>
          </p:cNvSpPr>
          <p:nvPr/>
        </p:nvSpPr>
        <p:spPr bwMode="auto">
          <a:xfrm>
            <a:off x="0" y="438918"/>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88900" algn="ctr"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Федеральный закон от 24 июля 2007 г. N 221-ФЗ  "О государственном кадастре недвижимости" </a:t>
            </a:r>
          </a:p>
          <a:p>
            <a:pPr algn="ctr"/>
            <a:r>
              <a:rPr kumimoji="0" lang="ru-RU" i="0" u="none" strike="noStrike" cap="none" normalizeH="0" baseline="0" dirty="0" smtClean="0">
                <a:ln>
                  <a:noFill/>
                </a:ln>
                <a:effectLst/>
                <a:latin typeface="Arial" pitchFamily="34" charset="0"/>
                <a:ea typeface="Times New Roman" pitchFamily="18" charset="0"/>
                <a:cs typeface="Arial" pitchFamily="34" charset="0"/>
              </a:rPr>
              <a:t>(с изменениями от 22, 23 июля, 30 декабря 2008 г., 8 мая, 17 июля, 21, 27 декабря 2009 г., 29 декабря 2010 г., 4 июня,</a:t>
            </a:r>
            <a:r>
              <a:rPr kumimoji="0" lang="ru-RU" b="1" i="0" u="none" strike="noStrike" cap="none" normalizeH="0" baseline="0" dirty="0" smtClean="0">
                <a:ln>
                  <a:noFill/>
                </a:ln>
                <a:effectLst/>
                <a:latin typeface="Arial" pitchFamily="34" charset="0"/>
                <a:ea typeface="Times New Roman" pitchFamily="18" charset="0"/>
                <a:cs typeface="Arial" pitchFamily="34" charset="0"/>
              </a:rPr>
              <a:t> </a:t>
            </a:r>
            <a:r>
              <a:rPr kumimoji="0" lang="ru-RU" i="0" u="none" strike="noStrike" cap="none" normalizeH="0" baseline="0" dirty="0" smtClean="0">
                <a:ln>
                  <a:noFill/>
                </a:ln>
                <a:effectLst/>
                <a:latin typeface="Arial" pitchFamily="34" charset="0"/>
                <a:ea typeface="Times New Roman" pitchFamily="18" charset="0"/>
                <a:cs typeface="Arial" pitchFamily="34" charset="0"/>
              </a:rPr>
              <a:t>1, 18, 19, 21 июля 2011 г., </a:t>
            </a:r>
            <a:r>
              <a:rPr lang="ru-RU" dirty="0" smtClean="0"/>
              <a:t>от 30.11.2011 N 346-ФЗ, от 03.12.2011 N 383-ФЗ, от 08.12.2011 N 423-ФЗ, </a:t>
            </a:r>
            <a:r>
              <a:rPr lang="ru-RU" b="1" dirty="0" smtClean="0"/>
              <a:t>от 28.07.2012 N 133-ФЗ</a:t>
            </a:r>
            <a:r>
              <a:rPr kumimoji="0" lang="ru-RU" b="1" i="0" u="none" strike="noStrike" cap="none" normalizeH="0" baseline="0" dirty="0" smtClean="0">
                <a:ln>
                  <a:noFill/>
                </a:ln>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effectLst/>
              <a:latin typeface="Arial" pitchFamily="34" charset="0"/>
            </a:endParaRPr>
          </a:p>
          <a:p>
            <a:pPr marL="0" marR="0" lvl="0" indent="88900" algn="l" defTabSz="914400" rtl="0" eaLnBrk="0" fontAlgn="base" latinLnBrk="0" hangingPunct="0">
              <a:lnSpc>
                <a:spcPct val="150000"/>
              </a:lnSpc>
              <a:spcBef>
                <a:spcPct val="0"/>
              </a:spcBef>
              <a:spcAft>
                <a:spcPct val="0"/>
              </a:spcAft>
              <a:buClrTx/>
              <a:buSzTx/>
              <a:buFontTx/>
              <a:buNone/>
              <a:tabLst/>
            </a:pPr>
            <a:endParaRPr kumimoji="0" lang="ru-RU"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88900" algn="l"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Принят Государственной Думой 4 июля 2007 года</a:t>
            </a:r>
            <a:endParaRPr kumimoji="0" lang="ru-RU" b="0" i="0" u="none" strike="noStrike" cap="none" normalizeH="0" baseline="0" dirty="0" smtClean="0">
              <a:ln>
                <a:noFill/>
              </a:ln>
              <a:effectLst/>
              <a:latin typeface="Arial" pitchFamily="34" charset="0"/>
            </a:endParaRPr>
          </a:p>
          <a:p>
            <a:pPr marL="0" marR="0" lvl="0" indent="88900" algn="l"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Одобрен Советом Федерации 11 июля 2007 года</a:t>
            </a:r>
            <a:endParaRPr kumimoji="0" lang="ru-RU" b="0" i="0" u="none" strike="noStrike" cap="none" normalizeH="0" baseline="0" dirty="0" smtClean="0">
              <a:ln>
                <a:noFill/>
              </a:ln>
              <a:effectLst/>
              <a:latin typeface="Arial" pitchFamily="34" charset="0"/>
            </a:endParaRPr>
          </a:p>
          <a:p>
            <a:pPr marL="0" marR="0" lvl="0" indent="88900" algn="l"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rgbClr val="000080"/>
                </a:solidFill>
                <a:effectLst/>
                <a:latin typeface="Arial" pitchFamily="34" charset="0"/>
                <a:ea typeface="Times New Roman" pitchFamily="18" charset="0"/>
                <a:cs typeface="Arial" pitchFamily="34" charset="0"/>
              </a:rPr>
              <a:t>Статья 1.</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Предмет регулирования настоящего Федерального закона</a:t>
            </a:r>
            <a:endParaRPr kumimoji="0" lang="ru-RU" b="0"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8890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rPr>
              <a:t>1. Настоящий Федеральный закон регулирует отношения, возникающие в связи с ведением государственного кадастра недвижимости, осуществлением государственного кадастрового учета недвижимого имущества и кадастровой деятельности (далее - кадастровые отношения).</a:t>
            </a:r>
            <a:r>
              <a:rPr kumimoji="0" lang="ru-RU"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62465">
                                            <p:txEl>
                                              <p:pRg st="0" end="0"/>
                                            </p:txEl>
                                          </p:spTgt>
                                        </p:tgtEl>
                                        <p:attrNameLst>
                                          <p:attrName>style.visibility</p:attrName>
                                        </p:attrNameLst>
                                      </p:cBhvr>
                                      <p:to>
                                        <p:strVal val="visible"/>
                                      </p:to>
                                    </p:set>
                                    <p:anim calcmode="lin" valueType="num">
                                      <p:cBhvr additive="base">
                                        <p:cTn id="7" dur="500" fill="hold"/>
                                        <p:tgtEl>
                                          <p:spTgt spid="6246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246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62465">
                                            <p:txEl>
                                              <p:pRg st="1" end="1"/>
                                            </p:txEl>
                                          </p:spTgt>
                                        </p:tgtEl>
                                        <p:attrNameLst>
                                          <p:attrName>style.visibility</p:attrName>
                                        </p:attrNameLst>
                                      </p:cBhvr>
                                      <p:to>
                                        <p:strVal val="visible"/>
                                      </p:to>
                                    </p:set>
                                    <p:anim calcmode="lin" valueType="num">
                                      <p:cBhvr additive="base">
                                        <p:cTn id="11" dur="500" fill="hold"/>
                                        <p:tgtEl>
                                          <p:spTgt spid="6246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246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62465">
                                            <p:txEl>
                                              <p:pRg st="3" end="3"/>
                                            </p:txEl>
                                          </p:spTgt>
                                        </p:tgtEl>
                                        <p:attrNameLst>
                                          <p:attrName>style.visibility</p:attrName>
                                        </p:attrNameLst>
                                      </p:cBhvr>
                                      <p:to>
                                        <p:strVal val="visible"/>
                                      </p:to>
                                    </p:set>
                                    <p:anim calcmode="lin" valueType="num">
                                      <p:cBhvr additive="base">
                                        <p:cTn id="15" dur="500" fill="hold"/>
                                        <p:tgtEl>
                                          <p:spTgt spid="62465">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6246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62465">
                                            <p:txEl>
                                              <p:pRg st="4" end="4"/>
                                            </p:txEl>
                                          </p:spTgt>
                                        </p:tgtEl>
                                        <p:attrNameLst>
                                          <p:attrName>style.visibility</p:attrName>
                                        </p:attrNameLst>
                                      </p:cBhvr>
                                      <p:to>
                                        <p:strVal val="visible"/>
                                      </p:to>
                                    </p:set>
                                    <p:anim calcmode="lin" valueType="num">
                                      <p:cBhvr additive="base">
                                        <p:cTn id="19" dur="500" fill="hold"/>
                                        <p:tgtEl>
                                          <p:spTgt spid="62465">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24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2465">
                                            <p:txEl>
                                              <p:pRg st="5" end="5"/>
                                            </p:txEl>
                                          </p:spTgt>
                                        </p:tgtEl>
                                        <p:attrNameLst>
                                          <p:attrName>style.visibility</p:attrName>
                                        </p:attrNameLst>
                                      </p:cBhvr>
                                      <p:to>
                                        <p:strVal val="visible"/>
                                      </p:to>
                                    </p:set>
                                    <p:anim calcmode="lin" valueType="num">
                                      <p:cBhvr additive="base">
                                        <p:cTn id="25" dur="500" fill="hold"/>
                                        <p:tgtEl>
                                          <p:spTgt spid="62465">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246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62465">
                                            <p:txEl>
                                              <p:pRg st="6" end="6"/>
                                            </p:txEl>
                                          </p:spTgt>
                                        </p:tgtEl>
                                        <p:attrNameLst>
                                          <p:attrName>style.visibility</p:attrName>
                                        </p:attrNameLst>
                                      </p:cBhvr>
                                      <p:to>
                                        <p:strVal val="visible"/>
                                      </p:to>
                                    </p:set>
                                    <p:anim calcmode="lin" valueType="num">
                                      <p:cBhvr additive="base">
                                        <p:cTn id="31" dur="500" fill="hold"/>
                                        <p:tgtEl>
                                          <p:spTgt spid="62465">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246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0" y="0"/>
            <a:ext cx="693738" cy="369888"/>
          </a:xfrm>
          <a:prstGeom prst="rect">
            <a:avLst/>
          </a:prstGeom>
          <a:noFill/>
          <a:ln w="9525">
            <a:noFill/>
            <a:miter lim="800000"/>
            <a:headEnd/>
            <a:tailEnd/>
          </a:ln>
        </p:spPr>
        <p:txBody>
          <a:bodyPr wrap="none">
            <a:spAutoFit/>
          </a:bodyPr>
          <a:lstStyle/>
          <a:p>
            <a:r>
              <a:rPr lang="ru-RU">
                <a:latin typeface="Calibri" pitchFamily="34" charset="0"/>
              </a:rPr>
              <a:t>Учет</a:t>
            </a:r>
          </a:p>
        </p:txBody>
      </p:sp>
      <p:sp>
        <p:nvSpPr>
          <p:cNvPr id="4" name="Дата 3"/>
          <p:cNvSpPr>
            <a:spLocks noGrp="1"/>
          </p:cNvSpPr>
          <p:nvPr>
            <p:ph type="dt" sz="quarter" idx="10"/>
          </p:nvPr>
        </p:nvSpPr>
        <p:spPr/>
        <p:txBody>
          <a:bodyPr/>
          <a:lstStyle/>
          <a:p>
            <a:pPr>
              <a:defRPr/>
            </a:pPr>
            <a:fld id="{6F4E2BA9-DB90-4694-944E-E7F9CC1B26AA}"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676D80D1-27BA-4E00-9D5A-7C4FC5444FEF}" type="slidenum">
              <a:rPr lang="ru-RU" smtClean="0"/>
              <a:pPr>
                <a:defRPr/>
              </a:pPr>
              <a:t>12</a:t>
            </a:fld>
            <a:endParaRPr lang="ru-RU" dirty="0"/>
          </a:p>
        </p:txBody>
      </p:sp>
      <p:sp>
        <p:nvSpPr>
          <p:cNvPr id="6" name="Нижний колонтитул 5"/>
          <p:cNvSpPr>
            <a:spLocks noGrp="1"/>
          </p:cNvSpPr>
          <p:nvPr>
            <p:ph type="ftr" sz="quarter" idx="11"/>
          </p:nvPr>
        </p:nvSpPr>
        <p:spPr/>
        <p:txBody>
          <a:bodyPr/>
          <a:lstStyle/>
          <a:p>
            <a:pPr>
              <a:defRPr/>
            </a:pPr>
            <a:endParaRPr lang="ru-RU"/>
          </a:p>
        </p:txBody>
      </p:sp>
      <p:sp>
        <p:nvSpPr>
          <p:cNvPr id="7" name="Прямоугольник 6"/>
          <p:cNvSpPr/>
          <p:nvPr/>
        </p:nvSpPr>
        <p:spPr>
          <a:xfrm>
            <a:off x="0" y="335846"/>
            <a:ext cx="9144000" cy="4431983"/>
          </a:xfrm>
          <a:prstGeom prst="rect">
            <a:avLst/>
          </a:prstGeom>
        </p:spPr>
        <p:txBody>
          <a:bodyPr wrap="square">
            <a:spAutoFit/>
          </a:bodyPr>
          <a:lstStyle/>
          <a:p>
            <a:pPr algn="ctr">
              <a:lnSpc>
                <a:spcPct val="150000"/>
              </a:lnSpc>
            </a:pPr>
            <a:r>
              <a:rPr lang="ru-RU" b="1" dirty="0" smtClean="0"/>
              <a:t>Федеральный закон от 21 июля 1997 г. N 122-ФЗ </a:t>
            </a:r>
          </a:p>
          <a:p>
            <a:pPr algn="ctr">
              <a:lnSpc>
                <a:spcPct val="150000"/>
              </a:lnSpc>
            </a:pPr>
            <a:r>
              <a:rPr lang="ru-RU" b="1" dirty="0" smtClean="0"/>
              <a:t>"О государственной регистрации прав на недвижимое имущество и сделок с ним" </a:t>
            </a:r>
          </a:p>
          <a:p>
            <a:pPr algn="ctr">
              <a:lnSpc>
                <a:spcPct val="150000"/>
              </a:lnSpc>
            </a:pPr>
            <a:endParaRPr lang="ru-RU" b="1" dirty="0" smtClean="0"/>
          </a:p>
          <a:p>
            <a:pPr algn="ctr">
              <a:lnSpc>
                <a:spcPct val="150000"/>
              </a:lnSpc>
            </a:pPr>
            <a:r>
              <a:rPr lang="ru-RU" sz="1600" dirty="0" smtClean="0"/>
              <a:t>(с изменениями от 5 марта, 12 апреля 2001 г., 11 апреля 2002 г., 9 июня 2003 г., 11 мая, 29 июня, 22 августа, 2 ноября, 29, 30 декабря 2004 г., 5, 31 декабря 2005 г., 17 апреля, 3, 30 июня, 18 июля, 4, 18 декабря 2006 г., 24 июля, 2, 18 октября, 8, 23 ноября 2007 г., 13 мая, 30 июня, 22, 23 июля, 22, 30 декабря 2008 г., 8 мая, 17 июля, 21, 27 декабря 2009 г., 7 апреля, 17 июня, 30 ноября, 29 декабря 2010 г., 20 марта, 4 июня, </a:t>
            </a:r>
            <a:r>
              <a:rPr lang="ru-RU" sz="1600" b="1" dirty="0" smtClean="0"/>
              <a:t>28 июля 2012 г. ФЗ №133</a:t>
            </a:r>
            <a:r>
              <a:rPr lang="ru-RU" sz="1600" dirty="0" smtClean="0"/>
              <a:t>)</a:t>
            </a:r>
          </a:p>
          <a:p>
            <a:pPr>
              <a:lnSpc>
                <a:spcPct val="150000"/>
              </a:lnSpc>
            </a:pPr>
            <a:r>
              <a:rPr lang="ru-RU" dirty="0" smtClean="0"/>
              <a:t>Принят Государственной Думой 17 июня 1997 года</a:t>
            </a:r>
          </a:p>
          <a:p>
            <a:pPr>
              <a:lnSpc>
                <a:spcPct val="150000"/>
              </a:lnSpc>
            </a:pPr>
            <a:r>
              <a:rPr lang="ru-RU" dirty="0" smtClean="0"/>
              <a:t>Одобрен Советом Федерации 3 июля 1997 года</a:t>
            </a:r>
            <a:endParaRPr lang="ru-RU" dirty="0"/>
          </a:p>
        </p:txBody>
      </p:sp>
      <p:sp>
        <p:nvSpPr>
          <p:cNvPr id="8" name="Прямоугольник 7"/>
          <p:cNvSpPr/>
          <p:nvPr/>
        </p:nvSpPr>
        <p:spPr>
          <a:xfrm>
            <a:off x="0" y="4826675"/>
            <a:ext cx="9144000" cy="923330"/>
          </a:xfrm>
          <a:prstGeom prst="rect">
            <a:avLst/>
          </a:prstGeom>
        </p:spPr>
        <p:txBody>
          <a:bodyPr wrap="square">
            <a:spAutoFit/>
          </a:bodyPr>
          <a:lstStyle/>
          <a:p>
            <a:pPr algn="just"/>
            <a:r>
              <a:rPr lang="ru-RU" b="1" dirty="0" smtClean="0"/>
              <a:t>	Обязательной государственной регистрации подлежат права на недвижимое имущество, правоустанавливающие документы на которое оформлены после введения в действие настоящего Федерального закона.</a:t>
            </a:r>
            <a:endParaRPr lang="ru-RU" b="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500" fill="hold"/>
                                        <p:tgtEl>
                                          <p:spTgt spid="7">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additive="base">
                                        <p:cTn id="21"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3" presetClass="entr" presetSubtype="1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2"/>
          <p:cNvSpPr txBox="1">
            <a:spLocks noChangeArrowheads="1"/>
          </p:cNvSpPr>
          <p:nvPr/>
        </p:nvSpPr>
        <p:spPr bwMode="auto">
          <a:xfrm>
            <a:off x="1" y="116632"/>
            <a:ext cx="9144000" cy="400110"/>
          </a:xfrm>
          <a:prstGeom prst="rect">
            <a:avLst/>
          </a:prstGeom>
          <a:noFill/>
          <a:ln w="9525">
            <a:noFill/>
            <a:miter lim="800000"/>
            <a:headEnd/>
            <a:tailEnd/>
          </a:ln>
        </p:spPr>
        <p:txBody>
          <a:bodyPr wrap="square">
            <a:spAutoFit/>
          </a:bodyPr>
          <a:lstStyle/>
          <a:p>
            <a:pPr algn="ctr"/>
            <a:r>
              <a:rPr lang="ru-RU" sz="2000" b="1" dirty="0">
                <a:latin typeface="Times New Roman" pitchFamily="18" charset="0"/>
                <a:cs typeface="Times New Roman" pitchFamily="18" charset="0"/>
              </a:rPr>
              <a:t>Структура нормативных актов в области энергетики</a:t>
            </a:r>
          </a:p>
        </p:txBody>
      </p:sp>
      <p:sp>
        <p:nvSpPr>
          <p:cNvPr id="5" name="Дата 4"/>
          <p:cNvSpPr>
            <a:spLocks noGrp="1"/>
          </p:cNvSpPr>
          <p:nvPr>
            <p:ph type="dt" sz="quarter" idx="10"/>
          </p:nvPr>
        </p:nvSpPr>
        <p:spPr/>
        <p:txBody>
          <a:bodyPr/>
          <a:lstStyle/>
          <a:p>
            <a:pPr>
              <a:defRPr/>
            </a:pPr>
            <a:fld id="{622CE2CD-378F-431B-ACCB-028058978EB6}" type="datetime1">
              <a:rPr lang="ru-RU"/>
              <a:pPr>
                <a:defRPr/>
              </a:pPr>
              <a:t>15.10.2012</a:t>
            </a:fld>
            <a:endParaRPr lang="ru-RU"/>
          </a:p>
        </p:txBody>
      </p:sp>
      <p:sp>
        <p:nvSpPr>
          <p:cNvPr id="6" name="Номер слайда 5"/>
          <p:cNvSpPr>
            <a:spLocks noGrp="1"/>
          </p:cNvSpPr>
          <p:nvPr>
            <p:ph type="sldNum" sz="quarter" idx="12"/>
          </p:nvPr>
        </p:nvSpPr>
        <p:spPr/>
        <p:txBody>
          <a:bodyPr/>
          <a:lstStyle/>
          <a:p>
            <a:pPr>
              <a:defRPr/>
            </a:pPr>
            <a:fld id="{F58F94BB-661F-4680-9243-9C1D90ECD21D}" type="slidenum">
              <a:rPr lang="ru-RU" smtClean="0"/>
              <a:pPr>
                <a:defRPr/>
              </a:pPr>
              <a:t>13</a:t>
            </a:fld>
            <a:endParaRPr lang="ru-RU"/>
          </a:p>
        </p:txBody>
      </p:sp>
      <p:sp>
        <p:nvSpPr>
          <p:cNvPr id="7" name="Нижний колонтитул 6"/>
          <p:cNvSpPr>
            <a:spLocks noGrp="1"/>
          </p:cNvSpPr>
          <p:nvPr>
            <p:ph type="ftr" sz="quarter" idx="11"/>
          </p:nvPr>
        </p:nvSpPr>
        <p:spPr/>
        <p:txBody>
          <a:bodyPr/>
          <a:lstStyle/>
          <a:p>
            <a:pPr>
              <a:defRPr/>
            </a:pPr>
            <a:endParaRPr lang="ru-RU" dirty="0"/>
          </a:p>
        </p:txBody>
      </p:sp>
      <p:sp>
        <p:nvSpPr>
          <p:cNvPr id="21512" name="Rectangle 8"/>
          <p:cNvSpPr>
            <a:spLocks noChangeArrowheads="1"/>
          </p:cNvSpPr>
          <p:nvPr/>
        </p:nvSpPr>
        <p:spPr bwMode="auto">
          <a:xfrm>
            <a:off x="0" y="764704"/>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Энергетика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Атомная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использовании атомной энергии.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особенностях управления и распоряжения имуществом и акциями организаций, осуществляющих деятельность в области использования атомной энергии и о внесении изменений в отдельные законодательные акты Российской Федерации.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Газ</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газоснабжении в Российской Федерации.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экспорте газа.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Общие положения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Энергосбережении.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Тарифы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государственном регулировании тарифов на электрическую и тепловую энергию в Российской Федерации.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Топливо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запрете производства и оборота этилированного автомобильного бензина в Российской Федерации.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Электроэнергетика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закон Об электроэнергетике.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1512">
                                            <p:txEl>
                                              <p:pRg st="0" end="0"/>
                                            </p:txEl>
                                          </p:spTgt>
                                        </p:tgtEl>
                                        <p:attrNameLst>
                                          <p:attrName>style.visibility</p:attrName>
                                        </p:attrNameLst>
                                      </p:cBhvr>
                                      <p:to>
                                        <p:strVal val="visible"/>
                                      </p:to>
                                    </p:set>
                                    <p:anim calcmode="lin" valueType="num">
                                      <p:cBhvr additive="base">
                                        <p:cTn id="7" dur="500" fill="hold"/>
                                        <p:tgtEl>
                                          <p:spTgt spid="2151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5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1512">
                                            <p:txEl>
                                              <p:pRg st="1" end="1"/>
                                            </p:txEl>
                                          </p:spTgt>
                                        </p:tgtEl>
                                        <p:attrNameLst>
                                          <p:attrName>style.visibility</p:attrName>
                                        </p:attrNameLst>
                                      </p:cBhvr>
                                      <p:to>
                                        <p:strVal val="visible"/>
                                      </p:to>
                                    </p:set>
                                    <p:anim calcmode="lin" valueType="num">
                                      <p:cBhvr additive="base">
                                        <p:cTn id="13" dur="500" fill="hold"/>
                                        <p:tgtEl>
                                          <p:spTgt spid="2151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1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21512">
                                            <p:txEl>
                                              <p:pRg st="2" end="2"/>
                                            </p:txEl>
                                          </p:spTgt>
                                        </p:tgtEl>
                                        <p:attrNameLst>
                                          <p:attrName>style.visibility</p:attrName>
                                        </p:attrNameLst>
                                      </p:cBhvr>
                                      <p:to>
                                        <p:strVal val="visible"/>
                                      </p:to>
                                    </p:set>
                                    <p:anim calcmode="lin" valueType="num">
                                      <p:cBhvr additive="base">
                                        <p:cTn id="17" dur="500" fill="hold"/>
                                        <p:tgtEl>
                                          <p:spTgt spid="21512">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151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21512">
                                            <p:txEl>
                                              <p:pRg st="3" end="3"/>
                                            </p:txEl>
                                          </p:spTgt>
                                        </p:tgtEl>
                                        <p:attrNameLst>
                                          <p:attrName>style.visibility</p:attrName>
                                        </p:attrNameLst>
                                      </p:cBhvr>
                                      <p:to>
                                        <p:strVal val="visible"/>
                                      </p:to>
                                    </p:set>
                                    <p:anim calcmode="lin" valueType="num">
                                      <p:cBhvr additive="base">
                                        <p:cTn id="21" dur="500" fill="hold"/>
                                        <p:tgtEl>
                                          <p:spTgt spid="21512">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15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grpId="0" nodeType="clickEffect">
                                  <p:stCondLst>
                                    <p:cond delay="0"/>
                                  </p:stCondLst>
                                  <p:childTnLst>
                                    <p:set>
                                      <p:cBhvr>
                                        <p:cTn id="26" dur="1" fill="hold">
                                          <p:stCondLst>
                                            <p:cond delay="0"/>
                                          </p:stCondLst>
                                        </p:cTn>
                                        <p:tgtEl>
                                          <p:spTgt spid="21512">
                                            <p:txEl>
                                              <p:pRg st="4" end="4"/>
                                            </p:txEl>
                                          </p:spTgt>
                                        </p:tgtEl>
                                        <p:attrNameLst>
                                          <p:attrName>style.visibility</p:attrName>
                                        </p:attrNameLst>
                                      </p:cBhvr>
                                      <p:to>
                                        <p:strVal val="visible"/>
                                      </p:to>
                                    </p:set>
                                    <p:anim calcmode="lin" valueType="num">
                                      <p:cBhvr additive="base">
                                        <p:cTn id="27" dur="500" fill="hold"/>
                                        <p:tgtEl>
                                          <p:spTgt spid="2151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151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0"/>
                                  </p:stCondLst>
                                  <p:childTnLst>
                                    <p:set>
                                      <p:cBhvr>
                                        <p:cTn id="30" dur="1" fill="hold">
                                          <p:stCondLst>
                                            <p:cond delay="0"/>
                                          </p:stCondLst>
                                        </p:cTn>
                                        <p:tgtEl>
                                          <p:spTgt spid="21512">
                                            <p:txEl>
                                              <p:pRg st="5" end="5"/>
                                            </p:txEl>
                                          </p:spTgt>
                                        </p:tgtEl>
                                        <p:attrNameLst>
                                          <p:attrName>style.visibility</p:attrName>
                                        </p:attrNameLst>
                                      </p:cBhvr>
                                      <p:to>
                                        <p:strVal val="visible"/>
                                      </p:to>
                                    </p:set>
                                    <p:anim calcmode="lin" valueType="num">
                                      <p:cBhvr additive="base">
                                        <p:cTn id="31" dur="500" fill="hold"/>
                                        <p:tgtEl>
                                          <p:spTgt spid="2151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51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21512">
                                            <p:txEl>
                                              <p:pRg st="6" end="6"/>
                                            </p:txEl>
                                          </p:spTgt>
                                        </p:tgtEl>
                                        <p:attrNameLst>
                                          <p:attrName>style.visibility</p:attrName>
                                        </p:attrNameLst>
                                      </p:cBhvr>
                                      <p:to>
                                        <p:strVal val="visible"/>
                                      </p:to>
                                    </p:set>
                                    <p:anim calcmode="lin" valueType="num">
                                      <p:cBhvr additive="base">
                                        <p:cTn id="35" dur="500" fill="hold"/>
                                        <p:tgtEl>
                                          <p:spTgt spid="21512">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15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6" fill="hold" grpId="0" nodeType="clickEffect">
                                  <p:stCondLst>
                                    <p:cond delay="0"/>
                                  </p:stCondLst>
                                  <p:childTnLst>
                                    <p:set>
                                      <p:cBhvr>
                                        <p:cTn id="40" dur="1" fill="hold">
                                          <p:stCondLst>
                                            <p:cond delay="0"/>
                                          </p:stCondLst>
                                        </p:cTn>
                                        <p:tgtEl>
                                          <p:spTgt spid="21512">
                                            <p:txEl>
                                              <p:pRg st="7" end="7"/>
                                            </p:txEl>
                                          </p:spTgt>
                                        </p:tgtEl>
                                        <p:attrNameLst>
                                          <p:attrName>style.visibility</p:attrName>
                                        </p:attrNameLst>
                                      </p:cBhvr>
                                      <p:to>
                                        <p:strVal val="visible"/>
                                      </p:to>
                                    </p:set>
                                    <p:anim calcmode="lin" valueType="num">
                                      <p:cBhvr additive="base">
                                        <p:cTn id="41" dur="500" fill="hold"/>
                                        <p:tgtEl>
                                          <p:spTgt spid="21512">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1512">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6" fill="hold" grpId="0" nodeType="withEffect">
                                  <p:stCondLst>
                                    <p:cond delay="0"/>
                                  </p:stCondLst>
                                  <p:childTnLst>
                                    <p:set>
                                      <p:cBhvr>
                                        <p:cTn id="44" dur="1" fill="hold">
                                          <p:stCondLst>
                                            <p:cond delay="0"/>
                                          </p:stCondLst>
                                        </p:cTn>
                                        <p:tgtEl>
                                          <p:spTgt spid="21512">
                                            <p:txEl>
                                              <p:pRg st="8" end="8"/>
                                            </p:txEl>
                                          </p:spTgt>
                                        </p:tgtEl>
                                        <p:attrNameLst>
                                          <p:attrName>style.visibility</p:attrName>
                                        </p:attrNameLst>
                                      </p:cBhvr>
                                      <p:to>
                                        <p:strVal val="visible"/>
                                      </p:to>
                                    </p:set>
                                    <p:anim calcmode="lin" valueType="num">
                                      <p:cBhvr additive="base">
                                        <p:cTn id="45" dur="500" fill="hold"/>
                                        <p:tgtEl>
                                          <p:spTgt spid="21512">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2151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6" fill="hold" grpId="0" nodeType="clickEffect">
                                  <p:stCondLst>
                                    <p:cond delay="0"/>
                                  </p:stCondLst>
                                  <p:childTnLst>
                                    <p:set>
                                      <p:cBhvr>
                                        <p:cTn id="50" dur="1" fill="hold">
                                          <p:stCondLst>
                                            <p:cond delay="0"/>
                                          </p:stCondLst>
                                        </p:cTn>
                                        <p:tgtEl>
                                          <p:spTgt spid="21512">
                                            <p:txEl>
                                              <p:pRg st="9" end="9"/>
                                            </p:txEl>
                                          </p:spTgt>
                                        </p:tgtEl>
                                        <p:attrNameLst>
                                          <p:attrName>style.visibility</p:attrName>
                                        </p:attrNameLst>
                                      </p:cBhvr>
                                      <p:to>
                                        <p:strVal val="visible"/>
                                      </p:to>
                                    </p:set>
                                    <p:anim calcmode="lin" valueType="num">
                                      <p:cBhvr additive="base">
                                        <p:cTn id="51" dur="500" fill="hold"/>
                                        <p:tgtEl>
                                          <p:spTgt spid="21512">
                                            <p:txEl>
                                              <p:pRg st="9" end="9"/>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1512">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21512">
                                            <p:txEl>
                                              <p:pRg st="10" end="10"/>
                                            </p:txEl>
                                          </p:spTgt>
                                        </p:tgtEl>
                                        <p:attrNameLst>
                                          <p:attrName>style.visibility</p:attrName>
                                        </p:attrNameLst>
                                      </p:cBhvr>
                                      <p:to>
                                        <p:strVal val="visible"/>
                                      </p:to>
                                    </p:set>
                                    <p:anim calcmode="lin" valueType="num">
                                      <p:cBhvr additive="base">
                                        <p:cTn id="55" dur="500" fill="hold"/>
                                        <p:tgtEl>
                                          <p:spTgt spid="21512">
                                            <p:txEl>
                                              <p:pRg st="10" end="10"/>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151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21512">
                                            <p:txEl>
                                              <p:pRg st="11" end="11"/>
                                            </p:txEl>
                                          </p:spTgt>
                                        </p:tgtEl>
                                        <p:attrNameLst>
                                          <p:attrName>style.visibility</p:attrName>
                                        </p:attrNameLst>
                                      </p:cBhvr>
                                      <p:to>
                                        <p:strVal val="visible"/>
                                      </p:to>
                                    </p:set>
                                    <p:anim calcmode="lin" valueType="num">
                                      <p:cBhvr additive="base">
                                        <p:cTn id="61" dur="500" fill="hold"/>
                                        <p:tgtEl>
                                          <p:spTgt spid="21512">
                                            <p:txEl>
                                              <p:pRg st="11" end="11"/>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1512">
                                            <p:txEl>
                                              <p:pRg st="11" end="11"/>
                                            </p:txEl>
                                          </p:spTgt>
                                        </p:tgtEl>
                                        <p:attrNameLst>
                                          <p:attrName>ppt_y</p:attrName>
                                        </p:attrNameLst>
                                      </p:cBhvr>
                                      <p:tavLst>
                                        <p:tav tm="0">
                                          <p:val>
                                            <p:strVal val="1+#ppt_h/2"/>
                                          </p:val>
                                        </p:tav>
                                        <p:tav tm="100000">
                                          <p:val>
                                            <p:strVal val="#ppt_y"/>
                                          </p:val>
                                        </p:tav>
                                      </p:tavLst>
                                    </p:anim>
                                  </p:childTnLst>
                                </p:cTn>
                              </p:par>
                              <p:par>
                                <p:cTn id="63" presetID="2" presetClass="entr" presetSubtype="6" fill="hold" grpId="0" nodeType="withEffect">
                                  <p:stCondLst>
                                    <p:cond delay="0"/>
                                  </p:stCondLst>
                                  <p:childTnLst>
                                    <p:set>
                                      <p:cBhvr>
                                        <p:cTn id="64" dur="1" fill="hold">
                                          <p:stCondLst>
                                            <p:cond delay="0"/>
                                          </p:stCondLst>
                                        </p:cTn>
                                        <p:tgtEl>
                                          <p:spTgt spid="21512">
                                            <p:txEl>
                                              <p:pRg st="12" end="12"/>
                                            </p:txEl>
                                          </p:spTgt>
                                        </p:tgtEl>
                                        <p:attrNameLst>
                                          <p:attrName>style.visibility</p:attrName>
                                        </p:attrNameLst>
                                      </p:cBhvr>
                                      <p:to>
                                        <p:strVal val="visible"/>
                                      </p:to>
                                    </p:set>
                                    <p:anim calcmode="lin" valueType="num">
                                      <p:cBhvr additive="base">
                                        <p:cTn id="65" dur="500" fill="hold"/>
                                        <p:tgtEl>
                                          <p:spTgt spid="21512">
                                            <p:txEl>
                                              <p:pRg st="12" end="12"/>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2151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6" fill="hold" grpId="0" nodeType="clickEffect">
                                  <p:stCondLst>
                                    <p:cond delay="0"/>
                                  </p:stCondLst>
                                  <p:childTnLst>
                                    <p:set>
                                      <p:cBhvr>
                                        <p:cTn id="70" dur="1" fill="hold">
                                          <p:stCondLst>
                                            <p:cond delay="0"/>
                                          </p:stCondLst>
                                        </p:cTn>
                                        <p:tgtEl>
                                          <p:spTgt spid="21512">
                                            <p:txEl>
                                              <p:pRg st="13" end="13"/>
                                            </p:txEl>
                                          </p:spTgt>
                                        </p:tgtEl>
                                        <p:attrNameLst>
                                          <p:attrName>style.visibility</p:attrName>
                                        </p:attrNameLst>
                                      </p:cBhvr>
                                      <p:to>
                                        <p:strVal val="visible"/>
                                      </p:to>
                                    </p:set>
                                    <p:anim calcmode="lin" valueType="num">
                                      <p:cBhvr additive="base">
                                        <p:cTn id="71" dur="500" fill="hold"/>
                                        <p:tgtEl>
                                          <p:spTgt spid="21512">
                                            <p:txEl>
                                              <p:pRg st="13" end="13"/>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21512">
                                            <p:txEl>
                                              <p:pRg st="13" end="13"/>
                                            </p:txEl>
                                          </p:spTgt>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stCondLst>
                                    <p:cond delay="0"/>
                                  </p:stCondLst>
                                  <p:childTnLst>
                                    <p:set>
                                      <p:cBhvr>
                                        <p:cTn id="74" dur="1" fill="hold">
                                          <p:stCondLst>
                                            <p:cond delay="0"/>
                                          </p:stCondLst>
                                        </p:cTn>
                                        <p:tgtEl>
                                          <p:spTgt spid="21512">
                                            <p:txEl>
                                              <p:pRg st="14" end="14"/>
                                            </p:txEl>
                                          </p:spTgt>
                                        </p:tgtEl>
                                        <p:attrNameLst>
                                          <p:attrName>style.visibility</p:attrName>
                                        </p:attrNameLst>
                                      </p:cBhvr>
                                      <p:to>
                                        <p:strVal val="visible"/>
                                      </p:to>
                                    </p:set>
                                    <p:anim calcmode="lin" valueType="num">
                                      <p:cBhvr additive="base">
                                        <p:cTn id="75" dur="500" fill="hold"/>
                                        <p:tgtEl>
                                          <p:spTgt spid="21512">
                                            <p:txEl>
                                              <p:pRg st="14" end="14"/>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2151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0" y="0"/>
            <a:ext cx="1155700" cy="369888"/>
          </a:xfrm>
          <a:prstGeom prst="rect">
            <a:avLst/>
          </a:prstGeom>
          <a:noFill/>
          <a:ln w="9525">
            <a:noFill/>
            <a:miter lim="800000"/>
            <a:headEnd/>
            <a:tailEnd/>
          </a:ln>
        </p:spPr>
        <p:txBody>
          <a:bodyPr wrap="none">
            <a:spAutoFit/>
          </a:bodyPr>
          <a:lstStyle/>
          <a:p>
            <a:r>
              <a:rPr lang="ru-RU">
                <a:latin typeface="Calibri" pitchFamily="34" charset="0"/>
              </a:rPr>
              <a:t>Атомная</a:t>
            </a:r>
          </a:p>
        </p:txBody>
      </p:sp>
      <p:sp>
        <p:nvSpPr>
          <p:cNvPr id="4" name="Дата 3"/>
          <p:cNvSpPr>
            <a:spLocks noGrp="1"/>
          </p:cNvSpPr>
          <p:nvPr>
            <p:ph type="dt" sz="quarter" idx="10"/>
          </p:nvPr>
        </p:nvSpPr>
        <p:spPr/>
        <p:txBody>
          <a:bodyPr/>
          <a:lstStyle/>
          <a:p>
            <a:pPr>
              <a:defRPr/>
            </a:pPr>
            <a:fld id="{771D4BE1-B2C6-46BE-B9F1-A6EAE641CA2C}"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FB909239-4ED2-4CA2-AB34-20DA4A3ADE01}" type="slidenum">
              <a:rPr lang="ru-RU" smtClean="0"/>
              <a:pPr>
                <a:defRPr/>
              </a:pPr>
              <a:t>14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9" name="Прямоугольник 8"/>
          <p:cNvSpPr/>
          <p:nvPr/>
        </p:nvSpPr>
        <p:spPr>
          <a:xfrm>
            <a:off x="0" y="476672"/>
            <a:ext cx="9144000" cy="3139321"/>
          </a:xfrm>
          <a:prstGeom prst="rect">
            <a:avLst/>
          </a:prstGeom>
        </p:spPr>
        <p:txBody>
          <a:bodyPr wrap="square">
            <a:spAutoFit/>
          </a:bodyPr>
          <a:lstStyle/>
          <a:p>
            <a:pPr algn="ctr"/>
            <a:r>
              <a:rPr lang="ru-RU" b="1" dirty="0" smtClean="0"/>
              <a:t>Федеральный закон от 21 ноября 1995 г. N 170-ФЗ </a:t>
            </a:r>
          </a:p>
          <a:p>
            <a:pPr algn="ctr"/>
            <a:r>
              <a:rPr lang="ru-RU" b="1" dirty="0" smtClean="0"/>
              <a:t>"Об использовании атомной энергии" </a:t>
            </a:r>
          </a:p>
          <a:p>
            <a:pPr algn="ctr"/>
            <a:endParaRPr lang="ru-RU" b="1" dirty="0" smtClean="0"/>
          </a:p>
          <a:p>
            <a:pPr algn="ctr"/>
            <a:r>
              <a:rPr lang="ru-RU" dirty="0" smtClean="0"/>
              <a:t>(с изменениями от 10 февраля 1997 г., 10 июля, 30 декабря 2001 г., 28 марта 2002 г., 11 ноября 2003 г., 22 августа 2004 г., 18 декабря 2006 г., 5 февраля, 1 декабря 2007 г., 14, 23 июля, 30 декабря 2008 г., 27 декабря 2009 г.,                                        </a:t>
            </a:r>
            <a:r>
              <a:rPr lang="ru-RU" b="1" dirty="0" smtClean="0"/>
              <a:t>25 июня 2012 г. ФЗ №93</a:t>
            </a:r>
            <a:r>
              <a:rPr lang="ru-RU" dirty="0" smtClean="0"/>
              <a:t>)</a:t>
            </a:r>
          </a:p>
          <a:p>
            <a:r>
              <a:rPr lang="ru-RU" dirty="0" smtClean="0"/>
              <a:t/>
            </a:r>
            <a:br>
              <a:rPr lang="ru-RU" dirty="0" smtClean="0"/>
            </a:br>
            <a:r>
              <a:rPr lang="ru-RU" dirty="0" smtClean="0"/>
              <a:t>Принят Государственной Думой 20 октября 1995 года</a:t>
            </a:r>
          </a:p>
          <a:p>
            <a:r>
              <a:rPr lang="ru-RU" dirty="0" smtClean="0"/>
              <a:t/>
            </a:r>
            <a:br>
              <a:rPr lang="ru-RU" dirty="0" smtClean="0"/>
            </a:br>
            <a:endParaRPr lang="ru-RU" dirty="0"/>
          </a:p>
        </p:txBody>
      </p:sp>
      <p:sp>
        <p:nvSpPr>
          <p:cNvPr id="10" name="Прямоугольник 9"/>
          <p:cNvSpPr/>
          <p:nvPr/>
        </p:nvSpPr>
        <p:spPr>
          <a:xfrm>
            <a:off x="0" y="3507973"/>
            <a:ext cx="9144000" cy="2862322"/>
          </a:xfrm>
          <a:prstGeom prst="rect">
            <a:avLst/>
          </a:prstGeom>
        </p:spPr>
        <p:txBody>
          <a:bodyPr wrap="square">
            <a:spAutoFit/>
          </a:bodyPr>
          <a:lstStyle/>
          <a:p>
            <a:pPr algn="just"/>
            <a:r>
              <a:rPr lang="ru-RU" b="1" dirty="0" smtClean="0"/>
              <a:t>Статья 1. </a:t>
            </a:r>
            <a:r>
              <a:rPr lang="ru-RU" dirty="0" smtClean="0"/>
              <a:t>Законодательные, правовые и иные акты Российской Федерации в области использования атомной энергии</a:t>
            </a:r>
          </a:p>
          <a:p>
            <a:pPr algn="just"/>
            <a:endParaRPr lang="ru-RU" dirty="0" smtClean="0"/>
          </a:p>
          <a:p>
            <a:pPr algn="just"/>
            <a:r>
              <a:rPr lang="ru-RU" dirty="0" smtClean="0"/>
              <a:t>	Отношения, возникающие при использовании атомной энергии в мирных и оборонных целях, регулируются настоящим Федеральным законом, другими законами и иными правовыми актами Российской Федерации.</a:t>
            </a:r>
          </a:p>
          <a:p>
            <a:pPr algn="just"/>
            <a:r>
              <a:rPr lang="ru-RU" dirty="0" smtClean="0"/>
              <a:t>	Деятельность, связанная с разработкой, изготовлением, испытанием, эксплуатацией и утилизацией ядерного оружия и ядерных энергетических установок военного назначения, осуществляется на основании иных федеральных законов и не находится в сфере действия настоящего Федерального закона.</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0" y="0"/>
            <a:ext cx="539750" cy="369888"/>
          </a:xfrm>
          <a:prstGeom prst="rect">
            <a:avLst/>
          </a:prstGeom>
          <a:noFill/>
          <a:ln w="9525">
            <a:noFill/>
            <a:miter lim="800000"/>
            <a:headEnd/>
            <a:tailEnd/>
          </a:ln>
        </p:spPr>
        <p:txBody>
          <a:bodyPr wrap="none">
            <a:spAutoFit/>
          </a:bodyPr>
          <a:lstStyle/>
          <a:p>
            <a:r>
              <a:rPr lang="ru-RU">
                <a:latin typeface="Calibri" pitchFamily="34" charset="0"/>
              </a:rPr>
              <a:t>Газ</a:t>
            </a:r>
          </a:p>
        </p:txBody>
      </p:sp>
      <p:sp>
        <p:nvSpPr>
          <p:cNvPr id="4" name="Дата 3"/>
          <p:cNvSpPr>
            <a:spLocks noGrp="1"/>
          </p:cNvSpPr>
          <p:nvPr>
            <p:ph type="dt" sz="quarter" idx="10"/>
          </p:nvPr>
        </p:nvSpPr>
        <p:spPr/>
        <p:txBody>
          <a:bodyPr/>
          <a:lstStyle/>
          <a:p>
            <a:pPr>
              <a:defRPr/>
            </a:pPr>
            <a:fld id="{6E4BEC3E-C7E5-430D-A760-C4501A193811}"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867E3D60-C347-4D01-BA31-81DA769D2B91}" type="slidenum">
              <a:rPr lang="ru-RU" smtClean="0"/>
              <a:pPr>
                <a:defRPr/>
              </a:pPr>
              <a:t>15</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Прямоугольник 6"/>
          <p:cNvSpPr/>
          <p:nvPr/>
        </p:nvSpPr>
        <p:spPr>
          <a:xfrm>
            <a:off x="0" y="404664"/>
            <a:ext cx="9144000" cy="2308324"/>
          </a:xfrm>
          <a:prstGeom prst="rect">
            <a:avLst/>
          </a:prstGeom>
        </p:spPr>
        <p:txBody>
          <a:bodyPr wrap="square">
            <a:spAutoFit/>
          </a:bodyPr>
          <a:lstStyle/>
          <a:p>
            <a:pPr algn="ctr"/>
            <a:r>
              <a:rPr lang="ru-RU" b="1" dirty="0" smtClean="0"/>
              <a:t>Федеральный закон от 31 марта 1999 г. N 69-ФЗ </a:t>
            </a:r>
          </a:p>
          <a:p>
            <a:pPr algn="ctr"/>
            <a:r>
              <a:rPr lang="ru-RU" b="1" dirty="0" smtClean="0"/>
              <a:t>"О газоснабжении в Российской Федерации" </a:t>
            </a:r>
          </a:p>
          <a:p>
            <a:pPr algn="ctr"/>
            <a:endParaRPr lang="ru-RU" b="1" dirty="0" smtClean="0"/>
          </a:p>
          <a:p>
            <a:pPr algn="just"/>
            <a:r>
              <a:rPr lang="ru-RU" dirty="0" smtClean="0"/>
              <a:t>(с изменениями от 22 августа 2004 г., 23 декабря 2005 г., 2 февраля, 18 декабря 2006 г., 26 июня 2007 г., 18 июля, 30 декабря 2008 г., </a:t>
            </a:r>
            <a:r>
              <a:rPr lang="ru-RU" b="1" dirty="0" smtClean="0"/>
              <a:t>7 ноября 2011 г. ФЗ №303</a:t>
            </a:r>
            <a:r>
              <a:rPr lang="ru-RU" dirty="0" smtClean="0"/>
              <a:t>)</a:t>
            </a:r>
          </a:p>
          <a:p>
            <a:r>
              <a:rPr lang="ru-RU" dirty="0" smtClean="0"/>
              <a:t/>
            </a:r>
            <a:br>
              <a:rPr lang="ru-RU" dirty="0" smtClean="0"/>
            </a:br>
            <a:r>
              <a:rPr lang="ru-RU" dirty="0" smtClean="0"/>
              <a:t>Принят Государственной Думой 12 марта 1999 года</a:t>
            </a:r>
          </a:p>
          <a:p>
            <a:r>
              <a:rPr lang="ru-RU" dirty="0" smtClean="0"/>
              <a:t>Одобрен Советом Федерации 17 марта 1999 года</a:t>
            </a:r>
            <a:endParaRPr lang="ru-RU" dirty="0"/>
          </a:p>
        </p:txBody>
      </p:sp>
      <p:sp>
        <p:nvSpPr>
          <p:cNvPr id="9" name="Прямоугольник 8"/>
          <p:cNvSpPr/>
          <p:nvPr/>
        </p:nvSpPr>
        <p:spPr>
          <a:xfrm>
            <a:off x="0" y="3037016"/>
            <a:ext cx="9144000" cy="3693319"/>
          </a:xfrm>
          <a:prstGeom prst="rect">
            <a:avLst/>
          </a:prstGeom>
        </p:spPr>
        <p:txBody>
          <a:bodyPr wrap="square">
            <a:spAutoFit/>
          </a:bodyPr>
          <a:lstStyle/>
          <a:p>
            <a:pPr algn="just"/>
            <a:r>
              <a:rPr lang="ru-RU" b="1" dirty="0" smtClean="0"/>
              <a:t>Статья 1. </a:t>
            </a:r>
            <a:r>
              <a:rPr lang="ru-RU" dirty="0" smtClean="0"/>
              <a:t>Цель настоящего Федерального закона</a:t>
            </a:r>
          </a:p>
          <a:p>
            <a:pPr algn="just"/>
            <a:endParaRPr lang="ru-RU" dirty="0" smtClean="0"/>
          </a:p>
          <a:p>
            <a:pPr algn="just"/>
            <a:r>
              <a:rPr lang="ru-RU" dirty="0" smtClean="0"/>
              <a:t>	Настоящий Федеральный закон определяет правовые, экономические и организационные основы отношений в области газоснабжения в Российской Федерации и направлен на обеспечение удовлетворения потребностей государства в стратегическом виде энергетических ресурсов.</a:t>
            </a:r>
          </a:p>
          <a:p>
            <a:pPr algn="just"/>
            <a:r>
              <a:rPr lang="ru-RU" dirty="0" smtClean="0"/>
              <a:t>	Положения настоящего Федерального закона основываются на положениях </a:t>
            </a:r>
            <a:r>
              <a:rPr lang="ru-RU" dirty="0" smtClean="0">
                <a:hlinkClick r:id="rId2" action="ppaction://hlinkfile"/>
              </a:rPr>
              <a:t>Конституции</a:t>
            </a:r>
            <a:r>
              <a:rPr lang="ru-RU" dirty="0" smtClean="0"/>
              <a:t> Российской Федерации, в соответствии с которыми вопросы, касающиеся федеральных энергетических систем, правовых основ единого рынка, основ ценовой политики, безопасности Российской Федерации, относятся к предметам ведения Российской Федерации.</a:t>
            </a:r>
          </a:p>
          <a:p>
            <a:pPr algn="just"/>
            <a:r>
              <a:rPr lang="ru-RU" dirty="0" smtClean="0"/>
              <a:t/>
            </a:r>
            <a:br>
              <a:rPr lang="ru-RU" dirty="0" smtClean="0"/>
            </a:b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16</a:t>
            </a:fld>
            <a:endParaRPr lang="ru-RU"/>
          </a:p>
        </p:txBody>
      </p:sp>
      <p:sp>
        <p:nvSpPr>
          <p:cNvPr id="5" name="Прямоугольник 4"/>
          <p:cNvSpPr/>
          <p:nvPr/>
        </p:nvSpPr>
        <p:spPr>
          <a:xfrm>
            <a:off x="0" y="62036"/>
            <a:ext cx="9144000" cy="6463308"/>
          </a:xfrm>
          <a:prstGeom prst="rect">
            <a:avLst/>
          </a:prstGeom>
        </p:spPr>
        <p:txBody>
          <a:bodyPr wrap="square">
            <a:spAutoFit/>
          </a:bodyPr>
          <a:lstStyle/>
          <a:p>
            <a:pPr algn="just"/>
            <a:r>
              <a:rPr lang="ru-RU" b="1" dirty="0" smtClean="0"/>
              <a:t>Статья 4.</a:t>
            </a:r>
            <a:r>
              <a:rPr lang="ru-RU" dirty="0" smtClean="0"/>
              <a:t> Принципы государственной политики в области газоснабжения в Российской Федерации</a:t>
            </a:r>
          </a:p>
          <a:p>
            <a:pPr algn="just"/>
            <a:r>
              <a:rPr lang="ru-RU" dirty="0" smtClean="0"/>
              <a:t>	В целях обеспечения единого подхода к решению вопросов, касающихся </a:t>
            </a:r>
            <a:r>
              <a:rPr lang="ru-RU" dirty="0" smtClean="0">
                <a:hlinkClick r:id="rId2" action="ppaction://hlinkfile"/>
              </a:rPr>
              <a:t>газоснабжения</a:t>
            </a:r>
            <a:r>
              <a:rPr lang="ru-RU" dirty="0" smtClean="0"/>
              <a:t> в Российской Федерации, со стороны органов государственной власти Российской Федерации, органов государственной власти субъектов Российской Федерации, органов местного самоуправления, а также организаций, осуществляющих газоснабжение в Российской Федерации, устанавливаются следующие принципы государственной политики в указанной области:</a:t>
            </a:r>
          </a:p>
          <a:p>
            <a:pPr algn="just">
              <a:buFont typeface="Wingdings" pitchFamily="2" charset="2"/>
              <a:buChar char="Ø"/>
            </a:pPr>
            <a:r>
              <a:rPr lang="ru-RU" dirty="0" smtClean="0"/>
              <a:t>государственная поддержка развития газоснабжения в целях улучшения социально-экономических условий жизни населения, обеспечения технического прогресса и создания условий для развития экономики Российской Федерации с учетом промышленной и экологической безопасности;</a:t>
            </a:r>
          </a:p>
          <a:p>
            <a:pPr algn="just">
              <a:buFont typeface="Wingdings" pitchFamily="2" charset="2"/>
              <a:buChar char="Ø"/>
            </a:pPr>
            <a:r>
              <a:rPr lang="ru-RU" dirty="0" smtClean="0"/>
              <a:t>государственное регулирование рационального использования запасов газа, особенно запасов газа, имеющих стратегическое значение;</a:t>
            </a:r>
          </a:p>
          <a:p>
            <a:pPr algn="just">
              <a:buFont typeface="Wingdings" pitchFamily="2" charset="2"/>
              <a:buChar char="Ø"/>
            </a:pPr>
            <a:r>
              <a:rPr lang="ru-RU" dirty="0" smtClean="0"/>
              <a:t>повышение уровня </a:t>
            </a:r>
            <a:r>
              <a:rPr lang="ru-RU" dirty="0" smtClean="0">
                <a:hlinkClick r:id="rId2" action="ppaction://hlinkfile"/>
              </a:rPr>
              <a:t>газификации</a:t>
            </a:r>
            <a:r>
              <a:rPr lang="ru-RU" dirty="0" smtClean="0"/>
              <a:t> жилищно-коммунального хозяйства, промышленных и иных организаций, расположенных на территориях субъектов Российской Федерации, на основе формирования и реализации соответствующих федеральной, межрегиональных и региональных программ газификации;</a:t>
            </a:r>
          </a:p>
          <a:p>
            <a:pPr algn="just">
              <a:buFont typeface="Wingdings" pitchFamily="2" charset="2"/>
              <a:buChar char="Ø"/>
            </a:pPr>
            <a:r>
              <a:rPr lang="ru-RU" dirty="0" smtClean="0"/>
              <a:t>определение основ ценовой политики в отношении газа;</a:t>
            </a:r>
          </a:p>
          <a:p>
            <a:pPr algn="just">
              <a:buFont typeface="Wingdings" pitchFamily="2" charset="2"/>
              <a:buChar char="Ø"/>
            </a:pPr>
            <a:r>
              <a:rPr lang="ru-RU" dirty="0" smtClean="0"/>
              <a:t>создание условий для широкого использования газа в качестве моторного топлива и сырья для химической промышленности Российской Федерации;</a:t>
            </a:r>
          </a:p>
          <a:p>
            <a:pPr algn="just">
              <a:buFont typeface="Wingdings" pitchFamily="2" charset="2"/>
              <a:buChar char="Ø"/>
            </a:pPr>
            <a:r>
              <a:rPr lang="ru-RU" dirty="0" smtClean="0"/>
              <a:t>обеспечение надежной сырьевой базы добычи газа;</a:t>
            </a:r>
          </a:p>
          <a:p>
            <a:pPr algn="just">
              <a:buFont typeface="Wingdings" pitchFamily="2" charset="2"/>
              <a:buChar char="Ø"/>
            </a:pPr>
            <a:r>
              <a:rPr lang="ru-RU" dirty="0" smtClean="0"/>
              <a:t>обеспечение энергетической безопасности Российской Федерации.</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3EDF5DF6-756E-4299-9DCD-0F5AA9C707B4}"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13C994EF-9547-415C-8457-49C1D9D75ABC}" type="slidenum">
              <a:rPr lang="ru-RU" smtClean="0"/>
              <a:pPr>
                <a:defRPr/>
              </a:pPr>
              <a:t>17</a:t>
            </a:fld>
            <a:endParaRPr lang="ru-RU"/>
          </a:p>
        </p:txBody>
      </p:sp>
      <p:sp>
        <p:nvSpPr>
          <p:cNvPr id="57349" name="Rectangle 1"/>
          <p:cNvSpPr>
            <a:spLocks noChangeArrowheads="1"/>
          </p:cNvSpPr>
          <p:nvPr/>
        </p:nvSpPr>
        <p:spPr bwMode="auto">
          <a:xfrm>
            <a:off x="0" y="-1542"/>
            <a:ext cx="9144000" cy="3293209"/>
          </a:xfrm>
          <a:prstGeom prst="rect">
            <a:avLst/>
          </a:prstGeom>
          <a:noFill/>
          <a:ln w="9525">
            <a:noFill/>
            <a:miter lim="800000"/>
            <a:headEnd/>
            <a:tailEnd/>
          </a:ln>
        </p:spPr>
        <p:txBody>
          <a:bodyPr wrap="square" anchor="ctr">
            <a:spAutoFit/>
          </a:bodyPr>
          <a:lstStyle/>
          <a:p>
            <a:pPr algn="ctr"/>
            <a:r>
              <a:rPr lang="ru-RU" sz="1400" dirty="0"/>
              <a:t>23 ноября 2009 года N 261-ФЗ</a:t>
            </a:r>
            <a:br>
              <a:rPr lang="ru-RU" sz="1400" dirty="0"/>
            </a:br>
            <a:r>
              <a:rPr lang="ru-RU" sz="1400" dirty="0"/>
              <a:t/>
            </a:r>
            <a:br>
              <a:rPr lang="ru-RU" sz="1400" dirty="0"/>
            </a:br>
            <a:r>
              <a:rPr lang="ru-RU" sz="1400" dirty="0"/>
              <a:t> </a:t>
            </a:r>
            <a:r>
              <a:rPr lang="ru-RU" b="1" dirty="0" smtClean="0"/>
              <a:t>РОССИЙСКАЯ </a:t>
            </a:r>
            <a:r>
              <a:rPr lang="ru-RU" b="1" dirty="0"/>
              <a:t>ФЕДЕРАЦИЯ</a:t>
            </a:r>
            <a:endParaRPr lang="ru-RU" dirty="0"/>
          </a:p>
          <a:p>
            <a:pPr algn="ctr"/>
            <a:r>
              <a:rPr lang="ru-RU" b="1" dirty="0" smtClean="0"/>
              <a:t>ФЕДЕРАЛЬНЫЙ </a:t>
            </a:r>
            <a:r>
              <a:rPr lang="ru-RU" b="1" dirty="0"/>
              <a:t>ЗАКОН</a:t>
            </a:r>
            <a:endParaRPr lang="ru-RU" dirty="0"/>
          </a:p>
          <a:p>
            <a:pPr algn="ctr"/>
            <a:r>
              <a:rPr lang="ru-RU" b="1" dirty="0" smtClean="0"/>
              <a:t>ОБ </a:t>
            </a:r>
            <a:r>
              <a:rPr lang="ru-RU" b="1" dirty="0"/>
              <a:t>ЭНЕРГОСБЕРЕЖЕНИИ И О ПОВЫШЕНИИ ЭНЕРГЕТИЧЕСКОЙ</a:t>
            </a:r>
            <a:endParaRPr lang="ru-RU" dirty="0"/>
          </a:p>
          <a:p>
            <a:pPr algn="ctr"/>
            <a:r>
              <a:rPr lang="ru-RU" b="1" dirty="0"/>
              <a:t>ЭФФЕКТИВНОСТИ И О ВНЕСЕНИИ ИЗМЕНЕНИЙ В ОТДЕЛЬНЫЕ</a:t>
            </a:r>
            <a:endParaRPr lang="ru-RU" dirty="0"/>
          </a:p>
          <a:p>
            <a:pPr algn="ctr"/>
            <a:r>
              <a:rPr lang="ru-RU" b="1" dirty="0"/>
              <a:t>ЗАКОНОДАТЕЛЬНЫЕ АКТЫ РОССИЙСКОЙ </a:t>
            </a:r>
            <a:r>
              <a:rPr lang="ru-RU" b="1" dirty="0" smtClean="0"/>
              <a:t>ФЕДЕРАЦИИ</a:t>
            </a:r>
          </a:p>
          <a:p>
            <a:pPr algn="ctr"/>
            <a:endParaRPr lang="ru-RU" b="1" dirty="0" smtClean="0"/>
          </a:p>
          <a:p>
            <a:pPr algn="ctr"/>
            <a:r>
              <a:rPr lang="ru-RU" dirty="0" smtClean="0"/>
              <a:t>(с изменениями 08.05.2010 N 83-ФЗ, от 27.07.2010 N 191-ФЗ, от 27.07.2010 N 237-ФЗ, от 11.07.2011 N 197-ФЗ, от 11.07.2011 N 200-ФЗ, от 18.07.2011 N 242-ФЗ, от 03.12.2011 N 383-ФЗ, от 12.12.2011 N 426-ФЗ, от 25.06.2012 N 93-ФЗ, </a:t>
            </a:r>
          </a:p>
          <a:p>
            <a:pPr algn="ctr"/>
            <a:r>
              <a:rPr lang="ru-RU" b="1" dirty="0" smtClean="0"/>
              <a:t>от 10.07.2012 N 109-ФЗ</a:t>
            </a:r>
            <a:r>
              <a:rPr lang="ru-RU" dirty="0" smtClean="0"/>
              <a:t>)</a:t>
            </a:r>
            <a:endParaRPr lang="ru-RU" sz="1400" dirty="0"/>
          </a:p>
        </p:txBody>
      </p:sp>
      <p:sp>
        <p:nvSpPr>
          <p:cNvPr id="3073" name="Rectangle 1"/>
          <p:cNvSpPr>
            <a:spLocks noChangeArrowheads="1"/>
          </p:cNvSpPr>
          <p:nvPr/>
        </p:nvSpPr>
        <p:spPr bwMode="auto">
          <a:xfrm>
            <a:off x="0" y="3834914"/>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Статья 1.</a:t>
            </a:r>
            <a:r>
              <a:rPr kumimoji="0" lang="ru-RU" b="0" i="0" u="none" strike="noStrike" cap="none" normalizeH="0" baseline="0" dirty="0" smtClean="0">
                <a:ln>
                  <a:noFill/>
                </a:ln>
                <a:solidFill>
                  <a:schemeClr val="tx1"/>
                </a:solidFill>
                <a:effectLst/>
                <a:latin typeface="Arial" pitchFamily="34" charset="0"/>
                <a:ea typeface="Times New Roman" pitchFamily="18" charset="0"/>
              </a:rPr>
              <a:t> Предмет регулирования и цель настоящего Федерального закона</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1. Настоящий Федеральный закон регулирует отношения по энергосбережению и повышению энергетической эффективности.</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2. Целью настоящего Федерального закона является создание правовых, экономических и организационных основ стимулирования энергосбережения и повышения энергетической эффективности.</a:t>
            </a: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
                                            <p:txEl>
                                              <p:pRg st="0" end="0"/>
                                            </p:txEl>
                                          </p:spTgt>
                                        </p:tgtEl>
                                        <p:attrNameLst>
                                          <p:attrName>style.visibility</p:attrName>
                                        </p:attrNameLst>
                                      </p:cBhvr>
                                      <p:to>
                                        <p:strVal val="visible"/>
                                      </p:to>
                                    </p:set>
                                    <p:anim calcmode="lin" valueType="num">
                                      <p:cBhvr additive="base">
                                        <p:cTn id="7" dur="500" fill="hold"/>
                                        <p:tgtEl>
                                          <p:spTgt spid="30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3">
                                            <p:txEl>
                                              <p:pRg st="1" end="1"/>
                                            </p:txEl>
                                          </p:spTgt>
                                        </p:tgtEl>
                                        <p:attrNameLst>
                                          <p:attrName>style.visibility</p:attrName>
                                        </p:attrNameLst>
                                      </p:cBhvr>
                                      <p:to>
                                        <p:strVal val="visible"/>
                                      </p:to>
                                    </p:set>
                                    <p:anim calcmode="lin" valueType="num">
                                      <p:cBhvr additive="base">
                                        <p:cTn id="13" dur="500" fill="hold"/>
                                        <p:tgtEl>
                                          <p:spTgt spid="30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3">
                                            <p:txEl>
                                              <p:pRg st="2" end="2"/>
                                            </p:txEl>
                                          </p:spTgt>
                                        </p:tgtEl>
                                        <p:attrNameLst>
                                          <p:attrName>style.visibility</p:attrName>
                                        </p:attrNameLst>
                                      </p:cBhvr>
                                      <p:to>
                                        <p:strVal val="visible"/>
                                      </p:to>
                                    </p:set>
                                    <p:anim calcmode="lin" valueType="num">
                                      <p:cBhvr additive="base">
                                        <p:cTn id="19" dur="500" fill="hold"/>
                                        <p:tgtEl>
                                          <p:spTgt spid="307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16AFCC04-1276-4B19-8C77-1D8F076C8CAA}" type="datetime1">
              <a:rPr lang="ru-RU"/>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B877C6A1-D525-45AA-AA94-236F724D8BDA}" type="slidenum">
              <a:rPr lang="ru-RU" smtClean="0"/>
              <a:pPr>
                <a:defRPr/>
              </a:pPr>
              <a:t>18</a:t>
            </a:fld>
            <a:endParaRPr lang="ru-RU"/>
          </a:p>
        </p:txBody>
      </p:sp>
      <p:sp>
        <p:nvSpPr>
          <p:cNvPr id="36869" name="Прямоугольник 4"/>
          <p:cNvSpPr>
            <a:spLocks noChangeArrowheads="1"/>
          </p:cNvSpPr>
          <p:nvPr/>
        </p:nvSpPr>
        <p:spPr bwMode="auto">
          <a:xfrm>
            <a:off x="0" y="665395"/>
            <a:ext cx="9144000" cy="5139869"/>
          </a:xfrm>
          <a:prstGeom prst="rect">
            <a:avLst/>
          </a:prstGeom>
          <a:noFill/>
          <a:ln w="9525">
            <a:noFill/>
            <a:miter lim="800000"/>
            <a:headEnd/>
            <a:tailEnd/>
          </a:ln>
        </p:spPr>
        <p:txBody>
          <a:bodyPr>
            <a:spAutoFit/>
          </a:bodyPr>
          <a:lstStyle/>
          <a:p>
            <a:pPr indent="447675" algn="just">
              <a:spcAft>
                <a:spcPts val="1200"/>
              </a:spcAft>
            </a:pPr>
            <a:r>
              <a:rPr lang="ru-RU" dirty="0"/>
              <a:t>Утверждены основы стимулирования энергосбережения и повышения </a:t>
            </a:r>
            <a:r>
              <a:rPr lang="ru-RU" dirty="0" err="1"/>
              <a:t>энергоэффективности</a:t>
            </a:r>
            <a:r>
              <a:rPr lang="ru-RU" dirty="0"/>
              <a:t>.</a:t>
            </a:r>
          </a:p>
          <a:p>
            <a:pPr indent="447675" algn="just">
              <a:spcAft>
                <a:spcPts val="1200"/>
              </a:spcAft>
            </a:pPr>
            <a:r>
              <a:rPr lang="ru-RU" dirty="0"/>
              <a:t>Отдельные категории товаров (например, бытовые </a:t>
            </a:r>
            <a:r>
              <a:rPr lang="ru-RU" dirty="0" err="1"/>
              <a:t>энергопотребляющие</a:t>
            </a:r>
            <a:r>
              <a:rPr lang="ru-RU" dirty="0"/>
              <a:t> устройства, компьютеры) должны будут содержать информацию о классе их </a:t>
            </a:r>
            <a:r>
              <a:rPr lang="ru-RU" dirty="0" err="1"/>
              <a:t>энергоэффективности</a:t>
            </a:r>
            <a:r>
              <a:rPr lang="ru-RU" dirty="0"/>
              <a:t> в технической документации, маркировке, на этикетках. За ее отсутствие предусмотрен административный штраф (в некоторых случаях с конфискацией товаров).</a:t>
            </a:r>
          </a:p>
          <a:p>
            <a:pPr indent="447675" algn="just">
              <a:spcAft>
                <a:spcPts val="1200"/>
              </a:spcAft>
            </a:pPr>
            <a:r>
              <a:rPr lang="ru-RU" dirty="0"/>
              <a:t>С 2011 г. запрещается оборот на территории России электрических ламп накаливания мощностью 100 ватт и более. </a:t>
            </a:r>
            <a:endParaRPr lang="ru-RU" dirty="0" smtClean="0"/>
          </a:p>
          <a:p>
            <a:pPr indent="447675" algn="just">
              <a:spcAft>
                <a:spcPts val="1200"/>
              </a:spcAft>
            </a:pPr>
            <a:r>
              <a:rPr lang="ru-RU" dirty="0" smtClean="0"/>
              <a:t>С </a:t>
            </a:r>
            <a:r>
              <a:rPr lang="ru-RU" dirty="0"/>
              <a:t>2013 г. может быть введен запрет на оборот электрических ламп мощностью 75 ватт и более, а с 2014 г. - 25 ватт и более.</a:t>
            </a:r>
          </a:p>
          <a:p>
            <a:pPr indent="447675" algn="just">
              <a:spcAft>
                <a:spcPts val="1200"/>
              </a:spcAft>
            </a:pPr>
            <a:r>
              <a:rPr lang="ru-RU" dirty="0"/>
              <a:t>Здания, строения, сооружения должны быть оснащены приборами учета энергоресурсов до 2011 г., жилые дома - до 2012 г. Зданиям планируют присваивать классы </a:t>
            </a:r>
            <a:r>
              <a:rPr lang="ru-RU" dirty="0" err="1"/>
              <a:t>энергоэффективности</a:t>
            </a:r>
            <a:r>
              <a:rPr lang="ru-RU" dirty="0"/>
              <a:t> с обязательным информированием об этом (например, на фасаде). За нарушение указанных требований будут взиматься административные штрафы.</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fade">
                                      <p:cBhvr>
                                        <p:cTn id="7" dur="2000"/>
                                        <p:tgtEl>
                                          <p:spTgt spid="368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9">
                                            <p:txEl>
                                              <p:pRg st="1" end="1"/>
                                            </p:txEl>
                                          </p:spTgt>
                                        </p:tgtEl>
                                        <p:attrNameLst>
                                          <p:attrName>style.visibility</p:attrName>
                                        </p:attrNameLst>
                                      </p:cBhvr>
                                      <p:to>
                                        <p:strVal val="visible"/>
                                      </p:to>
                                    </p:set>
                                    <p:animEffect transition="in" filter="fade">
                                      <p:cBhvr>
                                        <p:cTn id="12" dur="2000"/>
                                        <p:tgtEl>
                                          <p:spTgt spid="368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9">
                                            <p:txEl>
                                              <p:pRg st="2" end="2"/>
                                            </p:txEl>
                                          </p:spTgt>
                                        </p:tgtEl>
                                        <p:attrNameLst>
                                          <p:attrName>style.visibility</p:attrName>
                                        </p:attrNameLst>
                                      </p:cBhvr>
                                      <p:to>
                                        <p:strVal val="visible"/>
                                      </p:to>
                                    </p:set>
                                    <p:animEffect transition="in" filter="fade">
                                      <p:cBhvr>
                                        <p:cTn id="17" dur="2000"/>
                                        <p:tgtEl>
                                          <p:spTgt spid="368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9">
                                            <p:txEl>
                                              <p:pRg st="3" end="3"/>
                                            </p:txEl>
                                          </p:spTgt>
                                        </p:tgtEl>
                                        <p:attrNameLst>
                                          <p:attrName>style.visibility</p:attrName>
                                        </p:attrNameLst>
                                      </p:cBhvr>
                                      <p:to>
                                        <p:strVal val="visible"/>
                                      </p:to>
                                    </p:set>
                                    <p:animEffect transition="in" filter="fade">
                                      <p:cBhvr>
                                        <p:cTn id="22" dur="2000"/>
                                        <p:tgtEl>
                                          <p:spTgt spid="3686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869">
                                            <p:txEl>
                                              <p:pRg st="4" end="4"/>
                                            </p:txEl>
                                          </p:spTgt>
                                        </p:tgtEl>
                                        <p:attrNameLst>
                                          <p:attrName>style.visibility</p:attrName>
                                        </p:attrNameLst>
                                      </p:cBhvr>
                                      <p:to>
                                        <p:strVal val="visible"/>
                                      </p:to>
                                    </p:set>
                                    <p:animEffect transition="in" filter="fade">
                                      <p:cBhvr>
                                        <p:cTn id="27" dur="2000"/>
                                        <p:tgtEl>
                                          <p:spTgt spid="3686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16AFCC04-1276-4B19-8C77-1D8F076C8CAA}" type="datetime1">
              <a:rPr lang="ru-RU"/>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177C8D41-EFF8-4C72-9487-BAB6B8F0EF27}" type="slidenum">
              <a:rPr lang="ru-RU" smtClean="0"/>
              <a:pPr>
                <a:defRPr/>
              </a:pPr>
              <a:t>19</a:t>
            </a:fld>
            <a:endParaRPr lang="ru-RU"/>
          </a:p>
        </p:txBody>
      </p:sp>
      <p:sp>
        <p:nvSpPr>
          <p:cNvPr id="37893" name="Прямоугольник 4"/>
          <p:cNvSpPr>
            <a:spLocks noChangeArrowheads="1"/>
          </p:cNvSpPr>
          <p:nvPr/>
        </p:nvSpPr>
        <p:spPr bwMode="auto">
          <a:xfrm>
            <a:off x="0" y="198809"/>
            <a:ext cx="9144000" cy="3878263"/>
          </a:xfrm>
          <a:prstGeom prst="rect">
            <a:avLst/>
          </a:prstGeom>
          <a:noFill/>
          <a:ln w="9525">
            <a:noFill/>
            <a:miter lim="800000"/>
            <a:headEnd/>
            <a:tailEnd/>
          </a:ln>
        </p:spPr>
        <p:txBody>
          <a:bodyPr>
            <a:spAutoFit/>
          </a:bodyPr>
          <a:lstStyle/>
          <a:p>
            <a:pPr indent="276225" algn="just">
              <a:spcAft>
                <a:spcPts val="1200"/>
              </a:spcAft>
            </a:pPr>
            <a:r>
              <a:rPr lang="ru-RU" dirty="0"/>
              <a:t>Планируется перейти к регулированию цен (тарифов) на услуги по передаче электроэнергии в форме долгосрочных тарифов на основе долгосрочных параметров регулирования деятельности сетевых организаций (в том числе с применением метода обеспечения доходности инвестированного капитала).</a:t>
            </a:r>
          </a:p>
          <a:p>
            <a:pPr indent="276225" algn="just">
              <a:spcAft>
                <a:spcPts val="1200"/>
              </a:spcAft>
            </a:pPr>
            <a:r>
              <a:rPr lang="ru-RU" dirty="0"/>
              <a:t>Устанавливается норматив снижения объемов энергопотребления бюджетными организациями.</a:t>
            </a:r>
          </a:p>
          <a:p>
            <a:pPr indent="276225" algn="just">
              <a:spcAft>
                <a:spcPts val="1200"/>
              </a:spcAft>
            </a:pPr>
            <a:r>
              <a:rPr lang="ru-RU" dirty="0"/>
              <a:t>Предусматриваются стимулы для повышения </a:t>
            </a:r>
            <a:r>
              <a:rPr lang="ru-RU" dirty="0" err="1"/>
              <a:t>энергоэффективности</a:t>
            </a:r>
            <a:r>
              <a:rPr lang="ru-RU" dirty="0"/>
              <a:t> производств (например, ускоренная амортизация по основным средствам, имеющим высокую </a:t>
            </a:r>
            <a:r>
              <a:rPr lang="ru-RU" dirty="0" err="1"/>
              <a:t>энергоэффективность</a:t>
            </a:r>
            <a:r>
              <a:rPr lang="ru-RU" dirty="0"/>
              <a:t>).</a:t>
            </a:r>
          </a:p>
          <a:p>
            <a:pPr indent="276225" algn="just">
              <a:spcAft>
                <a:spcPts val="1200"/>
              </a:spcAft>
            </a:pPr>
            <a:r>
              <a:rPr lang="ru-RU" dirty="0"/>
              <a:t>В гражданский оборот вводятся </a:t>
            </a:r>
            <a:r>
              <a:rPr lang="ru-RU" dirty="0" err="1"/>
              <a:t>энергосервисные</a:t>
            </a:r>
            <a:r>
              <a:rPr lang="ru-RU" dirty="0"/>
              <a:t> контракты, по которым исполнители будут повышать </a:t>
            </a:r>
            <a:r>
              <a:rPr lang="ru-RU" dirty="0" err="1"/>
              <a:t>энергоэффективность</a:t>
            </a:r>
            <a:r>
              <a:rPr lang="ru-RU" dirty="0"/>
              <a:t> использования энергоресурсов заказчиком.</a:t>
            </a:r>
          </a:p>
        </p:txBody>
      </p:sp>
      <p:sp>
        <p:nvSpPr>
          <p:cNvPr id="37894" name="Прямоугольник 5"/>
          <p:cNvSpPr>
            <a:spLocks noChangeArrowheads="1"/>
          </p:cNvSpPr>
          <p:nvPr/>
        </p:nvSpPr>
        <p:spPr bwMode="auto">
          <a:xfrm>
            <a:off x="0" y="4257129"/>
            <a:ext cx="9144000" cy="1908175"/>
          </a:xfrm>
          <a:prstGeom prst="rect">
            <a:avLst/>
          </a:prstGeom>
          <a:noFill/>
          <a:ln w="9525">
            <a:noFill/>
            <a:miter lim="800000"/>
            <a:headEnd/>
            <a:tailEnd/>
          </a:ln>
        </p:spPr>
        <p:txBody>
          <a:bodyPr>
            <a:spAutoFit/>
          </a:bodyPr>
          <a:lstStyle/>
          <a:p>
            <a:pPr indent="266700" algn="just">
              <a:spcAft>
                <a:spcPts val="1200"/>
              </a:spcAft>
            </a:pPr>
            <a:r>
              <a:rPr lang="ru-RU" dirty="0"/>
              <a:t>Вводятся плановые проверки соблюдения требований энергосбережения и повышения энергетической эффективности. Они будут проводиться 2 раза и более в 3 года.</a:t>
            </a:r>
          </a:p>
          <a:p>
            <a:pPr indent="266700" algn="just">
              <a:spcAft>
                <a:spcPts val="1200"/>
              </a:spcAft>
            </a:pPr>
            <a:r>
              <a:rPr lang="ru-RU" dirty="0"/>
              <a:t>Федеральный закон вступает в силу со дня его официального опубликования, за исключением отдельных положений (о внесении изменений в НК РФ и </a:t>
            </a:r>
            <a:r>
              <a:rPr lang="ru-RU" dirty="0" err="1"/>
              <a:t>КоАП</a:t>
            </a:r>
            <a:r>
              <a:rPr lang="ru-RU" dirty="0"/>
              <a:t> РФ), для которых установлены более поздние сроки вступления в силу.</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animEffect transition="in" filter="fade">
                                      <p:cBhvr>
                                        <p:cTn id="7" dur="2000"/>
                                        <p:tgtEl>
                                          <p:spTgt spid="378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3">
                                            <p:txEl>
                                              <p:pRg st="1" end="1"/>
                                            </p:txEl>
                                          </p:spTgt>
                                        </p:tgtEl>
                                        <p:attrNameLst>
                                          <p:attrName>style.visibility</p:attrName>
                                        </p:attrNameLst>
                                      </p:cBhvr>
                                      <p:to>
                                        <p:strVal val="visible"/>
                                      </p:to>
                                    </p:set>
                                    <p:animEffect transition="in" filter="fade">
                                      <p:cBhvr>
                                        <p:cTn id="12" dur="2000"/>
                                        <p:tgtEl>
                                          <p:spTgt spid="378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3">
                                            <p:txEl>
                                              <p:pRg st="2" end="2"/>
                                            </p:txEl>
                                          </p:spTgt>
                                        </p:tgtEl>
                                        <p:attrNameLst>
                                          <p:attrName>style.visibility</p:attrName>
                                        </p:attrNameLst>
                                      </p:cBhvr>
                                      <p:to>
                                        <p:strVal val="visible"/>
                                      </p:to>
                                    </p:set>
                                    <p:animEffect transition="in" filter="fade">
                                      <p:cBhvr>
                                        <p:cTn id="17" dur="2000"/>
                                        <p:tgtEl>
                                          <p:spTgt spid="378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893">
                                            <p:txEl>
                                              <p:pRg st="3" end="3"/>
                                            </p:txEl>
                                          </p:spTgt>
                                        </p:tgtEl>
                                        <p:attrNameLst>
                                          <p:attrName>style.visibility</p:attrName>
                                        </p:attrNameLst>
                                      </p:cBhvr>
                                      <p:to>
                                        <p:strVal val="visible"/>
                                      </p:to>
                                    </p:set>
                                    <p:animEffect transition="in" filter="fade">
                                      <p:cBhvr>
                                        <p:cTn id="22" dur="2000"/>
                                        <p:tgtEl>
                                          <p:spTgt spid="3789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894">
                                            <p:txEl>
                                              <p:pRg st="0" end="0"/>
                                            </p:txEl>
                                          </p:spTgt>
                                        </p:tgtEl>
                                        <p:attrNameLst>
                                          <p:attrName>style.visibility</p:attrName>
                                        </p:attrNameLst>
                                      </p:cBhvr>
                                      <p:to>
                                        <p:strVal val="visible"/>
                                      </p:to>
                                    </p:set>
                                    <p:animEffect transition="in" filter="fade">
                                      <p:cBhvr>
                                        <p:cTn id="27" dur="2000"/>
                                        <p:tgtEl>
                                          <p:spTgt spid="3789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894">
                                            <p:txEl>
                                              <p:pRg st="1" end="1"/>
                                            </p:txEl>
                                          </p:spTgt>
                                        </p:tgtEl>
                                        <p:attrNameLst>
                                          <p:attrName>style.visibility</p:attrName>
                                        </p:attrNameLst>
                                      </p:cBhvr>
                                      <p:to>
                                        <p:strVal val="visible"/>
                                      </p:to>
                                    </p:set>
                                    <p:animEffect transition="in" filter="fade">
                                      <p:cBhvr>
                                        <p:cTn id="32" dur="2000"/>
                                        <p:tgtEl>
                                          <p:spTgt spid="378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build="p"/>
      <p:bldP spid="3789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6"/>
          <p:cNvSpPr txBox="1">
            <a:spLocks noChangeArrowheads="1"/>
          </p:cNvSpPr>
          <p:nvPr/>
        </p:nvSpPr>
        <p:spPr bwMode="auto">
          <a:xfrm>
            <a:off x="1000125" y="214313"/>
            <a:ext cx="6319838" cy="400050"/>
          </a:xfrm>
          <a:prstGeom prst="rect">
            <a:avLst/>
          </a:prstGeom>
          <a:noFill/>
          <a:ln w="9525">
            <a:noFill/>
            <a:miter lim="800000"/>
            <a:headEnd/>
            <a:tailEnd/>
          </a:ln>
        </p:spPr>
        <p:txBody>
          <a:bodyPr wrap="none">
            <a:spAutoFit/>
          </a:bodyPr>
          <a:lstStyle/>
          <a:p>
            <a:r>
              <a:rPr lang="ru-RU" sz="2000" b="1" dirty="0">
                <a:latin typeface="Calibri" pitchFamily="34" charset="0"/>
              </a:rPr>
              <a:t>Структура нормативных актов в области строительства</a:t>
            </a:r>
          </a:p>
        </p:txBody>
      </p:sp>
      <p:sp>
        <p:nvSpPr>
          <p:cNvPr id="4" name="Дата 3"/>
          <p:cNvSpPr>
            <a:spLocks noGrp="1"/>
          </p:cNvSpPr>
          <p:nvPr>
            <p:ph type="dt" sz="quarter" idx="10"/>
          </p:nvPr>
        </p:nvSpPr>
        <p:spPr/>
        <p:txBody>
          <a:bodyPr/>
          <a:lstStyle/>
          <a:p>
            <a:pPr>
              <a:defRPr/>
            </a:pPr>
            <a:fld id="{D6859803-10B7-4CF4-9491-5EE033D3180D}"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045273B-FBF8-44F2-97B5-744A64FF17C4}" type="slidenum">
              <a:rPr lang="ru-RU" smtClean="0"/>
              <a:pPr>
                <a:defRPr/>
              </a:pPr>
              <a:t>2</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4103" name="Rectangle 7"/>
          <p:cNvSpPr>
            <a:spLocks noChangeArrowheads="1"/>
          </p:cNvSpPr>
          <p:nvPr/>
        </p:nvSpPr>
        <p:spPr bwMode="auto">
          <a:xfrm>
            <a:off x="0" y="60268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Строительство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Архитектура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Архитектурной деятельности в Российской Федерации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Безопасность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безопасности гидротехнических сооружений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Основные положения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Градостроительный кодекс.</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введении в действие градостроительного кодекса Российской Федерации.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государственном кадастре недвижимости.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Учет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Федеральный закон О государственной регистрации прав на недвижимое имущество и сделок с ним.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 calcmode="lin" valueType="num">
                                      <p:cBhvr additive="base">
                                        <p:cTn id="7" dur="500" fill="hold"/>
                                        <p:tgtEl>
                                          <p:spTgt spid="41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1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4103">
                                            <p:txEl>
                                              <p:pRg st="1" end="1"/>
                                            </p:txEl>
                                          </p:spTgt>
                                        </p:tgtEl>
                                        <p:attrNameLst>
                                          <p:attrName>style.visibility</p:attrName>
                                        </p:attrNameLst>
                                      </p:cBhvr>
                                      <p:to>
                                        <p:strVal val="visible"/>
                                      </p:to>
                                    </p:set>
                                    <p:anim calcmode="lin" valueType="num">
                                      <p:cBhvr additive="base">
                                        <p:cTn id="13" dur="500" fill="hold"/>
                                        <p:tgtEl>
                                          <p:spTgt spid="41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10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4103">
                                            <p:txEl>
                                              <p:pRg st="2" end="2"/>
                                            </p:txEl>
                                          </p:spTgt>
                                        </p:tgtEl>
                                        <p:attrNameLst>
                                          <p:attrName>style.visibility</p:attrName>
                                        </p:attrNameLst>
                                      </p:cBhvr>
                                      <p:to>
                                        <p:strVal val="visible"/>
                                      </p:to>
                                    </p:set>
                                    <p:anim calcmode="lin" valueType="num">
                                      <p:cBhvr additive="base">
                                        <p:cTn id="17" dur="500" fill="hold"/>
                                        <p:tgtEl>
                                          <p:spTgt spid="410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41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4103">
                                            <p:txEl>
                                              <p:pRg st="3" end="3"/>
                                            </p:txEl>
                                          </p:spTgt>
                                        </p:tgtEl>
                                        <p:attrNameLst>
                                          <p:attrName>style.visibility</p:attrName>
                                        </p:attrNameLst>
                                      </p:cBhvr>
                                      <p:to>
                                        <p:strVal val="visible"/>
                                      </p:to>
                                    </p:set>
                                    <p:anim calcmode="lin" valueType="num">
                                      <p:cBhvr additive="base">
                                        <p:cTn id="23" dur="500" fill="hold"/>
                                        <p:tgtEl>
                                          <p:spTgt spid="410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10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0"/>
                                  </p:stCondLst>
                                  <p:childTnLst>
                                    <p:set>
                                      <p:cBhvr>
                                        <p:cTn id="26" dur="1" fill="hold">
                                          <p:stCondLst>
                                            <p:cond delay="0"/>
                                          </p:stCondLst>
                                        </p:cTn>
                                        <p:tgtEl>
                                          <p:spTgt spid="4103">
                                            <p:txEl>
                                              <p:pRg st="4" end="4"/>
                                            </p:txEl>
                                          </p:spTgt>
                                        </p:tgtEl>
                                        <p:attrNameLst>
                                          <p:attrName>style.visibility</p:attrName>
                                        </p:attrNameLst>
                                      </p:cBhvr>
                                      <p:to>
                                        <p:strVal val="visible"/>
                                      </p:to>
                                    </p:set>
                                    <p:anim calcmode="lin" valueType="num">
                                      <p:cBhvr additive="base">
                                        <p:cTn id="27" dur="500" fill="hold"/>
                                        <p:tgtEl>
                                          <p:spTgt spid="410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1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6" fill="hold" grpId="0" nodeType="clickEffect">
                                  <p:stCondLst>
                                    <p:cond delay="0"/>
                                  </p:stCondLst>
                                  <p:childTnLst>
                                    <p:set>
                                      <p:cBhvr>
                                        <p:cTn id="32" dur="1" fill="hold">
                                          <p:stCondLst>
                                            <p:cond delay="0"/>
                                          </p:stCondLst>
                                        </p:cTn>
                                        <p:tgtEl>
                                          <p:spTgt spid="4103">
                                            <p:txEl>
                                              <p:pRg st="5" end="5"/>
                                            </p:txEl>
                                          </p:spTgt>
                                        </p:tgtEl>
                                        <p:attrNameLst>
                                          <p:attrName>style.visibility</p:attrName>
                                        </p:attrNameLst>
                                      </p:cBhvr>
                                      <p:to>
                                        <p:strVal val="visible"/>
                                      </p:to>
                                    </p:set>
                                    <p:anim calcmode="lin" valueType="num">
                                      <p:cBhvr additive="base">
                                        <p:cTn id="33" dur="500" fill="hold"/>
                                        <p:tgtEl>
                                          <p:spTgt spid="410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410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6" fill="hold" grpId="0" nodeType="withEffect">
                                  <p:stCondLst>
                                    <p:cond delay="0"/>
                                  </p:stCondLst>
                                  <p:childTnLst>
                                    <p:set>
                                      <p:cBhvr>
                                        <p:cTn id="36" dur="1" fill="hold">
                                          <p:stCondLst>
                                            <p:cond delay="0"/>
                                          </p:stCondLst>
                                        </p:cTn>
                                        <p:tgtEl>
                                          <p:spTgt spid="4103">
                                            <p:txEl>
                                              <p:pRg st="6" end="6"/>
                                            </p:txEl>
                                          </p:spTgt>
                                        </p:tgtEl>
                                        <p:attrNameLst>
                                          <p:attrName>style.visibility</p:attrName>
                                        </p:attrNameLst>
                                      </p:cBhvr>
                                      <p:to>
                                        <p:strVal val="visible"/>
                                      </p:to>
                                    </p:set>
                                    <p:anim calcmode="lin" valueType="num">
                                      <p:cBhvr additive="base">
                                        <p:cTn id="37" dur="500" fill="hold"/>
                                        <p:tgtEl>
                                          <p:spTgt spid="410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10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4103">
                                            <p:txEl>
                                              <p:pRg st="7" end="7"/>
                                            </p:txEl>
                                          </p:spTgt>
                                        </p:tgtEl>
                                        <p:attrNameLst>
                                          <p:attrName>style.visibility</p:attrName>
                                        </p:attrNameLst>
                                      </p:cBhvr>
                                      <p:to>
                                        <p:strVal val="visible"/>
                                      </p:to>
                                    </p:set>
                                    <p:anim calcmode="lin" valueType="num">
                                      <p:cBhvr additive="base">
                                        <p:cTn id="41" dur="500" fill="hold"/>
                                        <p:tgtEl>
                                          <p:spTgt spid="410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10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6" fill="hold" grpId="0" nodeType="withEffect">
                                  <p:stCondLst>
                                    <p:cond delay="0"/>
                                  </p:stCondLst>
                                  <p:childTnLst>
                                    <p:set>
                                      <p:cBhvr>
                                        <p:cTn id="44" dur="1" fill="hold">
                                          <p:stCondLst>
                                            <p:cond delay="0"/>
                                          </p:stCondLst>
                                        </p:cTn>
                                        <p:tgtEl>
                                          <p:spTgt spid="4103">
                                            <p:txEl>
                                              <p:pRg st="8" end="8"/>
                                            </p:txEl>
                                          </p:spTgt>
                                        </p:tgtEl>
                                        <p:attrNameLst>
                                          <p:attrName>style.visibility</p:attrName>
                                        </p:attrNameLst>
                                      </p:cBhvr>
                                      <p:to>
                                        <p:strVal val="visible"/>
                                      </p:to>
                                    </p:set>
                                    <p:anim calcmode="lin" valueType="num">
                                      <p:cBhvr additive="base">
                                        <p:cTn id="45" dur="500" fill="hold"/>
                                        <p:tgtEl>
                                          <p:spTgt spid="410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410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6" fill="hold" grpId="0" nodeType="withEffect">
                                  <p:stCondLst>
                                    <p:cond delay="0"/>
                                  </p:stCondLst>
                                  <p:childTnLst>
                                    <p:set>
                                      <p:cBhvr>
                                        <p:cTn id="48" dur="1" fill="hold">
                                          <p:stCondLst>
                                            <p:cond delay="0"/>
                                          </p:stCondLst>
                                        </p:cTn>
                                        <p:tgtEl>
                                          <p:spTgt spid="4103">
                                            <p:txEl>
                                              <p:pRg st="9" end="9"/>
                                            </p:txEl>
                                          </p:spTgt>
                                        </p:tgtEl>
                                        <p:attrNameLst>
                                          <p:attrName>style.visibility</p:attrName>
                                        </p:attrNameLst>
                                      </p:cBhvr>
                                      <p:to>
                                        <p:strVal val="visible"/>
                                      </p:to>
                                    </p:set>
                                    <p:anim calcmode="lin" valueType="num">
                                      <p:cBhvr additive="base">
                                        <p:cTn id="49" dur="500" fill="hold"/>
                                        <p:tgtEl>
                                          <p:spTgt spid="4103">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410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4103">
                                            <p:txEl>
                                              <p:pRg st="10" end="10"/>
                                            </p:txEl>
                                          </p:spTgt>
                                        </p:tgtEl>
                                        <p:attrNameLst>
                                          <p:attrName>style.visibility</p:attrName>
                                        </p:attrNameLst>
                                      </p:cBhvr>
                                      <p:to>
                                        <p:strVal val="visible"/>
                                      </p:to>
                                    </p:set>
                                    <p:anim calcmode="lin" valueType="num">
                                      <p:cBhvr additive="base">
                                        <p:cTn id="55" dur="500" fill="hold"/>
                                        <p:tgtEl>
                                          <p:spTgt spid="4103">
                                            <p:txEl>
                                              <p:pRg st="10" end="10"/>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4103">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6" fill="hold" grpId="0" nodeType="withEffect">
                                  <p:stCondLst>
                                    <p:cond delay="0"/>
                                  </p:stCondLst>
                                  <p:childTnLst>
                                    <p:set>
                                      <p:cBhvr>
                                        <p:cTn id="58" dur="1" fill="hold">
                                          <p:stCondLst>
                                            <p:cond delay="0"/>
                                          </p:stCondLst>
                                        </p:cTn>
                                        <p:tgtEl>
                                          <p:spTgt spid="4103">
                                            <p:txEl>
                                              <p:pRg st="11" end="11"/>
                                            </p:txEl>
                                          </p:spTgt>
                                        </p:tgtEl>
                                        <p:attrNameLst>
                                          <p:attrName>style.visibility</p:attrName>
                                        </p:attrNameLst>
                                      </p:cBhvr>
                                      <p:to>
                                        <p:strVal val="visible"/>
                                      </p:to>
                                    </p:set>
                                    <p:anim calcmode="lin" valueType="num">
                                      <p:cBhvr additive="base">
                                        <p:cTn id="59" dur="500" fill="hold"/>
                                        <p:tgtEl>
                                          <p:spTgt spid="4103">
                                            <p:txEl>
                                              <p:pRg st="11" end="11"/>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410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0" y="0"/>
            <a:ext cx="1101725" cy="369888"/>
          </a:xfrm>
          <a:prstGeom prst="rect">
            <a:avLst/>
          </a:prstGeom>
          <a:noFill/>
          <a:ln w="9525">
            <a:noFill/>
            <a:miter lim="800000"/>
            <a:headEnd/>
            <a:tailEnd/>
          </a:ln>
        </p:spPr>
        <p:txBody>
          <a:bodyPr wrap="none">
            <a:spAutoFit/>
          </a:bodyPr>
          <a:lstStyle/>
          <a:p>
            <a:r>
              <a:rPr lang="ru-RU">
                <a:latin typeface="Calibri" pitchFamily="34" charset="0"/>
              </a:rPr>
              <a:t>Тарифы</a:t>
            </a:r>
          </a:p>
        </p:txBody>
      </p:sp>
      <p:pic>
        <p:nvPicPr>
          <p:cNvPr id="39939" name="Picture 2"/>
          <p:cNvPicPr>
            <a:picLocks noChangeAspect="1" noChangeArrowheads="1"/>
          </p:cNvPicPr>
          <p:nvPr/>
        </p:nvPicPr>
        <p:blipFill>
          <a:blip r:embed="rId2" cstate="print">
            <a:lum bright="-42000" contrast="70000"/>
          </a:blip>
          <a:srcRect l="28999" t="10454" r="6000" b="29546"/>
          <a:stretch>
            <a:fillRect/>
          </a:stretch>
        </p:blipFill>
        <p:spPr bwMode="auto">
          <a:xfrm>
            <a:off x="1187624" y="188640"/>
            <a:ext cx="7272338" cy="4922838"/>
          </a:xfrm>
          <a:prstGeom prst="rect">
            <a:avLst/>
          </a:prstGeom>
          <a:noFill/>
          <a:ln w="9525">
            <a:noFill/>
            <a:miter lim="800000"/>
            <a:headEnd/>
            <a:tailEnd/>
          </a:ln>
        </p:spPr>
      </p:pic>
      <p:sp>
        <p:nvSpPr>
          <p:cNvPr id="4" name="Дата 3"/>
          <p:cNvSpPr>
            <a:spLocks noGrp="1"/>
          </p:cNvSpPr>
          <p:nvPr>
            <p:ph type="dt" sz="quarter" idx="10"/>
          </p:nvPr>
        </p:nvSpPr>
        <p:spPr/>
        <p:txBody>
          <a:bodyPr/>
          <a:lstStyle/>
          <a:p>
            <a:pPr>
              <a:defRPr/>
            </a:pPr>
            <a:fld id="{F051D9F4-3E05-4E1C-B167-5EBA9BBEE2F7}"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E7928887-A216-43C2-80C4-0168985C38F6}" type="slidenum">
              <a:rPr lang="ru-RU" smtClean="0"/>
              <a:pPr>
                <a:defRPr/>
              </a:pPr>
              <a:t>20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1546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800" b="0" i="0" u="sng" strike="noStrike" cap="none" normalizeH="0" baseline="0" smtClean="0">
                <a:ln>
                  <a:noFill/>
                </a:ln>
                <a:solidFill>
                  <a:srgbClr val="B5B2FF"/>
                </a:solidFill>
                <a:effectLst/>
                <a:latin typeface="MS Sans Serif"/>
                <a:cs typeface="Arial" pitchFamily="34" charset="0"/>
              </a:rPr>
              <a:t>С 29 июля 2010 года положения данного документа не применялись к отношениям, связанным с государственным регулированием цен (тарифов) в электроэнергетике на 2011 и последующие годы, а с 1 января 2011 года утратили силу полностью (Федеральные законы от 26.07.2010 </a:t>
            </a:r>
            <a:r>
              <a:rPr kumimoji="0" lang="ru-RU" sz="800" b="0" i="0" u="none" strike="noStrike" cap="none" normalizeH="0" baseline="0" smtClean="0">
                <a:ln>
                  <a:noFill/>
                </a:ln>
                <a:solidFill>
                  <a:schemeClr val="tx1"/>
                </a:solidFill>
                <a:effectLst/>
                <a:latin typeface="Arial" pitchFamily="34" charset="0"/>
              </a:rPr>
              <a:t>N 187-ФЗ</a:t>
            </a:r>
            <a:r>
              <a:rPr kumimoji="0" lang="ru-RU" sz="800" b="0" i="0" u="sng" strike="noStrike" cap="none" normalizeH="0" baseline="0" smtClean="0">
                <a:ln>
                  <a:noFill/>
                </a:ln>
                <a:solidFill>
                  <a:srgbClr val="B5B2FF"/>
                </a:solidFill>
                <a:effectLst/>
                <a:latin typeface="MS Sans Serif"/>
                <a:cs typeface="Arial" pitchFamily="34" charset="0"/>
              </a:rPr>
              <a:t> и от 26.03.2003 </a:t>
            </a:r>
            <a:r>
              <a:rPr kumimoji="0" lang="ru-RU" sz="800" b="0" i="0" u="none" strike="noStrike" cap="none" normalizeH="0" baseline="0" smtClean="0">
                <a:ln>
                  <a:noFill/>
                </a:ln>
                <a:solidFill>
                  <a:schemeClr val="tx1"/>
                </a:solidFill>
                <a:effectLst/>
                <a:latin typeface="Arial" pitchFamily="34" charset="0"/>
              </a:rPr>
              <a:t>N 36-ФЗ</a:t>
            </a:r>
            <a:r>
              <a:rPr kumimoji="0" lang="ru-RU" sz="800" b="0" i="0" u="sng" strike="noStrike" cap="none" normalizeH="0" baseline="0" smtClean="0">
                <a:ln>
                  <a:noFill/>
                </a:ln>
                <a:solidFill>
                  <a:srgbClr val="B5B2FF"/>
                </a:solidFill>
                <a:effectLst/>
                <a:latin typeface="MS Sans Serif"/>
                <a:cs typeface="Arial" pitchFamily="34" charset="0"/>
              </a:rPr>
              <a:t>).</a:t>
            </a:r>
            <a:r>
              <a:rPr kumimoji="0" lang="ru-RU" sz="800" b="0" i="0" u="none" strike="noStrike" cap="none" normalizeH="0" baseline="0" smtClean="0">
                <a:ln>
                  <a:noFill/>
                </a:ln>
                <a:solidFill>
                  <a:schemeClr val="tx1"/>
                </a:solidFill>
                <a:effectLst/>
                <a:latin typeface="Arial" pitchFamily="34" charset="0"/>
              </a:rPr>
              <a:t/>
            </a:r>
            <a:br>
              <a:rPr kumimoji="0" lang="ru-RU" sz="800" b="0" i="0" u="none" strike="noStrike" cap="none" normalizeH="0" baseline="0" smtClean="0">
                <a:ln>
                  <a:noFill/>
                </a:ln>
                <a:solidFill>
                  <a:schemeClr val="tx1"/>
                </a:solidFill>
                <a:effectLst/>
                <a:latin typeface="Arial" pitchFamily="34" charset="0"/>
              </a:rPr>
            </a:br>
            <a:endParaRPr kumimoji="0" lang="ru-RU" sz="1800" b="0" i="0" u="none" strike="noStrike" cap="none" normalizeH="0" baseline="0" smtClean="0">
              <a:ln>
                <a:noFill/>
              </a:ln>
              <a:solidFill>
                <a:schemeClr val="tx1"/>
              </a:solidFill>
              <a:effectLst/>
              <a:latin typeface="Arial" pitchFamily="34" charset="0"/>
            </a:endParaRPr>
          </a:p>
        </p:txBody>
      </p:sp>
      <p:sp>
        <p:nvSpPr>
          <p:cNvPr id="154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800" b="0" i="0" u="sng" strike="noStrike" cap="none" normalizeH="0" baseline="0" smtClean="0">
                <a:ln>
                  <a:noFill/>
                </a:ln>
                <a:solidFill>
                  <a:srgbClr val="B5B2FF"/>
                </a:solidFill>
                <a:effectLst/>
                <a:latin typeface="MS Sans Serif"/>
                <a:cs typeface="Arial" pitchFamily="34" charset="0"/>
              </a:rPr>
              <a:t>С 29 июля 2010 года положения данного документа не применялись к отношениям, связанным с государственным регулированием цен (тарифов) в электроэнергетике на 2011 и последующие годы, а с 1 января 2011 года утратили силу полностью (Федеральные законы от 26.07.2010 </a:t>
            </a:r>
            <a:r>
              <a:rPr kumimoji="0" lang="ru-RU" sz="800" b="0" i="0" u="none" strike="noStrike" cap="none" normalizeH="0" baseline="0" smtClean="0">
                <a:ln>
                  <a:noFill/>
                </a:ln>
                <a:solidFill>
                  <a:schemeClr val="tx1"/>
                </a:solidFill>
                <a:effectLst/>
                <a:latin typeface="Arial" pitchFamily="34" charset="0"/>
              </a:rPr>
              <a:t>N 187-ФЗ</a:t>
            </a:r>
            <a:r>
              <a:rPr kumimoji="0" lang="ru-RU" sz="800" b="0" i="0" u="sng" strike="noStrike" cap="none" normalizeH="0" baseline="0" smtClean="0">
                <a:ln>
                  <a:noFill/>
                </a:ln>
                <a:solidFill>
                  <a:srgbClr val="B5B2FF"/>
                </a:solidFill>
                <a:effectLst/>
                <a:latin typeface="MS Sans Serif"/>
                <a:cs typeface="Arial" pitchFamily="34" charset="0"/>
              </a:rPr>
              <a:t> и от 26.03.2003 </a:t>
            </a:r>
            <a:r>
              <a:rPr kumimoji="0" lang="ru-RU" sz="800" b="0" i="0" u="none" strike="noStrike" cap="none" normalizeH="0" baseline="0" smtClean="0">
                <a:ln>
                  <a:noFill/>
                </a:ln>
                <a:solidFill>
                  <a:schemeClr val="tx1"/>
                </a:solidFill>
                <a:effectLst/>
                <a:latin typeface="Arial" pitchFamily="34" charset="0"/>
              </a:rPr>
              <a:t>N 36-ФЗ</a:t>
            </a:r>
            <a:r>
              <a:rPr kumimoji="0" lang="ru-RU" sz="800" b="0" i="0" u="sng" strike="noStrike" cap="none" normalizeH="0" baseline="0" smtClean="0">
                <a:ln>
                  <a:noFill/>
                </a:ln>
                <a:solidFill>
                  <a:srgbClr val="B5B2FF"/>
                </a:solidFill>
                <a:effectLst/>
                <a:latin typeface="MS Sans Serif"/>
                <a:cs typeface="Arial" pitchFamily="34" charset="0"/>
              </a:rPr>
              <a:t>).</a:t>
            </a:r>
            <a:r>
              <a:rPr kumimoji="0" lang="ru-RU" sz="800" b="0" i="0" u="none" strike="noStrike" cap="none" normalizeH="0" baseline="0" smtClean="0">
                <a:ln>
                  <a:noFill/>
                </a:ln>
                <a:solidFill>
                  <a:schemeClr val="tx1"/>
                </a:solidFill>
                <a:effectLst/>
                <a:latin typeface="Arial" pitchFamily="34" charset="0"/>
              </a:rPr>
              <a:t/>
            </a:r>
            <a:br>
              <a:rPr kumimoji="0" lang="ru-RU" sz="800" b="0" i="0" u="none" strike="noStrike" cap="none" normalizeH="0" baseline="0" smtClean="0">
                <a:ln>
                  <a:noFill/>
                </a:ln>
                <a:solidFill>
                  <a:schemeClr val="tx1"/>
                </a:solidFill>
                <a:effectLst/>
                <a:latin typeface="Arial" pitchFamily="34" charset="0"/>
              </a:rPr>
            </a:br>
            <a:endParaRPr kumimoji="0" lang="ru-RU" sz="1800" b="0" i="0" u="none" strike="noStrike" cap="none" normalizeH="0" baseline="0" smtClean="0">
              <a:ln>
                <a:noFill/>
              </a:ln>
              <a:solidFill>
                <a:schemeClr val="tx1"/>
              </a:solidFill>
              <a:effectLst/>
              <a:latin typeface="Arial" pitchFamily="34" charset="0"/>
            </a:endParaRPr>
          </a:p>
        </p:txBody>
      </p:sp>
      <p:sp>
        <p:nvSpPr>
          <p:cNvPr id="154627" name="Rectangle 3"/>
          <p:cNvSpPr>
            <a:spLocks noChangeArrowheads="1"/>
          </p:cNvSpPr>
          <p:nvPr/>
        </p:nvSpPr>
        <p:spPr bwMode="auto">
          <a:xfrm>
            <a:off x="0" y="5160674"/>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 29 июля 2010 года положения данного документа не применялись к отношениям, связанным с государственным регулированием цен (тарифов) в электроэнергетике на 2011 и последующие годы, а с 1 января 2011 года утратили силу полностью (Федеральные законы от 26.07.2010 N 187-ФЗ и от 26.03.2003 N 36-ФЗ).</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Effect transition="in" filter="wipe(down)">
                                      <p:cBhvr>
                                        <p:cTn id="7" dur="500"/>
                                        <p:tgtEl>
                                          <p:spTgt spid="154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21</a:t>
            </a:fld>
            <a:endParaRPr lang="ru-RU"/>
          </a:p>
        </p:txBody>
      </p:sp>
      <p:sp>
        <p:nvSpPr>
          <p:cNvPr id="110593" name="Rectangle 1"/>
          <p:cNvSpPr>
            <a:spLocks noChangeArrowheads="1"/>
          </p:cNvSpPr>
          <p:nvPr/>
        </p:nvSpPr>
        <p:spPr bwMode="auto">
          <a:xfrm>
            <a:off x="0" y="1063867"/>
            <a:ext cx="9144000" cy="4077355"/>
          </a:xfrm>
          <a:prstGeom prst="rect">
            <a:avLst/>
          </a:prstGeom>
          <a:noFill/>
          <a:ln w="9525">
            <a:noFill/>
            <a:miter lim="800000"/>
            <a:headEnd/>
            <a:tailEnd/>
          </a:ln>
          <a:effectLst/>
        </p:spPr>
        <p:txBody>
          <a:bodyPr vert="horz" wrap="square" lIns="91440" tIns="68241" rIns="91440" bIns="68241" numCol="1" anchor="ctr" anchorCtr="0" compatLnSpc="1">
            <a:prstTxWarp prst="textNoShape">
              <a:avLst/>
            </a:prstTxWarp>
            <a:spAutoFit/>
          </a:bodyPr>
          <a:lstStyle/>
          <a:p>
            <a:pPr marR="0" lvl="0" algn="ctr" defTabSz="914400" rtl="0" eaLnBrk="1" fontAlgn="base" latinLnBrk="0" hangingPunct="1">
              <a:lnSpc>
                <a:spcPct val="100000"/>
              </a:lnSpc>
              <a:spcBef>
                <a:spcPts val="600"/>
              </a:spcBef>
              <a:spcAft>
                <a:spcPts val="600"/>
              </a:spcAft>
              <a:buClrTx/>
              <a:buSzTx/>
              <a:buFontTx/>
              <a:buNone/>
              <a:tabLst/>
            </a:pPr>
            <a:r>
              <a:rPr kumimoji="0" lang="ru-RU" b="1" i="0" u="none" strike="noStrike" cap="none" normalizeH="0" baseline="0" dirty="0" smtClean="0">
                <a:ln>
                  <a:noFill/>
                </a:ln>
                <a:effectLst/>
                <a:latin typeface="Arial" pitchFamily="34" charset="0"/>
                <a:cs typeface="Arial" pitchFamily="34" charset="0"/>
              </a:rPr>
              <a:t>Федеральный закон от 26 марта 2003 г. N 35-ФЗ</a:t>
            </a:r>
            <a:br>
              <a:rPr kumimoji="0" lang="ru-RU" b="1" i="0" u="none" strike="noStrike" cap="none" normalizeH="0" baseline="0" dirty="0" smtClean="0">
                <a:ln>
                  <a:noFill/>
                </a:ln>
                <a:effectLst/>
                <a:latin typeface="Arial" pitchFamily="34" charset="0"/>
                <a:cs typeface="Arial" pitchFamily="34" charset="0"/>
              </a:rPr>
            </a:br>
            <a:r>
              <a:rPr kumimoji="0" lang="ru-RU" b="1" i="0" u="none" strike="noStrike" cap="none" normalizeH="0" baseline="0" dirty="0" smtClean="0">
                <a:ln>
                  <a:noFill/>
                </a:ln>
                <a:effectLst/>
                <a:latin typeface="Arial" pitchFamily="34" charset="0"/>
                <a:cs typeface="Arial" pitchFamily="34" charset="0"/>
              </a:rPr>
              <a:t>«Об электроэнергетике»</a:t>
            </a:r>
          </a:p>
          <a:p>
            <a:pPr algn="ctr"/>
            <a:r>
              <a:rPr kumimoji="0" lang="ru-RU" b="1" i="0" u="none" strike="noStrike" cap="none" normalizeH="0" baseline="0" dirty="0" smtClean="0">
                <a:ln>
                  <a:noFill/>
                </a:ln>
                <a:effectLst/>
                <a:latin typeface="Arial" pitchFamily="34" charset="0"/>
                <a:cs typeface="Arial" pitchFamily="34" charset="0"/>
              </a:rPr>
              <a:t/>
            </a:r>
            <a:br>
              <a:rPr kumimoji="0" lang="ru-RU" b="1" i="0" u="none" strike="noStrike" cap="none" normalizeH="0" baseline="0" dirty="0" smtClean="0">
                <a:ln>
                  <a:noFill/>
                </a:ln>
                <a:effectLst/>
                <a:latin typeface="Arial" pitchFamily="34" charset="0"/>
                <a:cs typeface="Arial" pitchFamily="34" charset="0"/>
              </a:rPr>
            </a:br>
            <a:r>
              <a:rPr kumimoji="0" lang="ru-RU" b="1" i="0" u="none" strike="noStrike" cap="none" normalizeH="0" baseline="0" dirty="0" smtClean="0">
                <a:ln>
                  <a:noFill/>
                </a:ln>
                <a:effectLst/>
                <a:latin typeface="Arial" pitchFamily="34" charset="0"/>
                <a:cs typeface="Arial" pitchFamily="34" charset="0"/>
              </a:rPr>
              <a:t>(</a:t>
            </a:r>
            <a:r>
              <a:rPr kumimoji="0" lang="ru-RU" i="0" u="none" strike="noStrike" cap="none" normalizeH="0" baseline="0" dirty="0" smtClean="0">
                <a:ln>
                  <a:noFill/>
                </a:ln>
                <a:effectLst/>
                <a:latin typeface="Arial" pitchFamily="34" charset="0"/>
                <a:cs typeface="Arial" pitchFamily="34" charset="0"/>
              </a:rPr>
              <a:t>с изменениями от 22 августа, 30 декабря 2004 г., 18 декабря 2006 г., 4 ноября 2007 г., 14 июля, 25 декабря 2008 г., 23 ноября 2009 г., 9 марта, 26, 27 июля, 28 декабря 2010 г., 7 февраля, 8 марта, 4 июня, </a:t>
            </a:r>
            <a:r>
              <a:rPr lang="en-US" dirty="0" smtClean="0"/>
              <a:t>18.07.2011 N 242-</a:t>
            </a:r>
            <a:r>
              <a:rPr lang="ru-RU" dirty="0" smtClean="0"/>
              <a:t>ФЗ, от 19.07.2011 </a:t>
            </a:r>
            <a:r>
              <a:rPr lang="en-US" dirty="0" smtClean="0"/>
              <a:t>N 248-</a:t>
            </a:r>
            <a:r>
              <a:rPr lang="ru-RU" dirty="0" smtClean="0"/>
              <a:t>ФЗ, от 06.12.2011 </a:t>
            </a:r>
            <a:r>
              <a:rPr lang="en-US" dirty="0" smtClean="0"/>
              <a:t>N 394-</a:t>
            </a:r>
            <a:r>
              <a:rPr lang="ru-RU" dirty="0" smtClean="0"/>
              <a:t>ФЗ, от 06.12.2011 </a:t>
            </a:r>
            <a:r>
              <a:rPr lang="en-US" dirty="0" smtClean="0"/>
              <a:t>N 401-</a:t>
            </a:r>
            <a:r>
              <a:rPr lang="ru-RU" dirty="0" smtClean="0"/>
              <a:t>ФЗ, от 25.06.2012 </a:t>
            </a:r>
            <a:r>
              <a:rPr lang="en-US" dirty="0" smtClean="0"/>
              <a:t>N 93-</a:t>
            </a:r>
            <a:r>
              <a:rPr lang="ru-RU" dirty="0" smtClean="0"/>
              <a:t>ФЗ, </a:t>
            </a:r>
          </a:p>
          <a:p>
            <a:pPr algn="ctr"/>
            <a:r>
              <a:rPr lang="ru-RU" b="1" dirty="0" smtClean="0"/>
              <a:t>от 29.06.2012 </a:t>
            </a:r>
            <a:r>
              <a:rPr lang="en-US" b="1" dirty="0" smtClean="0"/>
              <a:t>N 96-</a:t>
            </a:r>
            <a:r>
              <a:rPr lang="ru-RU" b="1" dirty="0" smtClean="0"/>
              <a:t>ФЗ</a:t>
            </a:r>
            <a:r>
              <a:rPr kumimoji="0" lang="ru-RU" i="0" u="none" strike="noStrike" cap="none" normalizeH="0" baseline="0" dirty="0" smtClean="0">
                <a:ln>
                  <a:noFill/>
                </a:ln>
                <a:effectLst/>
                <a:latin typeface="Arial" pitchFamily="34" charset="0"/>
                <a:cs typeface="Arial" pitchFamily="34" charset="0"/>
              </a:rPr>
              <a:t>)</a:t>
            </a:r>
          </a:p>
          <a:p>
            <a:pPr marL="0" marR="0" lvl="0" indent="457200" algn="l" defTabSz="914400" rtl="0" eaLnBrk="1" fontAlgn="base" latinLnBrk="0" hangingPunct="1">
              <a:lnSpc>
                <a:spcPct val="100000"/>
              </a:lnSpc>
              <a:spcBef>
                <a:spcPts val="600"/>
              </a:spcBef>
              <a:spcAft>
                <a:spcPts val="600"/>
              </a:spcAft>
              <a:buClrTx/>
              <a:buSzTx/>
              <a:buFontTx/>
              <a:buNone/>
              <a:tabLst/>
            </a:pPr>
            <a:endParaRPr kumimoji="0" lang="ru-RU" i="0" u="none" strike="noStrike" cap="none" normalizeH="0" baseline="0" dirty="0" smtClean="0">
              <a:ln>
                <a:noFill/>
              </a:ln>
              <a:effectLst/>
              <a:latin typeface="Arial" pitchFamily="34" charset="0"/>
              <a:cs typeface="Arial" pitchFamily="34" charset="0"/>
            </a:endParaRPr>
          </a:p>
          <a:p>
            <a:pPr marR="0" lvl="0" algn="ctr" defTabSz="914400" rtl="0" eaLnBrk="0" fontAlgn="base" latinLnBrk="0" hangingPunct="0">
              <a:lnSpc>
                <a:spcPct val="100000"/>
              </a:lnSpc>
              <a:spcBef>
                <a:spcPts val="600"/>
              </a:spcBef>
              <a:spcAft>
                <a:spcPts val="600"/>
              </a:spcAft>
              <a:buClrTx/>
              <a:buSzTx/>
              <a:buFontTx/>
              <a:buNone/>
              <a:tabLst/>
            </a:pPr>
            <a:r>
              <a:rPr kumimoji="0" lang="ru-RU" b="1" i="0" u="none" strike="noStrike" cap="none" normalizeH="0" baseline="0" dirty="0" smtClean="0">
                <a:ln>
                  <a:noFill/>
                </a:ln>
                <a:effectLst/>
                <a:latin typeface="Arial" pitchFamily="34" charset="0"/>
                <a:ea typeface="Times New Roman" pitchFamily="18" charset="0"/>
              </a:rPr>
              <a:t>Принят Государственной Думой 21 февраля 2003 года</a:t>
            </a:r>
            <a:endParaRPr kumimoji="0" lang="ru-RU" b="0" i="0" u="none" strike="noStrike" cap="none" normalizeH="0" baseline="0" dirty="0" smtClean="0">
              <a:ln>
                <a:noFill/>
              </a:ln>
              <a:effectLst/>
              <a:latin typeface="Arial" pitchFamily="34" charset="0"/>
            </a:endParaRPr>
          </a:p>
          <a:p>
            <a:pPr marR="0" lvl="0" algn="ctr" defTabSz="914400" rtl="0" eaLnBrk="0" fontAlgn="base" latinLnBrk="0" hangingPunct="0">
              <a:lnSpc>
                <a:spcPct val="100000"/>
              </a:lnSpc>
              <a:spcBef>
                <a:spcPts val="600"/>
              </a:spcBef>
              <a:spcAft>
                <a:spcPts val="600"/>
              </a:spcAft>
              <a:buClrTx/>
              <a:buSzTx/>
              <a:buFontTx/>
              <a:buNone/>
              <a:tabLst/>
            </a:pPr>
            <a:r>
              <a:rPr kumimoji="0" lang="ru-RU" b="1" i="0" u="none" strike="noStrike" cap="none" normalizeH="0" baseline="0" dirty="0" smtClean="0">
                <a:ln>
                  <a:noFill/>
                </a:ln>
                <a:effectLst/>
                <a:latin typeface="Arial" pitchFamily="34" charset="0"/>
                <a:ea typeface="Times New Roman" pitchFamily="18" charset="0"/>
              </a:rPr>
              <a:t>Одобрен Советом Федерации 12 марта 2003 года</a:t>
            </a:r>
            <a:endParaRPr kumimoji="0" lang="ru-RU"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ts val="600"/>
              </a:spcBef>
              <a:spcAft>
                <a:spcPts val="600"/>
              </a:spcAft>
              <a:buClrTx/>
              <a:buSzTx/>
              <a:buFontTx/>
              <a:buNone/>
              <a:tabLst/>
            </a:pPr>
            <a:endParaRPr kumimoji="0" lang="ru-RU" b="0" i="0" u="none" strike="noStrike" cap="none" normalizeH="0" baseline="0" dirty="0" smtClean="0">
              <a:ln>
                <a:noFill/>
              </a:ln>
              <a:effectLst/>
              <a:latin typeface="Arial" pitchFamily="34" charset="0"/>
            </a:endParaRPr>
          </a:p>
        </p:txBody>
      </p:sp>
    </p:spTree>
  </p:cSld>
  <p:clrMapOvr>
    <a:masterClrMapping/>
  </p:clrMapOvr>
  <p:transition spd="slow">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22</a:t>
            </a:fld>
            <a:endParaRPr lang="ru-RU"/>
          </a:p>
        </p:txBody>
      </p:sp>
      <p:sp>
        <p:nvSpPr>
          <p:cNvPr id="114689" name="Rectangle 1"/>
          <p:cNvSpPr>
            <a:spLocks noChangeArrowheads="1"/>
          </p:cNvSpPr>
          <p:nvPr/>
        </p:nvSpPr>
        <p:spPr bwMode="auto">
          <a:xfrm>
            <a:off x="0" y="409882"/>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ts val="1200"/>
              </a:spcBef>
              <a:spcAft>
                <a:spcPts val="1200"/>
              </a:spcAft>
              <a:buClrTx/>
              <a:buSzTx/>
              <a:buFontTx/>
              <a:buNone/>
              <a:tabLst/>
            </a:pPr>
            <a:r>
              <a:rPr kumimoji="0" lang="ru-RU" b="1" i="0" u="none" strike="noStrike" cap="none" normalizeH="0" baseline="0" dirty="0" smtClean="0">
                <a:ln>
                  <a:noFill/>
                </a:ln>
                <a:solidFill>
                  <a:srgbClr val="000080"/>
                </a:solidFill>
                <a:effectLst/>
                <a:latin typeface="Arial" pitchFamily="34" charset="0"/>
                <a:ea typeface="Times New Roman" pitchFamily="18" charset="0"/>
              </a:rPr>
              <a:t>С</a:t>
            </a:r>
            <a:r>
              <a:rPr kumimoji="0" lang="ru-RU" b="1" i="0" u="none" strike="noStrike" cap="none" normalizeH="0" baseline="0" dirty="0" smtClean="0" bmk="">
                <a:ln>
                  <a:noFill/>
                </a:ln>
                <a:solidFill>
                  <a:srgbClr val="000080"/>
                </a:solidFill>
                <a:effectLst/>
                <a:latin typeface="Arial" pitchFamily="34" charset="0"/>
                <a:ea typeface="Times New Roman" pitchFamily="18" charset="0"/>
              </a:rPr>
              <a:t>татья 1.</a:t>
            </a:r>
            <a:r>
              <a:rPr kumimoji="0" lang="ru-RU" b="0" i="0" u="none" strike="noStrike" cap="none" normalizeH="0" baseline="0" dirty="0" smtClean="0" bmk="">
                <a:ln>
                  <a:noFill/>
                </a:ln>
                <a:solidFill>
                  <a:schemeClr val="tx1"/>
                </a:solidFill>
                <a:effectLst/>
                <a:latin typeface="Arial" pitchFamily="34" charset="0"/>
                <a:ea typeface="Times New Roman" pitchFamily="18" charset="0"/>
              </a:rPr>
              <a:t> Предмет регулирования настоящего Федерального закона</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1200"/>
              </a:spcBef>
              <a:spcAft>
                <a:spcPts val="1200"/>
              </a:spcAft>
              <a:buClrTx/>
              <a:buSzTx/>
              <a:buFontTx/>
              <a:buNone/>
              <a:tabLst/>
            </a:pPr>
            <a:r>
              <a:rPr kumimoji="0" lang="ru-RU" b="0" i="0" u="none" strike="noStrike" cap="none" normalizeH="0" baseline="0" dirty="0" smtClean="0" bmk="">
                <a:ln>
                  <a:noFill/>
                </a:ln>
                <a:solidFill>
                  <a:schemeClr val="tx1"/>
                </a:solidFill>
                <a:effectLst/>
                <a:latin typeface="Arial" pitchFamily="34" charset="0"/>
                <a:ea typeface="Times New Roman" pitchFamily="18" charset="0"/>
              </a:rPr>
              <a:t>Настоящий Федеральный закон устанавливает правовые основы экономических отношений в сфере электроэнергетики, определяет полномочия органов государственной власти на регулирование этих отношений, основные права и обязанности субъектов электроэнергетики при осуществлении деятельности в сфере электроэнергетики (в том числе производства в режиме комбинированной выработки электрической и тепловой энергии) и потребителей электрической энергии.</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ts val="1200"/>
              </a:spcBef>
              <a:spcAft>
                <a:spcPts val="1200"/>
              </a:spcAft>
              <a:buClrTx/>
              <a:buSzTx/>
              <a:buFontTx/>
              <a:buNone/>
              <a:tabLst/>
            </a:pPr>
            <a:endParaRPr kumimoji="0" lang="ru-RU" b="0" i="1" u="none" strike="noStrike" cap="none" normalizeH="0" baseline="0" dirty="0" smtClean="0" bmk="">
              <a:ln>
                <a:noFill/>
              </a:ln>
              <a:solidFill>
                <a:srgbClr val="800080"/>
              </a:solidFill>
              <a:effectLst/>
              <a:latin typeface="Arial" pitchFamily="34" charset="0"/>
              <a:ea typeface="Times New Roman" pitchFamily="18" charset="0"/>
            </a:endParaRPr>
          </a:p>
          <a:p>
            <a:pPr marR="0" lvl="0" indent="449263" algn="l" defTabSz="914400" rtl="0" eaLnBrk="0" fontAlgn="base" latinLnBrk="0" hangingPunct="0">
              <a:lnSpc>
                <a:spcPct val="100000"/>
              </a:lnSpc>
              <a:spcBef>
                <a:spcPts val="1200"/>
              </a:spcBef>
              <a:spcAft>
                <a:spcPts val="1200"/>
              </a:spcAft>
              <a:buClrTx/>
              <a:buSzTx/>
              <a:buFontTx/>
              <a:buNone/>
              <a:tabLst/>
            </a:pPr>
            <a:r>
              <a:rPr kumimoji="0" lang="ru-RU" b="1" i="0" u="none" strike="noStrike" cap="none" normalizeH="0" baseline="0" dirty="0" smtClean="0" bmk="">
                <a:ln>
                  <a:noFill/>
                </a:ln>
                <a:solidFill>
                  <a:srgbClr val="000080"/>
                </a:solidFill>
                <a:effectLst/>
                <a:latin typeface="Arial" pitchFamily="34" charset="0"/>
                <a:ea typeface="Times New Roman" pitchFamily="18" charset="0"/>
              </a:rPr>
              <a:t>Статья 2.</a:t>
            </a:r>
            <a:r>
              <a:rPr kumimoji="0" lang="ru-RU" b="0" i="0" u="none" strike="noStrike" cap="none" normalizeH="0" baseline="0" dirty="0" smtClean="0" bmk="">
                <a:ln>
                  <a:noFill/>
                </a:ln>
                <a:solidFill>
                  <a:schemeClr val="tx1"/>
                </a:solidFill>
                <a:effectLst/>
                <a:latin typeface="Arial" pitchFamily="34" charset="0"/>
                <a:ea typeface="Times New Roman" pitchFamily="18" charset="0"/>
              </a:rPr>
              <a:t> Законодательство Российской Федерации об электроэнергетике</a:t>
            </a:r>
            <a:endParaRPr kumimoji="0" lang="ru-RU"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1200"/>
              </a:spcBef>
              <a:spcAft>
                <a:spcPts val="120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Законодательство Российской Федерации об электроэнергетике основывается на </a:t>
            </a:r>
            <a:r>
              <a:rPr kumimoji="0" lang="ru-RU" b="0" i="0" u="none" strike="noStrike" cap="none" normalizeH="0" baseline="0" dirty="0" smtClean="0">
                <a:ln>
                  <a:noFill/>
                </a:ln>
                <a:solidFill>
                  <a:srgbClr val="008000"/>
                </a:solidFill>
                <a:effectLst/>
                <a:latin typeface="Arial" pitchFamily="34" charset="0"/>
                <a:ea typeface="Times New Roman" pitchFamily="18" charset="0"/>
                <a:hlinkClick r:id="rId2"/>
              </a:rPr>
              <a:t>Конституции</a:t>
            </a:r>
            <a:r>
              <a:rPr kumimoji="0" lang="ru-RU" b="0" i="0" u="none" strike="noStrike" cap="none" normalizeH="0" baseline="0" dirty="0" smtClean="0">
                <a:ln>
                  <a:noFill/>
                </a:ln>
                <a:solidFill>
                  <a:schemeClr val="tx1"/>
                </a:solidFill>
                <a:effectLst/>
                <a:latin typeface="Arial" pitchFamily="34" charset="0"/>
                <a:ea typeface="Times New Roman" pitchFamily="18" charset="0"/>
              </a:rPr>
              <a:t> Российской Федерации и состоит из </a:t>
            </a:r>
            <a:r>
              <a:rPr kumimoji="0" lang="ru-RU" b="0" i="0" u="none" strike="noStrike" cap="none" normalizeH="0" baseline="0" dirty="0" smtClean="0">
                <a:ln>
                  <a:noFill/>
                </a:ln>
                <a:solidFill>
                  <a:srgbClr val="008000"/>
                </a:solidFill>
                <a:effectLst/>
                <a:latin typeface="Arial" pitchFamily="34" charset="0"/>
                <a:ea typeface="Times New Roman" pitchFamily="18" charset="0"/>
                <a:hlinkClick r:id="rId3"/>
              </a:rPr>
              <a:t>Гражданского кодекса</a:t>
            </a:r>
            <a:r>
              <a:rPr kumimoji="0" lang="ru-RU" b="0" i="0" u="none" strike="noStrike" cap="none" normalizeH="0" baseline="0" dirty="0" smtClean="0">
                <a:ln>
                  <a:noFill/>
                </a:ln>
                <a:solidFill>
                  <a:schemeClr val="tx1"/>
                </a:solidFill>
                <a:effectLst/>
                <a:latin typeface="Arial" pitchFamily="34" charset="0"/>
                <a:ea typeface="Times New Roman" pitchFamily="18" charset="0"/>
              </a:rPr>
              <a:t> Российской Федерации, настоящего Федерального закона и иных регулирующих отношения в сфере электроэнергетики федеральных законов, а также указов Президента Российской Федерации и постановлений Правительства Российской Федерации, принимаемых в соответствии с указанными федеральными законами.</a:t>
            </a: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14689">
                                            <p:txEl>
                                              <p:pRg st="0" end="0"/>
                                            </p:txEl>
                                          </p:spTgt>
                                        </p:tgtEl>
                                        <p:attrNameLst>
                                          <p:attrName>style.visibility</p:attrName>
                                        </p:attrNameLst>
                                      </p:cBhvr>
                                      <p:to>
                                        <p:strVal val="visible"/>
                                      </p:to>
                                    </p:set>
                                    <p:anim calcmode="lin" valueType="num">
                                      <p:cBhvr additive="base">
                                        <p:cTn id="7" dur="500" fill="hold"/>
                                        <p:tgtEl>
                                          <p:spTgt spid="11468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46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14689">
                                            <p:txEl>
                                              <p:pRg st="1" end="1"/>
                                            </p:txEl>
                                          </p:spTgt>
                                        </p:tgtEl>
                                        <p:attrNameLst>
                                          <p:attrName>style.visibility</p:attrName>
                                        </p:attrNameLst>
                                      </p:cBhvr>
                                      <p:to>
                                        <p:strVal val="visible"/>
                                      </p:to>
                                    </p:set>
                                    <p:anim calcmode="lin" valueType="num">
                                      <p:cBhvr additive="base">
                                        <p:cTn id="13" dur="500" fill="hold"/>
                                        <p:tgtEl>
                                          <p:spTgt spid="11468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46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14689">
                                            <p:txEl>
                                              <p:pRg st="3" end="3"/>
                                            </p:txEl>
                                          </p:spTgt>
                                        </p:tgtEl>
                                        <p:attrNameLst>
                                          <p:attrName>style.visibility</p:attrName>
                                        </p:attrNameLst>
                                      </p:cBhvr>
                                      <p:to>
                                        <p:strVal val="visible"/>
                                      </p:to>
                                    </p:set>
                                    <p:anim calcmode="lin" valueType="num">
                                      <p:cBhvr additive="base">
                                        <p:cTn id="19" dur="500" fill="hold"/>
                                        <p:tgtEl>
                                          <p:spTgt spid="11468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46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14689">
                                            <p:txEl>
                                              <p:pRg st="4" end="4"/>
                                            </p:txEl>
                                          </p:spTgt>
                                        </p:tgtEl>
                                        <p:attrNameLst>
                                          <p:attrName>style.visibility</p:attrName>
                                        </p:attrNameLst>
                                      </p:cBhvr>
                                      <p:to>
                                        <p:strVal val="visible"/>
                                      </p:to>
                                    </p:set>
                                    <p:anim calcmode="lin" valueType="num">
                                      <p:cBhvr additive="base">
                                        <p:cTn id="25" dur="500" fill="hold"/>
                                        <p:tgtEl>
                                          <p:spTgt spid="114689">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468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8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23</a:t>
            </a:fld>
            <a:endParaRPr lang="ru-RU"/>
          </a:p>
        </p:txBody>
      </p:sp>
      <p:sp>
        <p:nvSpPr>
          <p:cNvPr id="115713" name="Rectangle 1"/>
          <p:cNvSpPr>
            <a:spLocks noChangeArrowheads="1"/>
          </p:cNvSpPr>
          <p:nvPr/>
        </p:nvSpPr>
        <p:spPr bwMode="auto">
          <a:xfrm>
            <a:off x="0" y="-56139"/>
            <a:ext cx="91440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ts val="600"/>
              </a:spcAft>
              <a:buClrTx/>
              <a:buSzTx/>
              <a:buFontTx/>
              <a:buNone/>
              <a:tabLst/>
            </a:pPr>
            <a:r>
              <a:rPr kumimoji="0" lang="ru-RU" b="1" i="0" u="none" strike="noStrike" cap="none" normalizeH="0" baseline="0" dirty="0" smtClean="0">
                <a:ln>
                  <a:noFill/>
                </a:ln>
                <a:solidFill>
                  <a:srgbClr val="000080"/>
                </a:solidFill>
                <a:effectLst/>
                <a:latin typeface="Arial" pitchFamily="34" charset="0"/>
                <a:ea typeface="Times New Roman" pitchFamily="18" charset="0"/>
              </a:rPr>
              <a:t>С</a:t>
            </a:r>
            <a:r>
              <a:rPr kumimoji="0" lang="ru-RU" b="1" i="0" u="none" strike="noStrike" cap="none" normalizeH="0" baseline="0" dirty="0" smtClean="0" bmk="">
                <a:ln>
                  <a:noFill/>
                </a:ln>
                <a:solidFill>
                  <a:srgbClr val="000080"/>
                </a:solidFill>
                <a:effectLst/>
                <a:latin typeface="Arial" pitchFamily="34" charset="0"/>
                <a:ea typeface="Times New Roman" pitchFamily="18" charset="0"/>
              </a:rPr>
              <a:t>татья 4.</a:t>
            </a:r>
            <a:r>
              <a:rPr kumimoji="0" lang="ru-RU" b="0" i="0" u="none" strike="noStrike" cap="none" normalizeH="0" baseline="0" dirty="0" smtClean="0" bmk="">
                <a:ln>
                  <a:noFill/>
                </a:ln>
                <a:solidFill>
                  <a:schemeClr val="tx1"/>
                </a:solidFill>
                <a:effectLst/>
                <a:latin typeface="Arial" pitchFamily="34" charset="0"/>
                <a:ea typeface="Times New Roman" pitchFamily="18" charset="0"/>
              </a:rPr>
              <a:t> Правовое регулирование отношений в сфере электроэнергетики</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600"/>
              </a:spcBef>
              <a:spcAft>
                <a:spcPts val="600"/>
              </a:spcAft>
              <a:buClrTx/>
              <a:buSzTx/>
              <a:buFontTx/>
              <a:buNone/>
              <a:tabLst/>
            </a:pPr>
            <a:r>
              <a:rPr kumimoji="0" lang="ru-RU" b="0" i="0" u="none" strike="noStrike" cap="none" normalizeH="0" baseline="0" dirty="0" smtClean="0" bmk="">
                <a:ln>
                  <a:noFill/>
                </a:ln>
                <a:solidFill>
                  <a:schemeClr val="tx1"/>
                </a:solidFill>
                <a:effectLst/>
                <a:latin typeface="Arial" pitchFamily="34" charset="0"/>
                <a:ea typeface="Times New Roman" pitchFamily="18" charset="0"/>
              </a:rPr>
              <a:t>1. Нормативные правовые акты в области государственного регулирования отношений в сфере электроэнергетики принимаются в соответствии с федеральными законами Правительством Российской Федерации и уполномоченными им федеральными органами исполнительной власти.</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600"/>
              </a:spcBef>
              <a:spcAft>
                <a:spcPts val="600"/>
              </a:spcAft>
              <a:buClrTx/>
              <a:buSzTx/>
              <a:buFontTx/>
              <a:buNone/>
              <a:tabLst/>
            </a:pPr>
            <a:r>
              <a:rPr kumimoji="0" lang="ru-RU" b="0" i="0" u="none" strike="noStrike" cap="none" normalizeH="0" baseline="0" dirty="0" smtClean="0" bmk="">
                <a:ln>
                  <a:noFill/>
                </a:ln>
                <a:solidFill>
                  <a:schemeClr val="tx1"/>
                </a:solidFill>
                <a:effectLst/>
                <a:latin typeface="Arial" pitchFamily="34" charset="0"/>
                <a:ea typeface="Times New Roman" pitchFamily="18" charset="0"/>
              </a:rPr>
              <a:t>2. Органы государственной власти субъектов Российской Федерации и органы местного самоуправления не вправе принимать нормативные правовые акты, направленные на регулирование отношений в сфере электроэнергетики, за исключением случаев, предусмотренных федеральными законами.</a:t>
            </a:r>
            <a:endParaRPr kumimoji="0" lang="ru-RU" b="0" i="0" u="none" strike="noStrike" cap="none" normalizeH="0" baseline="0" dirty="0" smtClean="0" bmk="">
              <a:ln>
                <a:noFill/>
              </a:ln>
              <a:solidFill>
                <a:schemeClr val="tx1"/>
              </a:solidFill>
              <a:effectLst/>
              <a:latin typeface="Arial" pitchFamily="34" charset="0"/>
            </a:endParaRPr>
          </a:p>
          <a:p>
            <a:pPr marR="0" lvl="0" indent="449263" algn="just" defTabSz="914400" rtl="0" eaLnBrk="0" fontAlgn="base" latinLnBrk="0" hangingPunct="0">
              <a:lnSpc>
                <a:spcPct val="100000"/>
              </a:lnSpc>
              <a:spcBef>
                <a:spcPts val="600"/>
              </a:spcBef>
              <a:spcAft>
                <a:spcPts val="600"/>
              </a:spcAft>
              <a:buClrTx/>
              <a:buSzTx/>
              <a:buFontTx/>
              <a:buNone/>
              <a:tabLst/>
            </a:pPr>
            <a:r>
              <a:rPr kumimoji="0" lang="ru-RU" b="1" i="0" u="none" strike="noStrike" cap="none" normalizeH="0" baseline="0" dirty="0" smtClean="0" bmk="">
                <a:ln>
                  <a:noFill/>
                </a:ln>
                <a:solidFill>
                  <a:srgbClr val="000080"/>
                </a:solidFill>
                <a:effectLst/>
                <a:latin typeface="Arial" pitchFamily="34" charset="0"/>
                <a:ea typeface="Times New Roman" pitchFamily="18" charset="0"/>
              </a:rPr>
              <a:t>Статья 5.</a:t>
            </a:r>
            <a:r>
              <a:rPr kumimoji="0" lang="ru-RU" b="0" i="0" u="none" strike="noStrike" cap="none" normalizeH="0" baseline="0" dirty="0" smtClean="0" bmk="">
                <a:ln>
                  <a:noFill/>
                </a:ln>
                <a:solidFill>
                  <a:schemeClr val="tx1"/>
                </a:solidFill>
                <a:effectLst/>
                <a:latin typeface="Arial" pitchFamily="34" charset="0"/>
                <a:ea typeface="Times New Roman" pitchFamily="18" charset="0"/>
              </a:rPr>
              <a:t> Технологическая и экономическая основы функционирования электроэнергетики</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600"/>
              </a:spcBef>
              <a:spcAft>
                <a:spcPts val="600"/>
              </a:spcAft>
              <a:buClrTx/>
              <a:buSzTx/>
              <a:buFontTx/>
              <a:buNone/>
              <a:tabLst/>
            </a:pPr>
            <a:r>
              <a:rPr kumimoji="0" lang="ru-RU" b="0" i="0" u="none" strike="noStrike" cap="none" normalizeH="0" baseline="0" dirty="0" smtClean="0" bmk="">
                <a:ln>
                  <a:noFill/>
                </a:ln>
                <a:solidFill>
                  <a:schemeClr val="tx1"/>
                </a:solidFill>
                <a:effectLst/>
                <a:latin typeface="Arial" pitchFamily="34" charset="0"/>
                <a:ea typeface="Times New Roman" pitchFamily="18" charset="0"/>
              </a:rPr>
              <a:t>1. Технологическую основу функционирования электроэнергетики составляют единая национальная (общероссийская) электрическая сеть, территориальные распределительные сети, по которым осуществляется передача электрической энергии, и единая система оперативно-диспетчерского управления.</a:t>
            </a:r>
            <a:endParaRPr kumimoji="0" lang="ru-RU" b="0" i="0" u="none" strike="noStrike" cap="none" normalizeH="0" baseline="0" dirty="0" smtClean="0" bmk="">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ts val="600"/>
              </a:spcBef>
              <a:spcAft>
                <a:spcPts val="600"/>
              </a:spcAft>
              <a:buClrTx/>
              <a:buSzTx/>
              <a:buFontTx/>
              <a:buNone/>
              <a:tabLst/>
            </a:pPr>
            <a:r>
              <a:rPr kumimoji="0" lang="ru-RU" b="0" i="0" u="none" strike="noStrike" cap="none" normalizeH="0" baseline="0" dirty="0" smtClean="0" bmk="">
                <a:ln>
                  <a:noFill/>
                </a:ln>
                <a:solidFill>
                  <a:schemeClr val="tx1"/>
                </a:solidFill>
                <a:effectLst/>
                <a:latin typeface="Arial" pitchFamily="34" charset="0"/>
                <a:ea typeface="Times New Roman" pitchFamily="18" charset="0"/>
              </a:rPr>
              <a:t>2. Экономической основой функционирования электроэнергетики является обусловленная технологическими особенностями функционирования объектов электроэнергетики система отношений, связанных с производством и оборотом электрической энергии и мощности на оптовом и розничных рынках.</a:t>
            </a:r>
            <a:endParaRPr kumimoji="0" lang="ru-RU"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457200" algn="just" defTabSz="914400" rtl="0" eaLnBrk="0" fontAlgn="base" latinLnBrk="0" hangingPunct="0">
              <a:lnSpc>
                <a:spcPct val="100000"/>
              </a:lnSpc>
              <a:spcBef>
                <a:spcPts val="600"/>
              </a:spcBef>
              <a:spcAft>
                <a:spcPts val="60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3. </a:t>
            </a:r>
            <a:r>
              <a:rPr kumimoji="0" lang="ru-RU" b="0" i="0" u="none" strike="noStrike" cap="none" normalizeH="0" baseline="0" dirty="0" smtClean="0">
                <a:ln>
                  <a:noFill/>
                </a:ln>
                <a:solidFill>
                  <a:srgbClr val="008000"/>
                </a:solidFill>
                <a:effectLst/>
                <a:latin typeface="Arial" pitchFamily="34" charset="0"/>
                <a:ea typeface="Times New Roman" pitchFamily="18" charset="0"/>
                <a:hlinkClick r:id=""/>
              </a:rPr>
              <a:t>Субъекты электроэнергетики</a:t>
            </a:r>
            <a:r>
              <a:rPr kumimoji="0" lang="ru-RU" b="0" i="0" u="none" strike="noStrike" cap="none" normalizeH="0" baseline="0" dirty="0" smtClean="0">
                <a:ln>
                  <a:noFill/>
                </a:ln>
                <a:solidFill>
                  <a:schemeClr val="tx1"/>
                </a:solidFill>
                <a:effectLst/>
                <a:latin typeface="Arial" pitchFamily="34" charset="0"/>
                <a:ea typeface="Times New Roman" pitchFamily="18" charset="0"/>
              </a:rPr>
              <a:t> обязаны соблюдать требования технических регламентов в сфере функционирования Единой энергетической системы России.</a:t>
            </a:r>
            <a:r>
              <a:rPr kumimoji="0" lang="ru-RU"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713">
                                            <p:txEl>
                                              <p:pRg st="0" end="0"/>
                                            </p:txEl>
                                          </p:spTgt>
                                        </p:tgtEl>
                                        <p:attrNameLst>
                                          <p:attrName>style.visibility</p:attrName>
                                        </p:attrNameLst>
                                      </p:cBhvr>
                                      <p:to>
                                        <p:strVal val="visible"/>
                                      </p:to>
                                    </p:set>
                                    <p:animEffect transition="in" filter="fade">
                                      <p:cBhvr>
                                        <p:cTn id="7" dur="1000"/>
                                        <p:tgtEl>
                                          <p:spTgt spid="1157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5713">
                                            <p:txEl>
                                              <p:pRg st="1" end="1"/>
                                            </p:txEl>
                                          </p:spTgt>
                                        </p:tgtEl>
                                        <p:attrNameLst>
                                          <p:attrName>style.visibility</p:attrName>
                                        </p:attrNameLst>
                                      </p:cBhvr>
                                      <p:to>
                                        <p:strVal val="visible"/>
                                      </p:to>
                                    </p:set>
                                    <p:animEffect transition="in" filter="fade">
                                      <p:cBhvr>
                                        <p:cTn id="12" dur="1000"/>
                                        <p:tgtEl>
                                          <p:spTgt spid="1157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5713">
                                            <p:txEl>
                                              <p:pRg st="2" end="2"/>
                                            </p:txEl>
                                          </p:spTgt>
                                        </p:tgtEl>
                                        <p:attrNameLst>
                                          <p:attrName>style.visibility</p:attrName>
                                        </p:attrNameLst>
                                      </p:cBhvr>
                                      <p:to>
                                        <p:strVal val="visible"/>
                                      </p:to>
                                    </p:set>
                                    <p:animEffect transition="in" filter="fade">
                                      <p:cBhvr>
                                        <p:cTn id="17" dur="1000"/>
                                        <p:tgtEl>
                                          <p:spTgt spid="1157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5713">
                                            <p:txEl>
                                              <p:pRg st="3" end="3"/>
                                            </p:txEl>
                                          </p:spTgt>
                                        </p:tgtEl>
                                        <p:attrNameLst>
                                          <p:attrName>style.visibility</p:attrName>
                                        </p:attrNameLst>
                                      </p:cBhvr>
                                      <p:to>
                                        <p:strVal val="visible"/>
                                      </p:to>
                                    </p:set>
                                    <p:animEffect transition="in" filter="fade">
                                      <p:cBhvr>
                                        <p:cTn id="22" dur="1000"/>
                                        <p:tgtEl>
                                          <p:spTgt spid="1157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5713">
                                            <p:txEl>
                                              <p:pRg st="4" end="4"/>
                                            </p:txEl>
                                          </p:spTgt>
                                        </p:tgtEl>
                                        <p:attrNameLst>
                                          <p:attrName>style.visibility</p:attrName>
                                        </p:attrNameLst>
                                      </p:cBhvr>
                                      <p:to>
                                        <p:strVal val="visible"/>
                                      </p:to>
                                    </p:set>
                                    <p:animEffect transition="in" filter="fade">
                                      <p:cBhvr>
                                        <p:cTn id="27" dur="1000"/>
                                        <p:tgtEl>
                                          <p:spTgt spid="1157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5713">
                                            <p:txEl>
                                              <p:pRg st="5" end="5"/>
                                            </p:txEl>
                                          </p:spTgt>
                                        </p:tgtEl>
                                        <p:attrNameLst>
                                          <p:attrName>style.visibility</p:attrName>
                                        </p:attrNameLst>
                                      </p:cBhvr>
                                      <p:to>
                                        <p:strVal val="visible"/>
                                      </p:to>
                                    </p:set>
                                    <p:animEffect transition="in" filter="fade">
                                      <p:cBhvr>
                                        <p:cTn id="32" dur="1000"/>
                                        <p:tgtEl>
                                          <p:spTgt spid="11571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5713">
                                            <p:txEl>
                                              <p:pRg st="6" end="6"/>
                                            </p:txEl>
                                          </p:spTgt>
                                        </p:tgtEl>
                                        <p:attrNameLst>
                                          <p:attrName>style.visibility</p:attrName>
                                        </p:attrNameLst>
                                      </p:cBhvr>
                                      <p:to>
                                        <p:strVal val="visible"/>
                                      </p:to>
                                    </p:set>
                                    <p:animEffect transition="in" filter="fade">
                                      <p:cBhvr>
                                        <p:cTn id="37" dur="1000"/>
                                        <p:tgtEl>
                                          <p:spTgt spid="1157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3EDF5DF6-756E-4299-9DCD-0F5AA9C707B4}"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C1F7F5EF-4BFE-40F2-BCF0-1CA964448E4A}" type="slidenum">
              <a:rPr lang="ru-RU" smtClean="0"/>
              <a:pPr>
                <a:defRPr/>
              </a:pPr>
              <a:t>24</a:t>
            </a:fld>
            <a:endParaRPr lang="ru-RU"/>
          </a:p>
        </p:txBody>
      </p:sp>
      <p:sp>
        <p:nvSpPr>
          <p:cNvPr id="56325" name="Rectangle 1"/>
          <p:cNvSpPr>
            <a:spLocks noChangeArrowheads="1"/>
          </p:cNvSpPr>
          <p:nvPr/>
        </p:nvSpPr>
        <p:spPr bwMode="auto">
          <a:xfrm>
            <a:off x="0" y="13847"/>
            <a:ext cx="9144000" cy="2769989"/>
          </a:xfrm>
          <a:prstGeom prst="rect">
            <a:avLst/>
          </a:prstGeom>
          <a:noFill/>
          <a:ln w="9525">
            <a:noFill/>
            <a:miter lim="800000"/>
            <a:headEnd/>
            <a:tailEnd/>
          </a:ln>
        </p:spPr>
        <p:txBody>
          <a:bodyPr wrap="square" anchor="ctr">
            <a:spAutoFit/>
          </a:bodyPr>
          <a:lstStyle/>
          <a:p>
            <a:pPr algn="ctr"/>
            <a:r>
              <a:rPr lang="ru-RU" sz="1100" dirty="0"/>
              <a:t>30 декабря 2004 года N 210-ФЗ</a:t>
            </a:r>
            <a:br>
              <a:rPr lang="ru-RU" sz="1100" dirty="0"/>
            </a:br>
            <a:r>
              <a:rPr lang="ru-RU" sz="1100" dirty="0"/>
              <a:t> </a:t>
            </a:r>
            <a:r>
              <a:rPr lang="ru-RU" sz="1600" b="1" dirty="0" smtClean="0"/>
              <a:t>РОССИЙСКАЯ </a:t>
            </a:r>
            <a:r>
              <a:rPr lang="ru-RU" sz="1600" b="1" dirty="0"/>
              <a:t>ФЕДЕРАЦИЯ</a:t>
            </a:r>
            <a:endParaRPr lang="ru-RU" sz="1600" dirty="0"/>
          </a:p>
          <a:p>
            <a:pPr algn="ctr"/>
            <a:r>
              <a:rPr lang="ru-RU" sz="1600" b="1" dirty="0" smtClean="0"/>
              <a:t>ФЕДЕРАЛЬНЫЙ </a:t>
            </a:r>
            <a:r>
              <a:rPr lang="ru-RU" sz="1600" b="1" dirty="0"/>
              <a:t>ЗАКОН</a:t>
            </a:r>
            <a:endParaRPr lang="ru-RU" sz="1600" dirty="0"/>
          </a:p>
          <a:p>
            <a:pPr algn="ctr"/>
            <a:r>
              <a:rPr lang="ru-RU" sz="1600" b="1" dirty="0" smtClean="0"/>
              <a:t>ОБ </a:t>
            </a:r>
            <a:r>
              <a:rPr lang="ru-RU" sz="1600" b="1" dirty="0"/>
              <a:t>ОСНОВАХ РЕГУЛИРОВАНИЯ ТАРИФОВ ОРГАНИЗАЦИЙ</a:t>
            </a:r>
            <a:endParaRPr lang="ru-RU" sz="1600" dirty="0"/>
          </a:p>
          <a:p>
            <a:pPr algn="ctr"/>
            <a:r>
              <a:rPr lang="ru-RU" sz="1600" b="1" dirty="0"/>
              <a:t>КОММУНАЛЬНОГО </a:t>
            </a:r>
            <a:r>
              <a:rPr lang="ru-RU" sz="1600" b="1" dirty="0" smtClean="0"/>
              <a:t>КОМПЛЕКСА</a:t>
            </a:r>
          </a:p>
          <a:p>
            <a:pPr algn="ctr"/>
            <a:r>
              <a:rPr lang="ru-RU" sz="1400" dirty="0" smtClean="0"/>
              <a:t>(</a:t>
            </a:r>
            <a:r>
              <a:rPr lang="ru-RU" sz="1400" dirty="0"/>
              <a:t>в ред. Федеральных законов от 26.12.2005 N 184-ФЗ,</a:t>
            </a:r>
          </a:p>
          <a:p>
            <a:pPr algn="ctr"/>
            <a:r>
              <a:rPr lang="ru-RU" sz="1400" dirty="0"/>
              <a:t>от 29.12.2006 N 258-ФЗ, от 18.10.2007 N 230-ФЗ,</a:t>
            </a:r>
          </a:p>
          <a:p>
            <a:pPr algn="ctr"/>
            <a:r>
              <a:rPr lang="ru-RU" sz="1400" dirty="0"/>
              <a:t>от 23.07.2008 N 160-ФЗ, от 25.12.2008 N 281-ФЗ,</a:t>
            </a:r>
          </a:p>
          <a:p>
            <a:pPr algn="ctr"/>
            <a:r>
              <a:rPr lang="ru-RU" sz="1400" dirty="0"/>
              <a:t>от 23.11.2009 N 261-ФЗ, от 27.12.2009 N </a:t>
            </a:r>
            <a:r>
              <a:rPr lang="ru-RU" sz="1400" dirty="0" smtClean="0"/>
              <a:t>374-ФЗ, </a:t>
            </a:r>
            <a:r>
              <a:rPr lang="ru-RU" sz="1400" dirty="0"/>
              <a:t>2, 27 июля 2010 г., </a:t>
            </a:r>
            <a:r>
              <a:rPr lang="ru-RU" sz="1400" b="1" dirty="0" smtClean="0"/>
              <a:t>от 25 июня 2012 г. N 93-ФЗ</a:t>
            </a:r>
            <a:r>
              <a:rPr lang="ru-RU" sz="1400" dirty="0" smtClean="0"/>
              <a:t>)</a:t>
            </a:r>
          </a:p>
          <a:p>
            <a:pPr algn="just"/>
            <a:r>
              <a:rPr lang="ru-RU" sz="1100" dirty="0" smtClean="0"/>
              <a:t> </a:t>
            </a:r>
          </a:p>
          <a:p>
            <a:pPr algn="just"/>
            <a:r>
              <a:rPr lang="ru-RU" sz="1400" dirty="0" smtClean="0"/>
              <a:t>Принят Государственной Думой 22 декабря 2004 года</a:t>
            </a:r>
          </a:p>
          <a:p>
            <a:pPr algn="just"/>
            <a:r>
              <a:rPr lang="ru-RU" sz="1400" dirty="0" smtClean="0"/>
              <a:t>Одобрен  Советом Федерации 24 декабря 2004 года</a:t>
            </a:r>
            <a:endParaRPr lang="ru-RU" sz="1400" dirty="0"/>
          </a:p>
        </p:txBody>
      </p:sp>
      <p:sp>
        <p:nvSpPr>
          <p:cNvPr id="56326" name="Rectangle 2"/>
          <p:cNvSpPr>
            <a:spLocks noChangeArrowheads="1"/>
          </p:cNvSpPr>
          <p:nvPr/>
        </p:nvSpPr>
        <p:spPr bwMode="auto">
          <a:xfrm>
            <a:off x="0" y="2811700"/>
            <a:ext cx="9144000" cy="3785652"/>
          </a:xfrm>
          <a:prstGeom prst="rect">
            <a:avLst/>
          </a:prstGeom>
          <a:noFill/>
          <a:ln w="9525">
            <a:noFill/>
            <a:miter lim="800000"/>
            <a:headEnd/>
            <a:tailEnd/>
          </a:ln>
        </p:spPr>
        <p:txBody>
          <a:bodyPr anchor="ctr">
            <a:spAutoFit/>
          </a:bodyPr>
          <a:lstStyle/>
          <a:p>
            <a:pPr indent="355600" algn="just"/>
            <a:r>
              <a:rPr lang="ru-RU" sz="1600" dirty="0"/>
              <a:t>1.  Настоящий Федеральный закон устанавливает основы регулирования тарифов организаций коммунального комплекса, обеспечивающих тепло-, водоснабжение, водоотведение и очистку сточных вод, утилизацию (захоронение) твердых бытовых отходов, а также надбавок к ценам (тарифам) для потребителей и надбавок к тарифам на товары и услуги организаций коммунального комплекса.</a:t>
            </a:r>
          </a:p>
          <a:p>
            <a:pPr indent="355600" algn="just"/>
            <a:r>
              <a:rPr lang="ru-RU" sz="1600" dirty="0"/>
              <a:t>2. В соответствии с настоящим Федеральным законом подлежат регулированию:</a:t>
            </a:r>
          </a:p>
          <a:p>
            <a:pPr indent="355600" algn="just"/>
            <a:r>
              <a:rPr lang="ru-RU" sz="1600" dirty="0"/>
              <a:t>1) тарифы на товары и услуги организаций коммунального комплекса - производителей товаров и услуг в сфере водоснабжения, водоотведения и очистки сточных вод, утилизации (захоронения) твердых бытовых отходов;</a:t>
            </a:r>
          </a:p>
          <a:p>
            <a:pPr indent="355600" algn="just"/>
            <a:r>
              <a:rPr lang="ru-RU" sz="1600" dirty="0"/>
              <a:t>2) тарифы на подключение вновь создаваемых (реконструируемых) объектов недвижимости к системе коммунальной инфраструктуры;</a:t>
            </a:r>
          </a:p>
          <a:p>
            <a:pPr indent="355600" algn="just"/>
            <a:r>
              <a:rPr lang="ru-RU" sz="1600" dirty="0"/>
              <a:t>3) тарифы организаций коммунального комплекса на подключение;</a:t>
            </a:r>
          </a:p>
          <a:p>
            <a:pPr indent="355600" algn="just"/>
            <a:r>
              <a:rPr lang="ru-RU" sz="1600" dirty="0"/>
              <a:t>4) надбавки к ценам (тарифам) для потребителей товаров и услуг организаций коммунального комплекса;</a:t>
            </a:r>
          </a:p>
          <a:p>
            <a:pPr indent="355600" algn="just"/>
            <a:r>
              <a:rPr lang="ru-RU" sz="1600" dirty="0"/>
              <a:t>5) надбавки к тарифам на товары и услуги организаций коммунального комплекса.</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26">
                                            <p:txEl>
                                              <p:pRg st="0" end="0"/>
                                            </p:txEl>
                                          </p:spTgt>
                                        </p:tgtEl>
                                        <p:attrNameLst>
                                          <p:attrName>style.visibility</p:attrName>
                                        </p:attrNameLst>
                                      </p:cBhvr>
                                      <p:to>
                                        <p:strVal val="visible"/>
                                      </p:to>
                                    </p:set>
                                    <p:animEffect transition="in" filter="fade">
                                      <p:cBhvr>
                                        <p:cTn id="7" dur="500"/>
                                        <p:tgtEl>
                                          <p:spTgt spid="563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326">
                                            <p:txEl>
                                              <p:pRg st="1" end="1"/>
                                            </p:txEl>
                                          </p:spTgt>
                                        </p:tgtEl>
                                        <p:attrNameLst>
                                          <p:attrName>style.visibility</p:attrName>
                                        </p:attrNameLst>
                                      </p:cBhvr>
                                      <p:to>
                                        <p:strVal val="visible"/>
                                      </p:to>
                                    </p:set>
                                    <p:animEffect transition="in" filter="fade">
                                      <p:cBhvr>
                                        <p:cTn id="12" dur="500"/>
                                        <p:tgtEl>
                                          <p:spTgt spid="563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6326">
                                            <p:txEl>
                                              <p:pRg st="2" end="2"/>
                                            </p:txEl>
                                          </p:spTgt>
                                        </p:tgtEl>
                                        <p:attrNameLst>
                                          <p:attrName>style.visibility</p:attrName>
                                        </p:attrNameLst>
                                      </p:cBhvr>
                                      <p:to>
                                        <p:strVal val="visible"/>
                                      </p:to>
                                    </p:set>
                                    <p:animEffect transition="in" filter="fade">
                                      <p:cBhvr>
                                        <p:cTn id="17" dur="500"/>
                                        <p:tgtEl>
                                          <p:spTgt spid="563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6326">
                                            <p:txEl>
                                              <p:pRg st="3" end="3"/>
                                            </p:txEl>
                                          </p:spTgt>
                                        </p:tgtEl>
                                        <p:attrNameLst>
                                          <p:attrName>style.visibility</p:attrName>
                                        </p:attrNameLst>
                                      </p:cBhvr>
                                      <p:to>
                                        <p:strVal val="visible"/>
                                      </p:to>
                                    </p:set>
                                    <p:animEffect transition="in" filter="fade">
                                      <p:cBhvr>
                                        <p:cTn id="22" dur="500"/>
                                        <p:tgtEl>
                                          <p:spTgt spid="563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6326">
                                            <p:txEl>
                                              <p:pRg st="4" end="4"/>
                                            </p:txEl>
                                          </p:spTgt>
                                        </p:tgtEl>
                                        <p:attrNameLst>
                                          <p:attrName>style.visibility</p:attrName>
                                        </p:attrNameLst>
                                      </p:cBhvr>
                                      <p:to>
                                        <p:strVal val="visible"/>
                                      </p:to>
                                    </p:set>
                                    <p:animEffect transition="in" filter="fade">
                                      <p:cBhvr>
                                        <p:cTn id="27" dur="500"/>
                                        <p:tgtEl>
                                          <p:spTgt spid="563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6326">
                                            <p:txEl>
                                              <p:pRg st="5" end="5"/>
                                            </p:txEl>
                                          </p:spTgt>
                                        </p:tgtEl>
                                        <p:attrNameLst>
                                          <p:attrName>style.visibility</p:attrName>
                                        </p:attrNameLst>
                                      </p:cBhvr>
                                      <p:to>
                                        <p:strVal val="visible"/>
                                      </p:to>
                                    </p:set>
                                    <p:animEffect transition="in" filter="fade">
                                      <p:cBhvr>
                                        <p:cTn id="32" dur="500"/>
                                        <p:tgtEl>
                                          <p:spTgt spid="5632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6326">
                                            <p:txEl>
                                              <p:pRg st="6" end="6"/>
                                            </p:txEl>
                                          </p:spTgt>
                                        </p:tgtEl>
                                        <p:attrNameLst>
                                          <p:attrName>style.visibility</p:attrName>
                                        </p:attrNameLst>
                                      </p:cBhvr>
                                      <p:to>
                                        <p:strVal val="visible"/>
                                      </p:to>
                                    </p:set>
                                    <p:animEffect transition="in" filter="fade">
                                      <p:cBhvr>
                                        <p:cTn id="37" dur="500"/>
                                        <p:tgtEl>
                                          <p:spTgt spid="563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25</a:t>
            </a:fld>
            <a:endParaRPr lang="ru-RU"/>
          </a:p>
        </p:txBody>
      </p:sp>
      <p:sp>
        <p:nvSpPr>
          <p:cNvPr id="5" name="TextBox 4"/>
          <p:cNvSpPr txBox="1"/>
          <p:nvPr/>
        </p:nvSpPr>
        <p:spPr>
          <a:xfrm>
            <a:off x="755576" y="2700209"/>
            <a:ext cx="7704856" cy="584775"/>
          </a:xfrm>
          <a:prstGeom prst="rect">
            <a:avLst/>
          </a:prstGeom>
          <a:noFill/>
        </p:spPr>
        <p:txBody>
          <a:bodyPr wrap="square" rtlCol="0">
            <a:spAutoFit/>
          </a:bodyPr>
          <a:lstStyle/>
          <a:p>
            <a:pPr algn="ctr"/>
            <a:r>
              <a:rPr lang="ru-RU" sz="3200" b="1" dirty="0" smtClean="0"/>
              <a:t>ТЕХНИЧЕСКИЕ РЕГЛАМЕНТЫ</a:t>
            </a:r>
            <a:endParaRPr lang="ru-RU" sz="3200" b="1" dirty="0"/>
          </a:p>
        </p:txBody>
      </p:sp>
    </p:spTree>
  </p:cSld>
  <p:clrMapOvr>
    <a:masterClrMapping/>
  </p:clrMapOvr>
  <p:transition spd="slow">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3EDF5DF6-756E-4299-9DCD-0F5AA9C707B4}"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0615576B-D932-479F-BA90-740477E9CE56}" type="slidenum">
              <a:rPr lang="ru-RU" smtClean="0"/>
              <a:pPr>
                <a:defRPr/>
              </a:pPr>
              <a:t>26</a:t>
            </a:fld>
            <a:endParaRPr lang="ru-RU"/>
          </a:p>
        </p:txBody>
      </p:sp>
      <p:sp>
        <p:nvSpPr>
          <p:cNvPr id="55301" name="Rectangle 1"/>
          <p:cNvSpPr>
            <a:spLocks noChangeArrowheads="1"/>
          </p:cNvSpPr>
          <p:nvPr/>
        </p:nvSpPr>
        <p:spPr bwMode="auto">
          <a:xfrm>
            <a:off x="0" y="743793"/>
            <a:ext cx="9144000" cy="3970318"/>
          </a:xfrm>
          <a:prstGeom prst="rect">
            <a:avLst/>
          </a:prstGeom>
          <a:noFill/>
          <a:ln w="9525">
            <a:noFill/>
            <a:miter lim="800000"/>
            <a:headEnd/>
            <a:tailEnd/>
          </a:ln>
        </p:spPr>
        <p:txBody>
          <a:bodyPr wrap="square" anchor="ctr">
            <a:spAutoFit/>
          </a:bodyPr>
          <a:lstStyle/>
          <a:p>
            <a:pPr algn="ctr" eaLnBrk="0" hangingPunct="0"/>
            <a:r>
              <a:rPr lang="ru-RU" dirty="0">
                <a:ea typeface="Times New Roman" pitchFamily="18" charset="0"/>
                <a:cs typeface="Arial" charset="0"/>
              </a:rPr>
              <a:t>27 декабря 2002 года N 184-ФЗ</a:t>
            </a:r>
            <a:br>
              <a:rPr lang="ru-RU" dirty="0">
                <a:ea typeface="Times New Roman" pitchFamily="18" charset="0"/>
                <a:cs typeface="Arial" charset="0"/>
              </a:rPr>
            </a:br>
            <a:endParaRPr lang="ru-RU" dirty="0">
              <a:ea typeface="Times New Roman" pitchFamily="18" charset="0"/>
              <a:cs typeface="Arial" charset="0"/>
            </a:endParaRPr>
          </a:p>
          <a:p>
            <a:pPr algn="ctr" eaLnBrk="0" hangingPunct="0"/>
            <a:r>
              <a:rPr lang="ru-RU" b="1" dirty="0">
                <a:ea typeface="Times New Roman" pitchFamily="18" charset="0"/>
                <a:cs typeface="Arial" charset="0"/>
              </a:rPr>
              <a:t>РОССИЙСКАЯ ФЕДЕРАЦИЯ</a:t>
            </a:r>
            <a:endParaRPr lang="ru-RU" dirty="0">
              <a:ea typeface="Times New Roman" pitchFamily="18" charset="0"/>
              <a:cs typeface="Arial" charset="0"/>
            </a:endParaRPr>
          </a:p>
          <a:p>
            <a:pPr algn="ctr" eaLnBrk="0" hangingPunct="0"/>
            <a:r>
              <a:rPr lang="ru-RU" b="1" dirty="0">
                <a:ea typeface="Times New Roman" pitchFamily="18" charset="0"/>
                <a:cs typeface="Arial" charset="0"/>
              </a:rPr>
              <a:t>ФЕДЕРАЛЬНЫЙ ЗАКОН</a:t>
            </a:r>
            <a:endParaRPr lang="ru-RU" dirty="0">
              <a:ea typeface="Times New Roman" pitchFamily="18" charset="0"/>
              <a:cs typeface="Arial" charset="0"/>
            </a:endParaRPr>
          </a:p>
          <a:p>
            <a:pPr algn="ctr" eaLnBrk="0" hangingPunct="0"/>
            <a:r>
              <a:rPr lang="ru-RU" b="1" dirty="0">
                <a:ea typeface="Times New Roman" pitchFamily="18" charset="0"/>
                <a:cs typeface="Arial" charset="0"/>
              </a:rPr>
              <a:t>О ТЕХНИЧЕСКОМ РЕГУЛИРОВАНИИ</a:t>
            </a:r>
          </a:p>
          <a:p>
            <a:pPr algn="r" eaLnBrk="0" hangingPunct="0"/>
            <a:r>
              <a:rPr lang="ru-RU" dirty="0" smtClean="0">
                <a:ea typeface="Times New Roman" pitchFamily="18" charset="0"/>
                <a:cs typeface="Arial" charset="0"/>
              </a:rPr>
              <a:t>Принят</a:t>
            </a:r>
            <a:endParaRPr lang="ru-RU" dirty="0">
              <a:ea typeface="Times New Roman" pitchFamily="18" charset="0"/>
              <a:cs typeface="Arial" charset="0"/>
            </a:endParaRPr>
          </a:p>
          <a:p>
            <a:pPr algn="r" eaLnBrk="0" hangingPunct="0"/>
            <a:r>
              <a:rPr lang="ru-RU" dirty="0">
                <a:ea typeface="Times New Roman" pitchFamily="18" charset="0"/>
                <a:cs typeface="Arial" charset="0"/>
              </a:rPr>
              <a:t>Государственной Думой</a:t>
            </a:r>
          </a:p>
          <a:p>
            <a:pPr algn="r" eaLnBrk="0" hangingPunct="0"/>
            <a:r>
              <a:rPr lang="ru-RU" dirty="0">
                <a:ea typeface="Times New Roman" pitchFamily="18" charset="0"/>
                <a:cs typeface="Arial" charset="0"/>
              </a:rPr>
              <a:t>15 декабря 2002 года</a:t>
            </a:r>
          </a:p>
          <a:p>
            <a:pPr algn="r" eaLnBrk="0" hangingPunct="0"/>
            <a:r>
              <a:rPr lang="ru-RU" dirty="0">
                <a:ea typeface="Times New Roman" pitchFamily="18" charset="0"/>
                <a:cs typeface="Arial" charset="0"/>
              </a:rPr>
              <a:t>Одобрен</a:t>
            </a:r>
          </a:p>
          <a:p>
            <a:pPr algn="r" eaLnBrk="0" hangingPunct="0"/>
            <a:r>
              <a:rPr lang="ru-RU" dirty="0">
                <a:ea typeface="Times New Roman" pitchFamily="18" charset="0"/>
                <a:cs typeface="Arial" charset="0"/>
              </a:rPr>
              <a:t>Советом Федерации</a:t>
            </a:r>
          </a:p>
          <a:p>
            <a:pPr algn="r" eaLnBrk="0" hangingPunct="0"/>
            <a:r>
              <a:rPr lang="ru-RU" dirty="0">
                <a:ea typeface="Times New Roman" pitchFamily="18" charset="0"/>
                <a:cs typeface="Arial" charset="0"/>
              </a:rPr>
              <a:t>18 декабря 2002 года</a:t>
            </a:r>
          </a:p>
          <a:p>
            <a:pPr algn="r" eaLnBrk="0" hangingPunct="0"/>
            <a:endParaRPr lang="ru-RU" dirty="0">
              <a:ea typeface="Times New Roman" pitchFamily="18" charset="0"/>
              <a:cs typeface="Arial" charset="0"/>
            </a:endParaRPr>
          </a:p>
          <a:p>
            <a:pPr algn="ctr" eaLnBrk="0" hangingPunct="0"/>
            <a:r>
              <a:rPr lang="ru-RU" dirty="0" smtClean="0"/>
              <a:t>(с изменениями от 9 мая 2005 г., 1 мая, 1 декабря 2007 г., 23 июля 2008 г., 18 июля, 23 ноября, 30 декабря 2009 г., 28 сентября 2010 г., </a:t>
            </a:r>
            <a:r>
              <a:rPr lang="ru-RU" b="1" dirty="0" smtClean="0"/>
              <a:t>от 28 июля 2012 г. N 133-ФЗ</a:t>
            </a:r>
            <a:r>
              <a:rPr lang="ru-RU" dirty="0" smtClean="0"/>
              <a:t>)</a:t>
            </a:r>
            <a:endParaRPr lang="ru-RU" dirty="0">
              <a:ea typeface="Times New Roman" pitchFamily="18" charset="0"/>
              <a:cs typeface="Arial" charset="0"/>
            </a:endParaRPr>
          </a:p>
        </p:txBody>
      </p:sp>
    </p:spTree>
  </p:cSld>
  <p:clrMapOvr>
    <a:masterClrMapping/>
  </p:clrMapOvr>
  <p:transition spd="slow">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27</a:t>
            </a:fld>
            <a:endParaRPr lang="ru-RU"/>
          </a:p>
        </p:txBody>
      </p:sp>
      <p:sp>
        <p:nvSpPr>
          <p:cNvPr id="5" name="Rectangle 2"/>
          <p:cNvSpPr>
            <a:spLocks noChangeArrowheads="1"/>
          </p:cNvSpPr>
          <p:nvPr/>
        </p:nvSpPr>
        <p:spPr bwMode="auto">
          <a:xfrm>
            <a:off x="0" y="1053455"/>
            <a:ext cx="9144000" cy="4231928"/>
          </a:xfrm>
          <a:prstGeom prst="rect">
            <a:avLst/>
          </a:prstGeom>
          <a:noFill/>
          <a:ln w="9525">
            <a:noFill/>
            <a:miter lim="800000"/>
            <a:headEnd/>
            <a:tailEnd/>
          </a:ln>
        </p:spPr>
        <p:txBody>
          <a:bodyPr anchor="ctr">
            <a:spAutoFit/>
          </a:bodyPr>
          <a:lstStyle/>
          <a:p>
            <a:pPr indent="342900" algn="just" eaLnBrk="0" hangingPunct="0">
              <a:spcBef>
                <a:spcPts val="600"/>
              </a:spcBef>
              <a:spcAft>
                <a:spcPts val="600"/>
              </a:spcAft>
            </a:pPr>
            <a:r>
              <a:rPr lang="ru-RU" b="1" i="1" dirty="0">
                <a:ea typeface="Times New Roman" pitchFamily="18" charset="0"/>
                <a:cs typeface="Arial" charset="0"/>
              </a:rPr>
              <a:t>1. </a:t>
            </a:r>
            <a:r>
              <a:rPr lang="ru-RU" b="1" i="1" dirty="0" smtClean="0">
                <a:ea typeface="Times New Roman" pitchFamily="18" charset="0"/>
                <a:cs typeface="Arial" charset="0"/>
              </a:rPr>
              <a:t>Настоящий </a:t>
            </a:r>
            <a:r>
              <a:rPr lang="ru-RU" b="1" i="1" dirty="0">
                <a:ea typeface="Times New Roman" pitchFamily="18" charset="0"/>
                <a:cs typeface="Arial" charset="0"/>
              </a:rPr>
              <a:t>Федеральный закон регулирует отношения, возникающие при:</a:t>
            </a:r>
          </a:p>
          <a:p>
            <a:pPr indent="342900" algn="just" eaLnBrk="0" hangingPunct="0">
              <a:spcBef>
                <a:spcPts val="0"/>
              </a:spcBef>
              <a:spcAft>
                <a:spcPts val="600"/>
              </a:spcAft>
              <a:buFont typeface="Wingdings" pitchFamily="2" charset="2"/>
              <a:buChar char="Ø"/>
            </a:pPr>
            <a:r>
              <a:rPr lang="ru-RU" dirty="0">
                <a:ea typeface="Times New Roman" pitchFamily="18" charset="0"/>
                <a:cs typeface="Arial" charset="0"/>
              </a:rPr>
              <a:t>разработке, принятии, применении и исполнении обязательных требований к продукции или к связанным с ними процессам проектирования (включая изыскания), производства, строительства, монтажа, наладки, эксплуатации, хранения, перевозки, реализации и утилизации;</a:t>
            </a:r>
          </a:p>
          <a:p>
            <a:pPr indent="342900" algn="just" eaLnBrk="0" hangingPunct="0">
              <a:spcBef>
                <a:spcPts val="600"/>
              </a:spcBef>
              <a:spcAft>
                <a:spcPts val="600"/>
              </a:spcAft>
              <a:buFont typeface="Wingdings" pitchFamily="2" charset="2"/>
              <a:buChar char="Ø"/>
            </a:pPr>
            <a:r>
              <a:rPr lang="ru-RU" dirty="0">
                <a:ea typeface="Times New Roman" pitchFamily="18" charset="0"/>
                <a:cs typeface="Arial" charset="0"/>
              </a:rPr>
              <a:t>разработке, принятии, применении и исполнении на добровольной основе требований к продукции, процессам проектирования (включая изыскания), производства, строительства, монтажа, наладки, эксплуатации, хранения, перевозки, реализации и утилизации, выполнению работ или оказанию услуг;</a:t>
            </a:r>
          </a:p>
          <a:p>
            <a:pPr indent="342900" algn="just" eaLnBrk="0" hangingPunct="0">
              <a:spcBef>
                <a:spcPts val="600"/>
              </a:spcBef>
              <a:spcAft>
                <a:spcPts val="600"/>
              </a:spcAft>
              <a:buFont typeface="Wingdings" pitchFamily="2" charset="2"/>
              <a:buChar char="Ø"/>
            </a:pPr>
            <a:r>
              <a:rPr lang="ru-RU" dirty="0">
                <a:ea typeface="Times New Roman" pitchFamily="18" charset="0"/>
                <a:cs typeface="Arial" charset="0"/>
              </a:rPr>
              <a:t>оценке соответствия.</a:t>
            </a:r>
          </a:p>
          <a:p>
            <a:pPr indent="342900" algn="just" eaLnBrk="0" hangingPunct="0">
              <a:spcBef>
                <a:spcPts val="600"/>
              </a:spcBef>
              <a:spcAft>
                <a:spcPts val="600"/>
              </a:spcAft>
            </a:pPr>
            <a:r>
              <a:rPr lang="ru-RU" dirty="0">
                <a:ea typeface="Times New Roman" pitchFamily="18" charset="0"/>
                <a:cs typeface="Arial" charset="0"/>
              </a:rPr>
              <a:t>Настоящий Федеральный закон также определяет права и обязанности участников регулируемых настоящим Федеральным законом отношений</a:t>
            </a:r>
            <a:r>
              <a:rPr lang="ru-RU" dirty="0" smtClean="0">
                <a:ea typeface="Times New Roman" pitchFamily="18" charset="0"/>
                <a:cs typeface="Arial" charset="0"/>
              </a:rPr>
              <a:t>.</a:t>
            </a:r>
            <a:endParaRPr lang="ru-RU" dirty="0">
              <a:ea typeface="Times New Roman" pitchFamily="18" charset="0"/>
              <a:cs typeface="Arial"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Прямоугольник 1"/>
          <p:cNvSpPr>
            <a:spLocks noChangeArrowheads="1"/>
          </p:cNvSpPr>
          <p:nvPr/>
        </p:nvSpPr>
        <p:spPr bwMode="auto">
          <a:xfrm>
            <a:off x="0" y="0"/>
            <a:ext cx="9144000" cy="7038975"/>
          </a:xfrm>
          <a:prstGeom prst="rect">
            <a:avLst/>
          </a:prstGeom>
          <a:noFill/>
          <a:ln w="9525">
            <a:noFill/>
            <a:miter lim="800000"/>
            <a:headEnd/>
            <a:tailEnd/>
          </a:ln>
        </p:spPr>
        <p:txBody>
          <a:bodyPr>
            <a:spAutoFit/>
          </a:bodyPr>
          <a:lstStyle/>
          <a:p>
            <a:pPr indent="266700" algn="just">
              <a:lnSpc>
                <a:spcPct val="114000"/>
              </a:lnSpc>
            </a:pPr>
            <a:r>
              <a:rPr lang="ru-RU" b="1" dirty="0">
                <a:latin typeface="Times New Roman" pitchFamily="18" charset="0"/>
                <a:cs typeface="Times New Roman" pitchFamily="18" charset="0"/>
              </a:rPr>
              <a:t>Технический регламент</a:t>
            </a:r>
            <a:r>
              <a:rPr lang="ru-RU" dirty="0">
                <a:latin typeface="Times New Roman" pitchFamily="18" charset="0"/>
                <a:cs typeface="Times New Roman" pitchFamily="18" charset="0"/>
              </a:rPr>
              <a:t> — в Российской Федерации документ (нормативно-правовой акт), устанавливающий обязательные для применения и исполнения требования к объектам технического регулирования (продукции, в том числе зданиям, строениям и сооружениям, процессам производства, эксплуатации, хранения, перевозки, реализации и утилизации).</a:t>
            </a:r>
          </a:p>
          <a:p>
            <a:pPr indent="266700" algn="just">
              <a:lnSpc>
                <a:spcPct val="114000"/>
              </a:lnSpc>
            </a:pPr>
            <a:r>
              <a:rPr lang="ru-RU" dirty="0">
                <a:latin typeface="Times New Roman" pitchFamily="18" charset="0"/>
                <a:cs typeface="Times New Roman" pitchFamily="18" charset="0"/>
              </a:rPr>
              <a:t>        </a:t>
            </a:r>
          </a:p>
          <a:p>
            <a:pPr indent="266700" algn="just">
              <a:lnSpc>
                <a:spcPct val="114000"/>
              </a:lnSpc>
            </a:pPr>
            <a:r>
              <a:rPr lang="ru-RU" dirty="0">
                <a:latin typeface="Times New Roman" pitchFamily="18" charset="0"/>
                <a:cs typeface="Times New Roman" pitchFamily="18" charset="0"/>
              </a:rPr>
              <a:t>Регламенты должны были прийти на смену прежней системе стандартизации и регулировать только вопросы безопасности.</a:t>
            </a:r>
          </a:p>
          <a:p>
            <a:pPr indent="266700" algn="just">
              <a:lnSpc>
                <a:spcPct val="114000"/>
              </a:lnSpc>
            </a:pPr>
            <a:r>
              <a:rPr lang="ru-RU" sz="1200" dirty="0">
                <a:latin typeface="Times New Roman" pitchFamily="18" charset="0"/>
                <a:cs typeface="Times New Roman" pitchFamily="18" charset="0"/>
              </a:rPr>
              <a:t>        </a:t>
            </a:r>
          </a:p>
          <a:p>
            <a:pPr indent="266700" algn="just">
              <a:lnSpc>
                <a:spcPct val="114000"/>
              </a:lnSpc>
            </a:pPr>
            <a:r>
              <a:rPr lang="ru-RU" dirty="0">
                <a:latin typeface="Times New Roman" pitchFamily="18" charset="0"/>
                <a:cs typeface="Times New Roman" pitchFamily="18" charset="0"/>
              </a:rPr>
              <a:t>В 2003 вступил в действие закон «О техническом регулировании», предусматривающий замену десятков тысяч </a:t>
            </a:r>
            <a:r>
              <a:rPr lang="ru-RU" dirty="0" err="1">
                <a:latin typeface="Times New Roman" pitchFamily="18" charset="0"/>
                <a:cs typeface="Times New Roman" pitchFamily="18" charset="0"/>
              </a:rPr>
              <a:t>ГОСТов</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СанПиНов</a:t>
            </a:r>
            <a:r>
              <a:rPr lang="ru-RU" dirty="0">
                <a:latin typeface="Times New Roman" pitchFamily="18" charset="0"/>
                <a:cs typeface="Times New Roman" pitchFamily="18" charset="0"/>
              </a:rPr>
              <a:t> несколькими сотнями технических регламентов. Подразумевалось, что регламенты будут вводится законами прямого действия, что исключит возможность ведомств создавать дополнительные административные барьеры.</a:t>
            </a:r>
          </a:p>
          <a:p>
            <a:pPr indent="266700" algn="just">
              <a:lnSpc>
                <a:spcPct val="114000"/>
              </a:lnSpc>
            </a:pPr>
            <a:r>
              <a:rPr lang="ru-RU" dirty="0">
                <a:latin typeface="Times New Roman" pitchFamily="18" charset="0"/>
                <a:cs typeface="Times New Roman" pitchFamily="18" charset="0"/>
              </a:rPr>
              <a:t>        </a:t>
            </a:r>
          </a:p>
          <a:p>
            <a:pPr indent="266700" algn="just">
              <a:lnSpc>
                <a:spcPct val="114000"/>
              </a:lnSpc>
            </a:pPr>
            <a:r>
              <a:rPr lang="ru-RU" dirty="0">
                <a:latin typeface="Times New Roman" pitchFamily="18" charset="0"/>
                <a:cs typeface="Times New Roman" pitchFamily="18" charset="0"/>
              </a:rPr>
              <a:t>В случае отсутствия национальных стандартов применительно к отдельным требованиям технических регламентов или объектам технического регулирования в целях обеспечения соблюдения требований технических регламентов к продукции или к связанным с ними процессам проектирования (включая изыскания), производства, строительства, монтажа, наладки, эксплуатации, хранения, перевозки, реализации и утилизации разрабатываются своды правил. Разработка и утверждение сводов правил осуществляются федеральными органами исполнительной власти в пределах их полномочий. 	</a:t>
            </a:r>
          </a:p>
        </p:txBody>
      </p:sp>
      <p:sp>
        <p:nvSpPr>
          <p:cNvPr id="3" name="Дата 2"/>
          <p:cNvSpPr>
            <a:spLocks noGrp="1"/>
          </p:cNvSpPr>
          <p:nvPr>
            <p:ph type="dt" sz="quarter" idx="10"/>
          </p:nvPr>
        </p:nvSpPr>
        <p:spPr/>
        <p:txBody>
          <a:bodyPr/>
          <a:lstStyle/>
          <a:p>
            <a:pPr>
              <a:defRPr/>
            </a:pPr>
            <a:fld id="{6444D726-A4E3-44BC-A280-C8671FFB8579}"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33DA14A0-2562-433C-BB40-7D6A0F0CB0F3}" type="slidenum">
              <a:rPr lang="ru-RU" smtClean="0"/>
              <a:pPr>
                <a:defRPr/>
              </a:pPr>
              <a:t>28</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7826">
                                            <p:txEl>
                                              <p:pRg st="0" end="0"/>
                                            </p:txEl>
                                          </p:spTgt>
                                        </p:tgtEl>
                                        <p:attrNameLst>
                                          <p:attrName>style.visibility</p:attrName>
                                        </p:attrNameLst>
                                      </p:cBhvr>
                                      <p:to>
                                        <p:strVal val="visible"/>
                                      </p:to>
                                    </p:set>
                                    <p:anim calcmode="lin" valueType="num">
                                      <p:cBhvr additive="base">
                                        <p:cTn id="7" dur="500" fill="hold"/>
                                        <p:tgtEl>
                                          <p:spTgt spid="7782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78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7826">
                                            <p:txEl>
                                              <p:pRg st="2" end="2"/>
                                            </p:txEl>
                                          </p:spTgt>
                                        </p:tgtEl>
                                        <p:attrNameLst>
                                          <p:attrName>style.visibility</p:attrName>
                                        </p:attrNameLst>
                                      </p:cBhvr>
                                      <p:to>
                                        <p:strVal val="visible"/>
                                      </p:to>
                                    </p:set>
                                    <p:anim calcmode="lin" valueType="num">
                                      <p:cBhvr additive="base">
                                        <p:cTn id="13" dur="500" fill="hold"/>
                                        <p:tgtEl>
                                          <p:spTgt spid="77826">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782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7826">
                                            <p:txEl>
                                              <p:pRg st="4" end="4"/>
                                            </p:txEl>
                                          </p:spTgt>
                                        </p:tgtEl>
                                        <p:attrNameLst>
                                          <p:attrName>style.visibility</p:attrName>
                                        </p:attrNameLst>
                                      </p:cBhvr>
                                      <p:to>
                                        <p:strVal val="visible"/>
                                      </p:to>
                                    </p:set>
                                    <p:anim calcmode="lin" valueType="num">
                                      <p:cBhvr additive="base">
                                        <p:cTn id="19" dur="500" fill="hold"/>
                                        <p:tgtEl>
                                          <p:spTgt spid="77826">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782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7826">
                                            <p:txEl>
                                              <p:pRg st="6" end="6"/>
                                            </p:txEl>
                                          </p:spTgt>
                                        </p:tgtEl>
                                        <p:attrNameLst>
                                          <p:attrName>style.visibility</p:attrName>
                                        </p:attrNameLst>
                                      </p:cBhvr>
                                      <p:to>
                                        <p:strVal val="visible"/>
                                      </p:to>
                                    </p:set>
                                    <p:anim calcmode="lin" valueType="num">
                                      <p:cBhvr additive="base">
                                        <p:cTn id="25" dur="500" fill="hold"/>
                                        <p:tgtEl>
                                          <p:spTgt spid="77826">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782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Прямоугольник 1"/>
          <p:cNvSpPr/>
          <p:nvPr/>
        </p:nvSpPr>
        <p:spPr>
          <a:xfrm>
            <a:off x="0" y="0"/>
            <a:ext cx="9144000" cy="6159500"/>
          </a:xfrm>
          <a:prstGeom prst="rect">
            <a:avLst/>
          </a:prstGeom>
        </p:spPr>
        <p:txBody>
          <a:bodyPr>
            <a:spAutoFit/>
          </a:bodyPr>
          <a:lstStyle/>
          <a:p>
            <a:pPr algn="ctr">
              <a:defRPr/>
            </a:pPr>
            <a:r>
              <a:rPr lang="ru-RU" sz="2000" b="1" i="1" dirty="0">
                <a:latin typeface="Times New Roman" pitchFamily="18" charset="0"/>
                <a:cs typeface="Times New Roman" pitchFamily="18" charset="0"/>
              </a:rPr>
              <a:t>Своды правил, ГОСТ, ГОСТ Р в результате использования которых выполняется технический регламент имеют добровольное применение.</a:t>
            </a:r>
          </a:p>
          <a:p>
            <a:pPr algn="just">
              <a:defRPr/>
            </a:pPr>
            <a:r>
              <a:rPr lang="ru-RU" dirty="0">
                <a:latin typeface="Times New Roman" pitchFamily="18" charset="0"/>
                <a:cs typeface="Times New Roman" pitchFamily="18" charset="0"/>
              </a:rPr>
              <a:t>       </a:t>
            </a:r>
          </a:p>
          <a:p>
            <a:pPr indent="542925" algn="just">
              <a:buFont typeface="Arial" pitchFamily="34" charset="0"/>
              <a:buChar char="•"/>
              <a:defRPr/>
            </a:pPr>
            <a:r>
              <a:rPr lang="ru-RU" dirty="0">
                <a:latin typeface="Times New Roman" pitchFamily="18" charset="0"/>
                <a:cs typeface="Times New Roman" pitchFamily="18" charset="0"/>
              </a:rPr>
              <a:t>  В декабре 2009 года президент Д.Медведев внёс в Госдуму законопроект, предусматривающий возможность применения иностранных (в частности, принятых в ЕС) регламентов по желанию производителя. Регистрацию международных регламентов будет осуществлять </a:t>
            </a:r>
            <a:r>
              <a:rPr lang="ru-RU" dirty="0" err="1">
                <a:latin typeface="Times New Roman" pitchFamily="18" charset="0"/>
                <a:cs typeface="Times New Roman" pitchFamily="18" charset="0"/>
              </a:rPr>
              <a:t>Ростехрегулирование</a:t>
            </a:r>
            <a:r>
              <a:rPr lang="ru-RU" dirty="0">
                <a:latin typeface="Times New Roman" pitchFamily="18" charset="0"/>
                <a:cs typeface="Times New Roman" pitchFamily="18" charset="0"/>
              </a:rPr>
              <a:t>. </a:t>
            </a:r>
          </a:p>
          <a:p>
            <a:pPr indent="542925" algn="just">
              <a:defRPr/>
            </a:pPr>
            <a:r>
              <a:rPr lang="ru-RU" dirty="0">
                <a:latin typeface="Times New Roman" pitchFamily="18" charset="0"/>
                <a:cs typeface="Times New Roman" pitchFamily="18" charset="0"/>
              </a:rPr>
              <a:t>   </a:t>
            </a:r>
          </a:p>
          <a:p>
            <a:pPr indent="542925" algn="just">
              <a:lnSpc>
                <a:spcPct val="114000"/>
              </a:lnSpc>
              <a:buFont typeface="Arial" pitchFamily="34" charset="0"/>
              <a:buChar char="•"/>
              <a:defRPr/>
            </a:pPr>
            <a:r>
              <a:rPr lang="ru-RU" dirty="0">
                <a:latin typeface="Times New Roman" pitchFamily="18" charset="0"/>
                <a:cs typeface="Times New Roman" pitchFamily="18" charset="0"/>
              </a:rPr>
              <a:t>В официальной справке к законопроекту сообщается: «</a:t>
            </a:r>
            <a:r>
              <a:rPr lang="ru-RU" i="1" dirty="0">
                <a:latin typeface="Times New Roman" pitchFamily="18" charset="0"/>
                <a:cs typeface="Times New Roman" pitchFamily="18" charset="0"/>
              </a:rPr>
              <a:t>Практика применения Федерального закона „О техническом регулировании“ показала довольно низкую эффективность заложенных в нём правовых институтов  за 7-летний период реформы технического регулирования принято всего лишь 11 технических регламентов. Механизм принятия технических регламентов оказался крайне неэффективным — согласование документов на межведомственном уровне затягивается на годы. В неудовлетворительном состоянии сегодня находится система стандартизации. Отечественная промышленность лишена возможности ориентироваться на передовые мировые стандарты, что создает серьёзные барьеры для технологического перевооружения. Законопроектом предусматриваются … законодательное закрепление возможности признания и заимствования лучших мировых стандартов в целях их применения в Российской Федерации</a:t>
            </a:r>
            <a:r>
              <a:rPr lang="ru-RU" dirty="0">
                <a:latin typeface="Times New Roman" pitchFamily="18" charset="0"/>
                <a:cs typeface="Times New Roman" pitchFamily="18" charset="0"/>
              </a:rPr>
              <a:t>».</a:t>
            </a:r>
          </a:p>
        </p:txBody>
      </p:sp>
      <p:sp>
        <p:nvSpPr>
          <p:cNvPr id="3" name="Дата 2"/>
          <p:cNvSpPr>
            <a:spLocks noGrp="1"/>
          </p:cNvSpPr>
          <p:nvPr>
            <p:ph type="dt" sz="quarter" idx="10"/>
          </p:nvPr>
        </p:nvSpPr>
        <p:spPr/>
        <p:txBody>
          <a:bodyPr/>
          <a:lstStyle/>
          <a:p>
            <a:pPr>
              <a:defRPr/>
            </a:pPr>
            <a:fld id="{35FFEA3F-29C8-46E7-9614-9A73D8A3CF8D}"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AA799603-6C28-49D6-AADA-928F75AF52ED}" type="slidenum">
              <a:rPr lang="ru-RU" smtClean="0"/>
              <a:pPr>
                <a:defRPr/>
              </a:pPr>
              <a:t>29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122" name="Picture 3"/>
          <p:cNvPicPr>
            <a:picLocks noChangeAspect="1" noChangeArrowheads="1"/>
          </p:cNvPicPr>
          <p:nvPr/>
        </p:nvPicPr>
        <p:blipFill>
          <a:blip r:embed="rId2" cstate="print">
            <a:lum bright="-42000" contrast="70000"/>
          </a:blip>
          <a:srcRect l="31000" t="35001" r="6000" b="28181"/>
          <a:stretch>
            <a:fillRect/>
          </a:stretch>
        </p:blipFill>
        <p:spPr bwMode="auto">
          <a:xfrm>
            <a:off x="395288" y="908050"/>
            <a:ext cx="8401050" cy="3600450"/>
          </a:xfrm>
          <a:prstGeom prst="rect">
            <a:avLst/>
          </a:prstGeom>
          <a:noFill/>
          <a:ln w="9525">
            <a:noFill/>
            <a:miter lim="800000"/>
            <a:headEnd/>
            <a:tailEnd/>
          </a:ln>
        </p:spPr>
      </p:pic>
      <p:sp>
        <p:nvSpPr>
          <p:cNvPr id="5123" name="TextBox 7"/>
          <p:cNvSpPr txBox="1">
            <a:spLocks noChangeArrowheads="1"/>
          </p:cNvSpPr>
          <p:nvPr/>
        </p:nvSpPr>
        <p:spPr bwMode="auto">
          <a:xfrm>
            <a:off x="785813" y="142875"/>
            <a:ext cx="1649412" cy="369888"/>
          </a:xfrm>
          <a:prstGeom prst="rect">
            <a:avLst/>
          </a:prstGeom>
          <a:noFill/>
          <a:ln w="9525">
            <a:noFill/>
            <a:miter lim="800000"/>
            <a:headEnd/>
            <a:tailEnd/>
          </a:ln>
        </p:spPr>
        <p:txBody>
          <a:bodyPr wrap="none">
            <a:spAutoFit/>
          </a:bodyPr>
          <a:lstStyle/>
          <a:p>
            <a:r>
              <a:rPr lang="ru-RU">
                <a:latin typeface="Calibri" pitchFamily="34" charset="0"/>
              </a:rPr>
              <a:t>Архитектура</a:t>
            </a:r>
          </a:p>
        </p:txBody>
      </p:sp>
      <p:sp>
        <p:nvSpPr>
          <p:cNvPr id="4" name="Дата 3"/>
          <p:cNvSpPr>
            <a:spLocks noGrp="1"/>
          </p:cNvSpPr>
          <p:nvPr>
            <p:ph type="dt" sz="quarter" idx="10"/>
          </p:nvPr>
        </p:nvSpPr>
        <p:spPr/>
        <p:txBody>
          <a:bodyPr/>
          <a:lstStyle/>
          <a:p>
            <a:pPr>
              <a:defRPr/>
            </a:pPr>
            <a:fld id="{74EFFFCD-62C2-4E87-909A-9230B6CB5BE3}"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12966724-C7A5-499F-9E2F-A5130275FB69}" type="slidenum">
              <a:rPr lang="ru-RU" smtClean="0"/>
              <a:pPr>
                <a:defRPr/>
              </a:pPr>
              <a:t>3</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Прямоугольник 1"/>
          <p:cNvSpPr>
            <a:spLocks noChangeArrowheads="1"/>
          </p:cNvSpPr>
          <p:nvPr/>
        </p:nvSpPr>
        <p:spPr bwMode="auto">
          <a:xfrm>
            <a:off x="0" y="0"/>
            <a:ext cx="9144000" cy="4893647"/>
          </a:xfrm>
          <a:prstGeom prst="rect">
            <a:avLst/>
          </a:prstGeom>
          <a:noFill/>
          <a:ln w="9525">
            <a:noFill/>
            <a:miter lim="800000"/>
            <a:headEnd/>
            <a:tailEnd/>
          </a:ln>
        </p:spPr>
        <p:txBody>
          <a:bodyPr>
            <a:spAutoFit/>
          </a:bodyPr>
          <a:lstStyle/>
          <a:p>
            <a:pPr algn="just">
              <a:spcAft>
                <a:spcPts val="1200"/>
              </a:spcAft>
            </a:pPr>
            <a:r>
              <a:rPr lang="ru-RU" b="1" dirty="0"/>
              <a:t>В настоящее время </a:t>
            </a:r>
            <a:r>
              <a:rPr lang="ru-RU" b="1" dirty="0" smtClean="0"/>
              <a:t>разработаны:</a:t>
            </a:r>
            <a:endParaRPr lang="ru-RU" dirty="0"/>
          </a:p>
          <a:p>
            <a:pPr algn="just">
              <a:spcAft>
                <a:spcPts val="1200"/>
              </a:spcAft>
            </a:pPr>
            <a:r>
              <a:rPr lang="ru-RU" b="1" i="1" dirty="0"/>
              <a:t>Технический регламент о безопасности </a:t>
            </a:r>
            <a:r>
              <a:rPr lang="ru-RU" b="1" i="1" dirty="0" smtClean="0"/>
              <a:t>низковольтного оборудования</a:t>
            </a:r>
            <a:r>
              <a:rPr lang="ru-RU" dirty="0" smtClean="0"/>
              <a:t>, Федеральный закон РФ N 347-ФЗ от 27 декабря 2009 г. </a:t>
            </a:r>
            <a:endParaRPr lang="ru-RU" dirty="0"/>
          </a:p>
          <a:p>
            <a:pPr algn="just">
              <a:spcAft>
                <a:spcPts val="1200"/>
              </a:spcAft>
            </a:pPr>
            <a:r>
              <a:rPr lang="ru-RU" b="1" dirty="0"/>
              <a:t>Технический регламент </a:t>
            </a:r>
            <a:r>
              <a:rPr lang="ru-RU" b="1" dirty="0" smtClean="0"/>
              <a:t>о безопасности сетей газораспределения и </a:t>
            </a:r>
            <a:r>
              <a:rPr lang="ru-RU" b="1" dirty="0" err="1" smtClean="0"/>
              <a:t>газопотребления</a:t>
            </a:r>
            <a:r>
              <a:rPr lang="ru-RU" dirty="0" smtClean="0"/>
              <a:t>, </a:t>
            </a:r>
            <a:r>
              <a:rPr lang="ru-RU" dirty="0"/>
              <a:t>утвержден Постановлением Правительства РФ № </a:t>
            </a:r>
            <a:r>
              <a:rPr lang="ru-RU" dirty="0" smtClean="0"/>
              <a:t>870 от 29  октября 2010 г.. </a:t>
            </a:r>
            <a:endParaRPr lang="ru-RU" dirty="0"/>
          </a:p>
          <a:p>
            <a:pPr algn="just">
              <a:spcAft>
                <a:spcPts val="1200"/>
              </a:spcAft>
            </a:pPr>
            <a:r>
              <a:rPr lang="ru-RU" b="1" i="1" dirty="0" smtClean="0"/>
              <a:t>Технический </a:t>
            </a:r>
            <a:r>
              <a:rPr lang="ru-RU" b="1" i="1" dirty="0"/>
              <a:t>регламент </a:t>
            </a:r>
            <a:r>
              <a:rPr lang="ru-RU" b="1" i="1" dirty="0" smtClean="0"/>
              <a:t>о безопасности лифтов </a:t>
            </a:r>
            <a:r>
              <a:rPr lang="ru-RU" dirty="0"/>
              <a:t>, </a:t>
            </a:r>
            <a:r>
              <a:rPr lang="ru-RU" dirty="0" smtClean="0"/>
              <a:t>утвержден Постановлением Правительства РФ № 782 </a:t>
            </a:r>
            <a:r>
              <a:rPr lang="ru-RU" dirty="0"/>
              <a:t>от </a:t>
            </a:r>
            <a:r>
              <a:rPr lang="ru-RU" dirty="0" smtClean="0"/>
              <a:t>2 октября 2009г</a:t>
            </a:r>
            <a:r>
              <a:rPr lang="ru-RU" dirty="0"/>
              <a:t>. </a:t>
            </a:r>
          </a:p>
          <a:p>
            <a:pPr algn="just">
              <a:spcAft>
                <a:spcPts val="1200"/>
              </a:spcAft>
            </a:pPr>
            <a:r>
              <a:rPr lang="ru-RU" b="1" i="1" dirty="0"/>
              <a:t>Технический регламент о требованиях пожарной безопасности</a:t>
            </a:r>
            <a:r>
              <a:rPr lang="ru-RU" dirty="0"/>
              <a:t>, Федеральный Закон № 123-ФЗ от 22 июля 2008г. </a:t>
            </a:r>
          </a:p>
          <a:p>
            <a:pPr algn="just">
              <a:spcAft>
                <a:spcPts val="1200"/>
              </a:spcAft>
            </a:pPr>
            <a:r>
              <a:rPr lang="ru-RU" b="1" i="1" dirty="0"/>
              <a:t>Технический регламент </a:t>
            </a:r>
            <a:r>
              <a:rPr lang="ru-RU" b="1" i="1" dirty="0" smtClean="0"/>
              <a:t>о безопасности машин и оборудования</a:t>
            </a:r>
            <a:r>
              <a:rPr lang="ru-RU" dirty="0" smtClean="0"/>
              <a:t>, утвержден Постановлением правительства РФ № 753 от 15 сентября 2009г.. </a:t>
            </a:r>
            <a:endParaRPr lang="ru-RU" dirty="0"/>
          </a:p>
          <a:p>
            <a:pPr algn="just">
              <a:spcAft>
                <a:spcPts val="1200"/>
              </a:spcAft>
            </a:pPr>
            <a:r>
              <a:rPr lang="ru-RU" b="1" i="1" dirty="0" smtClean="0"/>
              <a:t>Технический </a:t>
            </a:r>
            <a:r>
              <a:rPr lang="ru-RU" b="1" i="1" dirty="0"/>
              <a:t>регламент о безопасности зданий и сооружений</a:t>
            </a:r>
            <a:r>
              <a:rPr lang="ru-RU" dirty="0"/>
              <a:t>, Федеральный Закон 384-ФЗ от 30 декабря 2009 </a:t>
            </a:r>
            <a:r>
              <a:rPr lang="ru-RU" dirty="0" smtClean="0"/>
              <a:t>года</a:t>
            </a:r>
            <a:endParaRPr lang="ru-RU" dirty="0"/>
          </a:p>
        </p:txBody>
      </p:sp>
      <p:sp>
        <p:nvSpPr>
          <p:cNvPr id="3" name="Дата 2"/>
          <p:cNvSpPr>
            <a:spLocks noGrp="1"/>
          </p:cNvSpPr>
          <p:nvPr>
            <p:ph type="dt" sz="half" idx="10"/>
          </p:nvPr>
        </p:nvSpPr>
        <p:spPr/>
        <p:txBody>
          <a:bodyPr/>
          <a:lstStyle/>
          <a:p>
            <a:pPr>
              <a:defRPr/>
            </a:pPr>
            <a:fld id="{45D5D386-2F03-4031-9287-78C4661AF847}" type="datetime1">
              <a:rPr lang="ru-RU"/>
              <a:pPr>
                <a:defRPr/>
              </a:pPr>
              <a:t>15.10.2012</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88D5010F-7A38-48B4-A3C2-278EE1E1EF9C}" type="slidenum">
              <a:rPr lang="ru-RU" smtClean="0"/>
              <a:pPr>
                <a:defRPr/>
              </a:pPr>
              <a:t>30</a:t>
            </a:fld>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 calcmode="lin" valueType="num">
                                      <p:cBhvr additive="base">
                                        <p:cTn id="7" dur="500" fill="hold"/>
                                        <p:tgtEl>
                                          <p:spTgt spid="8397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39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3970">
                                            <p:txEl>
                                              <p:pRg st="1" end="1"/>
                                            </p:txEl>
                                          </p:spTgt>
                                        </p:tgtEl>
                                        <p:attrNameLst>
                                          <p:attrName>style.visibility</p:attrName>
                                        </p:attrNameLst>
                                      </p:cBhvr>
                                      <p:to>
                                        <p:strVal val="visible"/>
                                      </p:to>
                                    </p:set>
                                    <p:anim calcmode="lin" valueType="num">
                                      <p:cBhvr additive="base">
                                        <p:cTn id="13" dur="500" fill="hold"/>
                                        <p:tgtEl>
                                          <p:spTgt spid="83970">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39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3970">
                                            <p:txEl>
                                              <p:pRg st="2" end="2"/>
                                            </p:txEl>
                                          </p:spTgt>
                                        </p:tgtEl>
                                        <p:attrNameLst>
                                          <p:attrName>style.visibility</p:attrName>
                                        </p:attrNameLst>
                                      </p:cBhvr>
                                      <p:to>
                                        <p:strVal val="visible"/>
                                      </p:to>
                                    </p:set>
                                    <p:anim calcmode="lin" valueType="num">
                                      <p:cBhvr additive="base">
                                        <p:cTn id="19" dur="500" fill="hold"/>
                                        <p:tgtEl>
                                          <p:spTgt spid="83970">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39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3970">
                                            <p:txEl>
                                              <p:pRg st="3" end="3"/>
                                            </p:txEl>
                                          </p:spTgt>
                                        </p:tgtEl>
                                        <p:attrNameLst>
                                          <p:attrName>style.visibility</p:attrName>
                                        </p:attrNameLst>
                                      </p:cBhvr>
                                      <p:to>
                                        <p:strVal val="visible"/>
                                      </p:to>
                                    </p:set>
                                    <p:anim calcmode="lin" valueType="num">
                                      <p:cBhvr additive="base">
                                        <p:cTn id="25" dur="500" fill="hold"/>
                                        <p:tgtEl>
                                          <p:spTgt spid="83970">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397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3970">
                                            <p:txEl>
                                              <p:pRg st="4" end="4"/>
                                            </p:txEl>
                                          </p:spTgt>
                                        </p:tgtEl>
                                        <p:attrNameLst>
                                          <p:attrName>style.visibility</p:attrName>
                                        </p:attrNameLst>
                                      </p:cBhvr>
                                      <p:to>
                                        <p:strVal val="visible"/>
                                      </p:to>
                                    </p:set>
                                    <p:anim calcmode="lin" valueType="num">
                                      <p:cBhvr additive="base">
                                        <p:cTn id="31" dur="500" fill="hold"/>
                                        <p:tgtEl>
                                          <p:spTgt spid="83970">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397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83970">
                                            <p:txEl>
                                              <p:pRg st="5" end="5"/>
                                            </p:txEl>
                                          </p:spTgt>
                                        </p:tgtEl>
                                        <p:attrNameLst>
                                          <p:attrName>style.visibility</p:attrName>
                                        </p:attrNameLst>
                                      </p:cBhvr>
                                      <p:to>
                                        <p:strVal val="visible"/>
                                      </p:to>
                                    </p:set>
                                    <p:anim calcmode="lin" valueType="num">
                                      <p:cBhvr additive="base">
                                        <p:cTn id="37" dur="500" fill="hold"/>
                                        <p:tgtEl>
                                          <p:spTgt spid="83970">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397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3970">
                                            <p:txEl>
                                              <p:pRg st="6" end="6"/>
                                            </p:txEl>
                                          </p:spTgt>
                                        </p:tgtEl>
                                        <p:attrNameLst>
                                          <p:attrName>style.visibility</p:attrName>
                                        </p:attrNameLst>
                                      </p:cBhvr>
                                      <p:to>
                                        <p:strVal val="visible"/>
                                      </p:to>
                                    </p:set>
                                    <p:anim calcmode="lin" valueType="num">
                                      <p:cBhvr additive="base">
                                        <p:cTn id="43" dur="500" fill="hold"/>
                                        <p:tgtEl>
                                          <p:spTgt spid="83970">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3970">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3EDF5DF6-756E-4299-9DCD-0F5AA9C707B4}"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90E1F88B-7BB0-43A4-B074-082879D55422}" type="slidenum">
              <a:rPr lang="ru-RU" smtClean="0"/>
              <a:pPr>
                <a:defRPr/>
              </a:pPr>
              <a:t>31</a:t>
            </a:fld>
            <a:endParaRPr lang="ru-RU" dirty="0"/>
          </a:p>
        </p:txBody>
      </p:sp>
      <p:sp>
        <p:nvSpPr>
          <p:cNvPr id="59397" name="Rectangle 1"/>
          <p:cNvSpPr>
            <a:spLocks noChangeArrowheads="1"/>
          </p:cNvSpPr>
          <p:nvPr/>
        </p:nvSpPr>
        <p:spPr bwMode="auto">
          <a:xfrm>
            <a:off x="0" y="46544"/>
            <a:ext cx="4214813" cy="3046988"/>
          </a:xfrm>
          <a:prstGeom prst="rect">
            <a:avLst/>
          </a:prstGeom>
          <a:noFill/>
          <a:ln w="9525">
            <a:noFill/>
            <a:miter lim="800000"/>
            <a:headEnd/>
            <a:tailEnd/>
          </a:ln>
        </p:spPr>
        <p:txBody>
          <a:bodyPr anchor="ctr">
            <a:spAutoFit/>
          </a:bodyPr>
          <a:lstStyle/>
          <a:p>
            <a:pPr algn="ctr"/>
            <a:r>
              <a:rPr lang="ru-RU" sz="1200" b="1" dirty="0"/>
              <a:t>Начало действия документа - 31.12.2010</a:t>
            </a:r>
            <a:endParaRPr lang="ru-RU" sz="1200" dirty="0"/>
          </a:p>
          <a:p>
            <a:pPr algn="ctr"/>
            <a:r>
              <a:rPr lang="ru-RU" sz="1200" dirty="0"/>
              <a:t> </a:t>
            </a:r>
            <a:r>
              <a:rPr lang="ru-RU" sz="1200" dirty="0" smtClean="0"/>
              <a:t>27</a:t>
            </a:r>
            <a:r>
              <a:rPr lang="ru-RU" sz="1200" dirty="0"/>
              <a:t> декабря 2009 года N 347-ФЗ</a:t>
            </a:r>
            <a:br>
              <a:rPr lang="ru-RU" sz="1200" dirty="0"/>
            </a:br>
            <a:r>
              <a:rPr lang="ru-RU" sz="1200" dirty="0"/>
              <a:t/>
            </a:r>
            <a:br>
              <a:rPr lang="ru-RU" sz="1200" dirty="0"/>
            </a:br>
            <a:r>
              <a:rPr lang="ru-RU" sz="1200" b="1" dirty="0"/>
              <a:t>РОССИЙСКАЯ ФЕДЕРАЦИЯ</a:t>
            </a:r>
            <a:endParaRPr lang="ru-RU" sz="1200" dirty="0"/>
          </a:p>
          <a:p>
            <a:pPr algn="ctr"/>
            <a:r>
              <a:rPr lang="ru-RU" sz="1200" b="1" dirty="0"/>
              <a:t> </a:t>
            </a:r>
            <a:r>
              <a:rPr lang="ru-RU" sz="1200" b="1" dirty="0" smtClean="0"/>
              <a:t>ФЕДЕРАЛЬНЫЙ </a:t>
            </a:r>
            <a:r>
              <a:rPr lang="ru-RU" sz="1200" b="1" dirty="0"/>
              <a:t>ЗАКОН</a:t>
            </a:r>
            <a:endParaRPr lang="ru-RU" sz="1200" dirty="0"/>
          </a:p>
          <a:p>
            <a:pPr algn="ctr"/>
            <a:r>
              <a:rPr lang="ru-RU" sz="1200" b="1" dirty="0"/>
              <a:t> </a:t>
            </a:r>
            <a:endParaRPr lang="ru-RU" sz="1200" dirty="0"/>
          </a:p>
          <a:p>
            <a:pPr algn="ctr"/>
            <a:r>
              <a:rPr lang="ru-RU" sz="1200" b="1" dirty="0"/>
              <a:t>ТЕХНИЧЕСКИЙ РЕГЛАМЕНТ</a:t>
            </a:r>
            <a:endParaRPr lang="ru-RU" sz="1200" dirty="0"/>
          </a:p>
          <a:p>
            <a:pPr algn="ctr"/>
            <a:r>
              <a:rPr lang="ru-RU" sz="1200" b="1" dirty="0"/>
              <a:t>О БЕЗОПАСНОСТИ НИЗКОВОЛЬТНОГО ОБОРУДОВАНИЯ</a:t>
            </a:r>
            <a:endParaRPr lang="ru-RU" sz="1200" dirty="0"/>
          </a:p>
          <a:p>
            <a:pPr algn="r"/>
            <a:r>
              <a:rPr lang="ru-RU" sz="1200" dirty="0"/>
              <a:t> </a:t>
            </a:r>
            <a:r>
              <a:rPr lang="ru-RU" sz="1200" dirty="0" smtClean="0"/>
              <a:t>Принят</a:t>
            </a:r>
            <a:endParaRPr lang="ru-RU" sz="1200" dirty="0"/>
          </a:p>
          <a:p>
            <a:pPr algn="r"/>
            <a:r>
              <a:rPr lang="ru-RU" sz="1200" dirty="0"/>
              <a:t>Государственной Думой</a:t>
            </a:r>
          </a:p>
          <a:p>
            <a:pPr algn="r"/>
            <a:r>
              <a:rPr lang="ru-RU" sz="1200" dirty="0"/>
              <a:t>23 декабря 2009 года</a:t>
            </a:r>
          </a:p>
          <a:p>
            <a:pPr algn="r"/>
            <a:r>
              <a:rPr lang="ru-RU" sz="1200" dirty="0"/>
              <a:t> </a:t>
            </a:r>
          </a:p>
          <a:p>
            <a:pPr algn="r"/>
            <a:r>
              <a:rPr lang="ru-RU" sz="1200" dirty="0"/>
              <a:t>Одобрен</a:t>
            </a:r>
          </a:p>
          <a:p>
            <a:pPr algn="r"/>
            <a:r>
              <a:rPr lang="ru-RU" sz="1200" dirty="0"/>
              <a:t>Советом Федерации</a:t>
            </a:r>
          </a:p>
          <a:p>
            <a:pPr algn="r"/>
            <a:r>
              <a:rPr lang="ru-RU" sz="1200" dirty="0"/>
              <a:t>25 декабря 2009 года </a:t>
            </a:r>
          </a:p>
        </p:txBody>
      </p:sp>
      <p:sp>
        <p:nvSpPr>
          <p:cNvPr id="59398" name="Rectangle 1"/>
          <p:cNvSpPr>
            <a:spLocks noChangeArrowheads="1"/>
          </p:cNvSpPr>
          <p:nvPr/>
        </p:nvSpPr>
        <p:spPr bwMode="auto">
          <a:xfrm>
            <a:off x="0" y="3333314"/>
            <a:ext cx="9144000" cy="2585323"/>
          </a:xfrm>
          <a:prstGeom prst="rect">
            <a:avLst/>
          </a:prstGeom>
          <a:noFill/>
          <a:ln w="9525">
            <a:noFill/>
            <a:miter lim="800000"/>
            <a:headEnd/>
            <a:tailEnd/>
          </a:ln>
        </p:spPr>
        <p:txBody>
          <a:bodyPr wrap="square" anchor="ctr">
            <a:spAutoFit/>
          </a:bodyPr>
          <a:lstStyle/>
          <a:p>
            <a:pPr indent="342900" algn="just" eaLnBrk="0" hangingPunct="0"/>
            <a:r>
              <a:rPr lang="ru-RU" dirty="0">
                <a:ea typeface="Times New Roman" pitchFamily="18" charset="0"/>
                <a:cs typeface="Arial" charset="0"/>
              </a:rPr>
              <a:t>Статья 5. Информирование приобретателей низковольтного оборудования</a:t>
            </a:r>
          </a:p>
          <a:p>
            <a:pPr indent="342900" algn="just" eaLnBrk="0" hangingPunct="0"/>
            <a:r>
              <a:rPr lang="ru-RU" dirty="0">
                <a:ea typeface="Times New Roman" pitchFamily="18" charset="0"/>
                <a:cs typeface="Arial" charset="0"/>
              </a:rPr>
              <a:t>1. Низковольтное оборудование должно сопровождаться необходимой и достоверной информацией для обеспечения его безопасной установки, эксплуатации, утилизации (если установлены специальные требования безопасности к процессам утилизации конкретных видов низковольтного оборудования).</a:t>
            </a:r>
          </a:p>
          <a:p>
            <a:pPr indent="342900" algn="just" eaLnBrk="0" hangingPunct="0"/>
            <a:r>
              <a:rPr lang="ru-RU" dirty="0">
                <a:ea typeface="Times New Roman" pitchFamily="18" charset="0"/>
                <a:cs typeface="Arial" charset="0"/>
              </a:rPr>
              <a:t>2. Информация о низковольтном оборудовании должна быть приведена на маркировке этого оборудования и (или) в сопроводительных документах, прикладываемых непосредственно к низковольтному оборудованию.</a:t>
            </a:r>
          </a:p>
        </p:txBody>
      </p:sp>
      <p:sp>
        <p:nvSpPr>
          <p:cNvPr id="7" name="Прямоугольник 6"/>
          <p:cNvSpPr/>
          <p:nvPr/>
        </p:nvSpPr>
        <p:spPr>
          <a:xfrm>
            <a:off x="4572000" y="0"/>
            <a:ext cx="4572000" cy="1754326"/>
          </a:xfrm>
          <a:prstGeom prst="rect">
            <a:avLst/>
          </a:prstGeom>
        </p:spPr>
        <p:txBody>
          <a:bodyPr>
            <a:spAutoFit/>
          </a:bodyPr>
          <a:lstStyle/>
          <a:p>
            <a:pPr algn="ctr"/>
            <a:r>
              <a:rPr lang="ru-RU" b="1" dirty="0"/>
              <a:t>Федеральный закон от 28 декабря 2010 г. N 410-ФЗ "О приостановлении действия Федерального закона "Технический регламент о безопасности низковольтного оборудования"</a:t>
            </a:r>
          </a:p>
        </p:txBody>
      </p:sp>
      <p:sp>
        <p:nvSpPr>
          <p:cNvPr id="8" name="Прямоугольник 7"/>
          <p:cNvSpPr/>
          <p:nvPr/>
        </p:nvSpPr>
        <p:spPr>
          <a:xfrm>
            <a:off x="0" y="3212976"/>
            <a:ext cx="4572000" cy="2862322"/>
          </a:xfrm>
          <a:prstGeom prst="rect">
            <a:avLst/>
          </a:prstGeom>
        </p:spPr>
        <p:txBody>
          <a:bodyPr>
            <a:spAutoFit/>
          </a:bodyPr>
          <a:lstStyle/>
          <a:p>
            <a:r>
              <a:rPr lang="ru-RU" b="1" dirty="0"/>
              <a:t>Статья 1</a:t>
            </a:r>
            <a:endParaRPr lang="ru-RU" dirty="0"/>
          </a:p>
          <a:p>
            <a:r>
              <a:rPr lang="ru-RU" dirty="0"/>
              <a:t>Приостановить с 31 декабря 2010 года по 1 января 2012 года действие Федерального закона от </a:t>
            </a:r>
            <a:r>
              <a:rPr lang="ru-RU" i="1" dirty="0"/>
              <a:t>27</a:t>
            </a:r>
            <a:r>
              <a:rPr lang="ru-RU" dirty="0"/>
              <a:t> </a:t>
            </a:r>
            <a:r>
              <a:rPr lang="ru-RU" i="1" dirty="0"/>
              <a:t>декабря</a:t>
            </a:r>
            <a:r>
              <a:rPr lang="ru-RU" dirty="0"/>
              <a:t> </a:t>
            </a:r>
            <a:r>
              <a:rPr lang="ru-RU" i="1" dirty="0"/>
              <a:t>2009</a:t>
            </a:r>
            <a:r>
              <a:rPr lang="ru-RU" dirty="0"/>
              <a:t> года N </a:t>
            </a:r>
            <a:r>
              <a:rPr lang="ru-RU" i="1" dirty="0"/>
              <a:t>347</a:t>
            </a:r>
            <a:r>
              <a:rPr lang="ru-RU" dirty="0"/>
              <a:t>-</a:t>
            </a:r>
            <a:r>
              <a:rPr lang="ru-RU" i="1" dirty="0"/>
              <a:t>ФЗ</a:t>
            </a:r>
            <a:r>
              <a:rPr lang="ru-RU" dirty="0"/>
              <a:t> "Технический регламент о безопасности низковольтного оборудования" (Собрание законодательства Российской Федерации, 2009, N 52, ст. 6423).</a:t>
            </a:r>
          </a:p>
        </p:txBody>
      </p:sp>
      <p:sp>
        <p:nvSpPr>
          <p:cNvPr id="9" name="TextBox 8"/>
          <p:cNvSpPr txBox="1"/>
          <p:nvPr/>
        </p:nvSpPr>
        <p:spPr>
          <a:xfrm>
            <a:off x="4751512" y="0"/>
            <a:ext cx="4392488" cy="2308324"/>
          </a:xfrm>
          <a:prstGeom prst="rect">
            <a:avLst/>
          </a:prstGeom>
          <a:noFill/>
        </p:spPr>
        <p:txBody>
          <a:bodyPr wrap="square" rtlCol="0">
            <a:spAutoFit/>
          </a:bodyPr>
          <a:lstStyle/>
          <a:p>
            <a:r>
              <a:rPr lang="ru-RU" dirty="0" smtClean="0"/>
              <a:t>Согласно Решению Комиссии Таможенного союза ЕЭС от 9 декабря 2011 г. № 884 перенесен срок вступления технического регламента ТС «О безопасности низковольтного оборудования» (ТР ТС 004/2011) с 1 июля 2012 года на 15 февраля 2013 года.</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7">
                                            <p:txEl>
                                              <p:pRg st="0" end="0"/>
                                            </p:txEl>
                                          </p:spTgt>
                                        </p:tgtEl>
                                        <p:attrNameLst>
                                          <p:attrName>style.visibility</p:attrName>
                                        </p:attrNameLst>
                                      </p:cBhvr>
                                      <p:to>
                                        <p:strVal val="visible"/>
                                      </p:to>
                                    </p:set>
                                    <p:animEffect transition="in" filter="fade">
                                      <p:cBhvr>
                                        <p:cTn id="7" dur="2000"/>
                                        <p:tgtEl>
                                          <p:spTgt spid="5939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7">
                                            <p:txEl>
                                              <p:pRg st="1" end="1"/>
                                            </p:txEl>
                                          </p:spTgt>
                                        </p:tgtEl>
                                        <p:attrNameLst>
                                          <p:attrName>style.visibility</p:attrName>
                                        </p:attrNameLst>
                                      </p:cBhvr>
                                      <p:to>
                                        <p:strVal val="visible"/>
                                      </p:to>
                                    </p:set>
                                    <p:animEffect transition="in" filter="fade">
                                      <p:cBhvr>
                                        <p:cTn id="10" dur="2000"/>
                                        <p:tgtEl>
                                          <p:spTgt spid="5939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9397">
                                            <p:txEl>
                                              <p:pRg st="2" end="2"/>
                                            </p:txEl>
                                          </p:spTgt>
                                        </p:tgtEl>
                                        <p:attrNameLst>
                                          <p:attrName>style.visibility</p:attrName>
                                        </p:attrNameLst>
                                      </p:cBhvr>
                                      <p:to>
                                        <p:strVal val="visible"/>
                                      </p:to>
                                    </p:set>
                                    <p:animEffect transition="in" filter="fade">
                                      <p:cBhvr>
                                        <p:cTn id="13" dur="2000"/>
                                        <p:tgtEl>
                                          <p:spTgt spid="5939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9397">
                                            <p:txEl>
                                              <p:pRg st="3" end="3"/>
                                            </p:txEl>
                                          </p:spTgt>
                                        </p:tgtEl>
                                        <p:attrNameLst>
                                          <p:attrName>style.visibility</p:attrName>
                                        </p:attrNameLst>
                                      </p:cBhvr>
                                      <p:to>
                                        <p:strVal val="visible"/>
                                      </p:to>
                                    </p:set>
                                    <p:animEffect transition="in" filter="fade">
                                      <p:cBhvr>
                                        <p:cTn id="16" dur="2000"/>
                                        <p:tgtEl>
                                          <p:spTgt spid="5939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9397">
                                            <p:txEl>
                                              <p:pRg st="4" end="4"/>
                                            </p:txEl>
                                          </p:spTgt>
                                        </p:tgtEl>
                                        <p:attrNameLst>
                                          <p:attrName>style.visibility</p:attrName>
                                        </p:attrNameLst>
                                      </p:cBhvr>
                                      <p:to>
                                        <p:strVal val="visible"/>
                                      </p:to>
                                    </p:set>
                                    <p:animEffect transition="in" filter="fade">
                                      <p:cBhvr>
                                        <p:cTn id="19" dur="2000"/>
                                        <p:tgtEl>
                                          <p:spTgt spid="59397">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9397">
                                            <p:txEl>
                                              <p:pRg st="5" end="5"/>
                                            </p:txEl>
                                          </p:spTgt>
                                        </p:tgtEl>
                                        <p:attrNameLst>
                                          <p:attrName>style.visibility</p:attrName>
                                        </p:attrNameLst>
                                      </p:cBhvr>
                                      <p:to>
                                        <p:strVal val="visible"/>
                                      </p:to>
                                    </p:set>
                                    <p:animEffect transition="in" filter="fade">
                                      <p:cBhvr>
                                        <p:cTn id="22" dur="2000"/>
                                        <p:tgtEl>
                                          <p:spTgt spid="5939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9397">
                                            <p:txEl>
                                              <p:pRg st="6" end="6"/>
                                            </p:txEl>
                                          </p:spTgt>
                                        </p:tgtEl>
                                        <p:attrNameLst>
                                          <p:attrName>style.visibility</p:attrName>
                                        </p:attrNameLst>
                                      </p:cBhvr>
                                      <p:to>
                                        <p:strVal val="visible"/>
                                      </p:to>
                                    </p:set>
                                    <p:animEffect transition="in" filter="fade">
                                      <p:cBhvr>
                                        <p:cTn id="25" dur="2000"/>
                                        <p:tgtEl>
                                          <p:spTgt spid="59397">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397">
                                            <p:txEl>
                                              <p:pRg st="7" end="7"/>
                                            </p:txEl>
                                          </p:spTgt>
                                        </p:tgtEl>
                                        <p:attrNameLst>
                                          <p:attrName>style.visibility</p:attrName>
                                        </p:attrNameLst>
                                      </p:cBhvr>
                                      <p:to>
                                        <p:strVal val="visible"/>
                                      </p:to>
                                    </p:set>
                                    <p:animEffect transition="in" filter="fade">
                                      <p:cBhvr>
                                        <p:cTn id="28" dur="2000"/>
                                        <p:tgtEl>
                                          <p:spTgt spid="59397">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9397">
                                            <p:txEl>
                                              <p:pRg st="8" end="8"/>
                                            </p:txEl>
                                          </p:spTgt>
                                        </p:tgtEl>
                                        <p:attrNameLst>
                                          <p:attrName>style.visibility</p:attrName>
                                        </p:attrNameLst>
                                      </p:cBhvr>
                                      <p:to>
                                        <p:strVal val="visible"/>
                                      </p:to>
                                    </p:set>
                                    <p:animEffect transition="in" filter="fade">
                                      <p:cBhvr>
                                        <p:cTn id="31" dur="2000"/>
                                        <p:tgtEl>
                                          <p:spTgt spid="59397">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9397">
                                            <p:txEl>
                                              <p:pRg st="9" end="9"/>
                                            </p:txEl>
                                          </p:spTgt>
                                        </p:tgtEl>
                                        <p:attrNameLst>
                                          <p:attrName>style.visibility</p:attrName>
                                        </p:attrNameLst>
                                      </p:cBhvr>
                                      <p:to>
                                        <p:strVal val="visible"/>
                                      </p:to>
                                    </p:set>
                                    <p:animEffect transition="in" filter="fade">
                                      <p:cBhvr>
                                        <p:cTn id="34" dur="2000"/>
                                        <p:tgtEl>
                                          <p:spTgt spid="59397">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9397">
                                            <p:txEl>
                                              <p:pRg st="10" end="10"/>
                                            </p:txEl>
                                          </p:spTgt>
                                        </p:tgtEl>
                                        <p:attrNameLst>
                                          <p:attrName>style.visibility</p:attrName>
                                        </p:attrNameLst>
                                      </p:cBhvr>
                                      <p:to>
                                        <p:strVal val="visible"/>
                                      </p:to>
                                    </p:set>
                                    <p:animEffect transition="in" filter="fade">
                                      <p:cBhvr>
                                        <p:cTn id="37" dur="2000"/>
                                        <p:tgtEl>
                                          <p:spTgt spid="59397">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9397">
                                            <p:txEl>
                                              <p:pRg st="11" end="11"/>
                                            </p:txEl>
                                          </p:spTgt>
                                        </p:tgtEl>
                                        <p:attrNameLst>
                                          <p:attrName>style.visibility</p:attrName>
                                        </p:attrNameLst>
                                      </p:cBhvr>
                                      <p:to>
                                        <p:strVal val="visible"/>
                                      </p:to>
                                    </p:set>
                                    <p:animEffect transition="in" filter="fade">
                                      <p:cBhvr>
                                        <p:cTn id="40" dur="2000"/>
                                        <p:tgtEl>
                                          <p:spTgt spid="59397">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9397">
                                            <p:txEl>
                                              <p:pRg st="12" end="12"/>
                                            </p:txEl>
                                          </p:spTgt>
                                        </p:tgtEl>
                                        <p:attrNameLst>
                                          <p:attrName>style.visibility</p:attrName>
                                        </p:attrNameLst>
                                      </p:cBhvr>
                                      <p:to>
                                        <p:strVal val="visible"/>
                                      </p:to>
                                    </p:set>
                                    <p:animEffect transition="in" filter="fade">
                                      <p:cBhvr>
                                        <p:cTn id="43" dur="2000"/>
                                        <p:tgtEl>
                                          <p:spTgt spid="59397">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additive="base">
                                        <p:cTn id="48"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7">
                                            <p:txEl>
                                              <p:pRg st="0" end="0"/>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7">
                                            <p:txEl>
                                              <p:pRg st="0" end="0"/>
                                            </p:txEl>
                                          </p:spTgt>
                                        </p:tgtEl>
                                        <p:attrNameLst>
                                          <p:attrName>style.visibility</p:attrName>
                                        </p:attrNameLst>
                                      </p:cBhvr>
                                      <p:to>
                                        <p:strVal val="hidden"/>
                                      </p:to>
                                    </p:set>
                                  </p:subTnLst>
                                </p:cTn>
                              </p:par>
                              <p:par>
                                <p:cTn id="50" presetID="2" presetClass="entr" presetSubtype="12" fill="hold" grpId="0" nodeType="withEffect">
                                  <p:stCondLst>
                                    <p:cond delay="0"/>
                                  </p:stCondLst>
                                  <p:childTnLst>
                                    <p:set>
                                      <p:cBhvr>
                                        <p:cTn id="51" dur="1" fill="hold">
                                          <p:stCondLst>
                                            <p:cond delay="0"/>
                                          </p:stCondLst>
                                        </p:cTn>
                                        <p:tgtEl>
                                          <p:spTgt spid="8">
                                            <p:txEl>
                                              <p:pRg st="0" end="0"/>
                                            </p:txEl>
                                          </p:spTgt>
                                        </p:tgtEl>
                                        <p:attrNameLst>
                                          <p:attrName>style.visibility</p:attrName>
                                        </p:attrNameLst>
                                      </p:cBhvr>
                                      <p:to>
                                        <p:strVal val="visible"/>
                                      </p:to>
                                    </p:set>
                                    <p:anim calcmode="lin" valueType="num">
                                      <p:cBhvr additive="base">
                                        <p:cTn id="52"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8">
                                            <p:txEl>
                                              <p:pRg st="0" end="0"/>
                                            </p:txEl>
                                          </p:spTgt>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
                                            <p:txEl>
                                              <p:pRg st="0" end="0"/>
                                            </p:txEl>
                                          </p:spTgt>
                                        </p:tgtEl>
                                        <p:attrNameLst>
                                          <p:attrName>style.visibility</p:attrName>
                                        </p:attrNameLst>
                                      </p:cBhvr>
                                      <p:to>
                                        <p:strVal val="hidden"/>
                                      </p:to>
                                    </p:set>
                                  </p:subTnLst>
                                </p:cTn>
                              </p:par>
                              <p:par>
                                <p:cTn id="54" presetID="2" presetClass="entr" presetSubtype="12" fill="hold" grpId="0" nodeType="withEffect">
                                  <p:stCondLst>
                                    <p:cond delay="0"/>
                                  </p:stCondLst>
                                  <p:childTnLst>
                                    <p:set>
                                      <p:cBhvr>
                                        <p:cTn id="55" dur="1" fill="hold">
                                          <p:stCondLst>
                                            <p:cond delay="0"/>
                                          </p:stCondLst>
                                        </p:cTn>
                                        <p:tgtEl>
                                          <p:spTgt spid="8">
                                            <p:txEl>
                                              <p:pRg st="1" end="1"/>
                                            </p:txEl>
                                          </p:spTgt>
                                        </p:tgtEl>
                                        <p:attrNameLst>
                                          <p:attrName>style.visibility</p:attrName>
                                        </p:attrNameLst>
                                      </p:cBhvr>
                                      <p:to>
                                        <p:strVal val="visible"/>
                                      </p:to>
                                    </p:set>
                                    <p:anim calcmode="lin" valueType="num">
                                      <p:cBhvr additive="base">
                                        <p:cTn id="56"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8">
                                            <p:txEl>
                                              <p:pRg st="1" end="1"/>
                                            </p:txEl>
                                          </p:spTgt>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
                                            <p:txEl>
                                              <p:pRg st="1" end="1"/>
                                            </p:txEl>
                                          </p:spTgt>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9398">
                                            <p:txEl>
                                              <p:pRg st="0" end="0"/>
                                            </p:txEl>
                                          </p:spTgt>
                                        </p:tgtEl>
                                        <p:attrNameLst>
                                          <p:attrName>style.visibility</p:attrName>
                                        </p:attrNameLst>
                                      </p:cBhvr>
                                      <p:to>
                                        <p:strVal val="visible"/>
                                      </p:to>
                                    </p:set>
                                    <p:anim calcmode="lin" valueType="num">
                                      <p:cBhvr additive="base">
                                        <p:cTn id="62" dur="500" fill="hold"/>
                                        <p:tgtEl>
                                          <p:spTgt spid="59398">
                                            <p:txEl>
                                              <p:pRg st="0" end="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593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59398">
                                            <p:txEl>
                                              <p:pRg st="1" end="1"/>
                                            </p:txEl>
                                          </p:spTgt>
                                        </p:tgtEl>
                                        <p:attrNameLst>
                                          <p:attrName>style.visibility</p:attrName>
                                        </p:attrNameLst>
                                      </p:cBhvr>
                                      <p:to>
                                        <p:strVal val="visible"/>
                                      </p:to>
                                    </p:set>
                                    <p:anim calcmode="lin" valueType="num">
                                      <p:cBhvr additive="base">
                                        <p:cTn id="68" dur="500" fill="hold"/>
                                        <p:tgtEl>
                                          <p:spTgt spid="59398">
                                            <p:txEl>
                                              <p:pRg st="1" end="1"/>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593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59398">
                                            <p:txEl>
                                              <p:pRg st="2" end="2"/>
                                            </p:txEl>
                                          </p:spTgt>
                                        </p:tgtEl>
                                        <p:attrNameLst>
                                          <p:attrName>style.visibility</p:attrName>
                                        </p:attrNameLst>
                                      </p:cBhvr>
                                      <p:to>
                                        <p:strVal val="visible"/>
                                      </p:to>
                                    </p:set>
                                    <p:anim calcmode="lin" valueType="num">
                                      <p:cBhvr additive="base">
                                        <p:cTn id="74" dur="500" fill="hold"/>
                                        <p:tgtEl>
                                          <p:spTgt spid="59398">
                                            <p:txEl>
                                              <p:pRg st="2" end="2"/>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593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blinds(horizontal)">
                                      <p:cBhvr>
                                        <p:cTn id="8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build="allAtOnce"/>
      <p:bldP spid="59398" grpId="0" uiExpand="1" build="p"/>
      <p:bldP spid="7" grpId="0" build="allAtOnce"/>
      <p:bldP spid="8" grpId="0" build="p"/>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3EDF5DF6-756E-4299-9DCD-0F5AA9C707B4}"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D12190BD-615F-48F4-8C0E-B050B8E078B9}" type="slidenum">
              <a:rPr lang="ru-RU" smtClean="0"/>
              <a:pPr>
                <a:defRPr/>
              </a:pPr>
              <a:t>32</a:t>
            </a:fld>
            <a:endParaRPr lang="ru-RU"/>
          </a:p>
        </p:txBody>
      </p:sp>
      <p:sp>
        <p:nvSpPr>
          <p:cNvPr id="60421" name="Rectangle 1"/>
          <p:cNvSpPr>
            <a:spLocks noChangeArrowheads="1"/>
          </p:cNvSpPr>
          <p:nvPr/>
        </p:nvSpPr>
        <p:spPr bwMode="auto">
          <a:xfrm>
            <a:off x="0" y="184566"/>
            <a:ext cx="9144000" cy="6124754"/>
          </a:xfrm>
          <a:prstGeom prst="rect">
            <a:avLst/>
          </a:prstGeom>
          <a:noFill/>
          <a:ln w="9525">
            <a:noFill/>
            <a:miter lim="800000"/>
            <a:headEnd/>
            <a:tailEnd/>
          </a:ln>
        </p:spPr>
        <p:txBody>
          <a:bodyPr anchor="ctr">
            <a:spAutoFit/>
          </a:bodyPr>
          <a:lstStyle/>
          <a:p>
            <a:pPr indent="342900" algn="ctr" eaLnBrk="0" hangingPunct="0"/>
            <a:r>
              <a:rPr lang="ru-RU" b="1" i="1" dirty="0">
                <a:ea typeface="Times New Roman" pitchFamily="18" charset="0"/>
                <a:cs typeface="Arial" charset="0"/>
              </a:rPr>
              <a:t>Сфера применения настоящего Федерального закона</a:t>
            </a:r>
          </a:p>
          <a:p>
            <a:pPr indent="342900" algn="ctr" eaLnBrk="0" hangingPunct="0"/>
            <a:endParaRPr lang="ru-RU" sz="1600" b="1" i="1" dirty="0">
              <a:ea typeface="Times New Roman" pitchFamily="18" charset="0"/>
              <a:cs typeface="Arial" charset="0"/>
            </a:endParaRPr>
          </a:p>
          <a:p>
            <a:pPr indent="342900" algn="just" eaLnBrk="0" hangingPunct="0">
              <a:lnSpc>
                <a:spcPct val="150000"/>
              </a:lnSpc>
              <a:buFontTx/>
              <a:buAutoNum type="arabicPeriod"/>
            </a:pPr>
            <a:r>
              <a:rPr lang="ru-RU" sz="1600" dirty="0">
                <a:ea typeface="Times New Roman" pitchFamily="18" charset="0"/>
                <a:cs typeface="Arial" charset="0"/>
              </a:rPr>
              <a:t>Настоящий Федеральный закон принят в целях защиты жизни или здоровья граждан, имущества физических или юридических лиц, государственного или муниципального имущества, охраны окружающей среды, жизни или здоровья животных и растений, предупреждения действий, вводящих в заблуждение приобретателей низковольтного оборудования, обеспечения энергетической эффективности исходя из необходимости отсутствия недопустимого риска причинения вреда при введении в обращение низковольтного оборудования на территории Российской Федерации.</a:t>
            </a:r>
            <a:endParaRPr lang="en-US" sz="1600" dirty="0">
              <a:ea typeface="Times New Roman" pitchFamily="18" charset="0"/>
              <a:cs typeface="Arial" charset="0"/>
            </a:endParaRPr>
          </a:p>
          <a:p>
            <a:pPr indent="342900" algn="just" eaLnBrk="0" hangingPunct="0">
              <a:lnSpc>
                <a:spcPct val="150000"/>
              </a:lnSpc>
            </a:pPr>
            <a:r>
              <a:rPr lang="ru-RU" sz="1600" dirty="0" smtClean="0">
                <a:ea typeface="Times New Roman" pitchFamily="18" charset="0"/>
                <a:cs typeface="Arial" charset="0"/>
              </a:rPr>
              <a:t>2</a:t>
            </a:r>
            <a:r>
              <a:rPr lang="ru-RU" sz="1600" dirty="0">
                <a:ea typeface="Times New Roman" pitchFamily="18" charset="0"/>
                <a:cs typeface="Arial" charset="0"/>
              </a:rPr>
              <a:t>. Настоящий Федеральный закон устанавливает обязательные для применения и соблюдения требования к низковольтному оборудованию, выпускаемому в обращение на территории Российской Федерации (далее - требования безопасности), к маркировке низковольтного оборудования, к сопроводительным документам, включающим в себя правила безопасной эксплуатации и (или) утилизации низковольтного оборудования, а также устанавливает положения, относящиеся к оценке соответствия низковольтного оборудования, и положения, относящиеся к предупреждению действий, вводящих в заблуждение приобретателей низковольтного оборудования.</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fade">
                                      <p:cBhvr>
                                        <p:cTn id="7" dur="500"/>
                                        <p:tgtEl>
                                          <p:spTgt spid="604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21">
                                            <p:txEl>
                                              <p:pRg st="2" end="2"/>
                                            </p:txEl>
                                          </p:spTgt>
                                        </p:tgtEl>
                                        <p:attrNameLst>
                                          <p:attrName>style.visibility</p:attrName>
                                        </p:attrNameLst>
                                      </p:cBhvr>
                                      <p:to>
                                        <p:strVal val="visible"/>
                                      </p:to>
                                    </p:set>
                                    <p:animEffect transition="in" filter="fade">
                                      <p:cBhvr>
                                        <p:cTn id="12" dur="500"/>
                                        <p:tgtEl>
                                          <p:spTgt spid="6042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421">
                                            <p:txEl>
                                              <p:pRg st="3" end="3"/>
                                            </p:txEl>
                                          </p:spTgt>
                                        </p:tgtEl>
                                        <p:attrNameLst>
                                          <p:attrName>style.visibility</p:attrName>
                                        </p:attrNameLst>
                                      </p:cBhvr>
                                      <p:to>
                                        <p:strVal val="visible"/>
                                      </p:to>
                                    </p:set>
                                    <p:animEffect transition="in" filter="fade">
                                      <p:cBhvr>
                                        <p:cTn id="17" dur="500"/>
                                        <p:tgtEl>
                                          <p:spTgt spid="604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quarter" idx="10"/>
          </p:nvPr>
        </p:nvSpPr>
        <p:spPr/>
        <p:txBody>
          <a:bodyPr/>
          <a:lstStyle/>
          <a:p>
            <a:pPr>
              <a:defRPr/>
            </a:pPr>
            <a:fld id="{E402AC50-505F-4E78-B120-8CC0700EAF3E}"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71D55430-5A57-47C0-997C-539704C8E4A2}" type="slidenum">
              <a:rPr lang="ru-RU" smtClean="0"/>
              <a:pPr>
                <a:defRPr/>
              </a:pPr>
              <a:t>33</a:t>
            </a:fld>
            <a:endParaRPr lang="ru-RU"/>
          </a:p>
        </p:txBody>
      </p:sp>
      <p:sp>
        <p:nvSpPr>
          <p:cNvPr id="61445" name="Прямоугольник 4"/>
          <p:cNvSpPr>
            <a:spLocks noChangeArrowheads="1"/>
          </p:cNvSpPr>
          <p:nvPr/>
        </p:nvSpPr>
        <p:spPr bwMode="auto">
          <a:xfrm>
            <a:off x="0" y="1357313"/>
            <a:ext cx="9144000" cy="4246562"/>
          </a:xfrm>
          <a:prstGeom prst="rect">
            <a:avLst/>
          </a:prstGeom>
          <a:noFill/>
          <a:ln w="9525">
            <a:noFill/>
            <a:miter lim="800000"/>
            <a:headEnd/>
            <a:tailEnd/>
          </a:ln>
        </p:spPr>
        <p:txBody>
          <a:bodyPr>
            <a:spAutoFit/>
          </a:bodyPr>
          <a:lstStyle/>
          <a:p>
            <a:pPr indent="342900" algn="just" eaLnBrk="0" hangingPunct="0">
              <a:lnSpc>
                <a:spcPct val="150000"/>
              </a:lnSpc>
            </a:pPr>
            <a:r>
              <a:rPr lang="ru-RU" dirty="0">
                <a:ea typeface="Times New Roman" pitchFamily="18" charset="0"/>
                <a:cs typeface="Arial" charset="0"/>
              </a:rPr>
              <a:t>3. Настоящий Федеральный закон не устанавливает требований безопасности к процессам проектирования, производства, монтажа, наладки, эксплуатации, хранения, перевозки, реализации и утилизации низковольтного оборудования на территории Российской Федерации.</a:t>
            </a:r>
            <a:endParaRPr lang="en-US" dirty="0">
              <a:ea typeface="Times New Roman" pitchFamily="18" charset="0"/>
              <a:cs typeface="Arial" charset="0"/>
            </a:endParaRPr>
          </a:p>
          <a:p>
            <a:pPr indent="342900" algn="just" eaLnBrk="0" hangingPunct="0">
              <a:lnSpc>
                <a:spcPct val="150000"/>
              </a:lnSpc>
            </a:pPr>
            <a:endParaRPr lang="en-US" dirty="0">
              <a:ea typeface="Times New Roman" pitchFamily="18" charset="0"/>
              <a:cs typeface="Arial" charset="0"/>
            </a:endParaRPr>
          </a:p>
          <a:p>
            <a:pPr indent="342900" algn="just" eaLnBrk="0" hangingPunct="0">
              <a:lnSpc>
                <a:spcPct val="150000"/>
              </a:lnSpc>
            </a:pPr>
            <a:endParaRPr lang="ru-RU" dirty="0">
              <a:ea typeface="Times New Roman" pitchFamily="18" charset="0"/>
              <a:cs typeface="Arial" charset="0"/>
            </a:endParaRPr>
          </a:p>
          <a:p>
            <a:pPr indent="342900" algn="just" eaLnBrk="0" hangingPunct="0">
              <a:lnSpc>
                <a:spcPct val="150000"/>
              </a:lnSpc>
            </a:pPr>
            <a:r>
              <a:rPr lang="ru-RU" dirty="0">
                <a:ea typeface="Times New Roman" pitchFamily="18" charset="0"/>
                <a:cs typeface="Arial" charset="0"/>
              </a:rPr>
              <a:t>4. Требования безопасности к отдельным видам низковольтного оборудования могут устанавливаться соответствующими техническими регламентами. Указанные требования не должны противоречить требованиям безопасности, установленным настоящим Федеральным законом.</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45">
                                            <p:txEl>
                                              <p:pRg st="0" end="0"/>
                                            </p:txEl>
                                          </p:spTgt>
                                        </p:tgtEl>
                                        <p:attrNameLst>
                                          <p:attrName>style.visibility</p:attrName>
                                        </p:attrNameLst>
                                      </p:cBhvr>
                                      <p:to>
                                        <p:strVal val="visible"/>
                                      </p:to>
                                    </p:set>
                                    <p:animEffect transition="in" filter="fade">
                                      <p:cBhvr>
                                        <p:cTn id="7" dur="2000"/>
                                        <p:tgtEl>
                                          <p:spTgt spid="614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45">
                                            <p:txEl>
                                              <p:pRg st="3" end="3"/>
                                            </p:txEl>
                                          </p:spTgt>
                                        </p:tgtEl>
                                        <p:attrNameLst>
                                          <p:attrName>style.visibility</p:attrName>
                                        </p:attrNameLst>
                                      </p:cBhvr>
                                      <p:to>
                                        <p:strVal val="visible"/>
                                      </p:to>
                                    </p:set>
                                    <p:animEffect transition="in" filter="fade">
                                      <p:cBhvr>
                                        <p:cTn id="12" dur="2000"/>
                                        <p:tgtEl>
                                          <p:spTgt spid="614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34</a:t>
            </a:fld>
            <a:endParaRPr lang="ru-RU"/>
          </a:p>
        </p:txBody>
      </p:sp>
      <p:sp>
        <p:nvSpPr>
          <p:cNvPr id="94210" name="Rectangle 2"/>
          <p:cNvSpPr>
            <a:spLocks noChangeArrowheads="1"/>
          </p:cNvSpPr>
          <p:nvPr/>
        </p:nvSpPr>
        <p:spPr bwMode="auto">
          <a:xfrm>
            <a:off x="0" y="317555"/>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ПРАВИТЕЛЬСТВО РОССИЙСКОЙ ФЕДЕРАЦИИ</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ФЕДЕРАЛЬНЫЙ ЗАКОН</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ТЕХНИЧЕСКИЙ РЕГЛАМЕНТ О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БЕЗОПАСНОСТИ </a:t>
            </a:r>
            <a:r>
              <a:rPr lang="ru-RU" b="1" cap="all" dirty="0" smtClean="0"/>
              <a:t>сетей газораспределения и </a:t>
            </a:r>
            <a:r>
              <a:rPr lang="ru-RU" b="1" cap="all" dirty="0" err="1" smtClean="0"/>
              <a:t>газопотребления</a:t>
            </a:r>
            <a:endParaRPr kumimoji="0" lang="ru-RU" b="0" i="0" u="none" strike="noStrike" cap="all"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29</a:t>
            </a:r>
            <a:r>
              <a:rPr kumimoji="0" lang="ru-RU"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октября 2010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года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870</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7" name="Прямоугольник 6"/>
          <p:cNvSpPr/>
          <p:nvPr/>
        </p:nvSpPr>
        <p:spPr>
          <a:xfrm>
            <a:off x="0" y="2483018"/>
            <a:ext cx="9144000" cy="2585323"/>
          </a:xfrm>
          <a:prstGeom prst="rect">
            <a:avLst/>
          </a:prstGeom>
        </p:spPr>
        <p:txBody>
          <a:bodyPr wrap="square">
            <a:spAutoFit/>
          </a:bodyPr>
          <a:lstStyle/>
          <a:p>
            <a:pPr indent="354013" algn="just">
              <a:lnSpc>
                <a:spcPct val="150000"/>
              </a:lnSpc>
            </a:pPr>
            <a:r>
              <a:rPr lang="ru-RU" dirty="0" smtClean="0"/>
              <a:t>Действие настоящего технического регламента распространяется на сеть газораспределения и сеть </a:t>
            </a:r>
            <a:r>
              <a:rPr lang="ru-RU" dirty="0" err="1" smtClean="0"/>
              <a:t>газопотребления</a:t>
            </a:r>
            <a:r>
              <a:rPr lang="ru-RU" dirty="0" smtClean="0"/>
              <a:t>, а также на связанные с ними процессы проектирования (включая инженерные изыскания), строительства, реконструкции, монтажа, эксплуатации (включая техническое обслуживание, текущий ремонт), капитального ремонта, консервации и ликвидации</a:t>
            </a:r>
            <a:r>
              <a:rPr lang="ru-RU" dirty="0" smtClean="0"/>
              <a:t>.</a:t>
            </a:r>
          </a:p>
          <a:p>
            <a:pPr indent="354013" algn="just">
              <a:lnSpc>
                <a:spcPct val="150000"/>
              </a:lnSpc>
            </a:pP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fade">
                                      <p:cBhvr>
                                        <p:cTn id="7" dur="1000"/>
                                        <p:tgtEl>
                                          <p:spTgt spid="942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0">
                                            <p:txEl>
                                              <p:pRg st="1" end="1"/>
                                            </p:txEl>
                                          </p:spTgt>
                                        </p:tgtEl>
                                        <p:attrNameLst>
                                          <p:attrName>style.visibility</p:attrName>
                                        </p:attrNameLst>
                                      </p:cBhvr>
                                      <p:to>
                                        <p:strVal val="visible"/>
                                      </p:to>
                                    </p:set>
                                    <p:animEffect transition="in" filter="fade">
                                      <p:cBhvr>
                                        <p:cTn id="10" dur="1000"/>
                                        <p:tgtEl>
                                          <p:spTgt spid="942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P spid="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35</a:t>
            </a:fld>
            <a:endParaRPr lang="ru-RU"/>
          </a:p>
        </p:txBody>
      </p:sp>
      <p:sp>
        <p:nvSpPr>
          <p:cNvPr id="94210" name="Rectangle 2"/>
          <p:cNvSpPr>
            <a:spLocks noChangeArrowheads="1"/>
          </p:cNvSpPr>
          <p:nvPr/>
        </p:nvSpPr>
        <p:spPr bwMode="auto">
          <a:xfrm>
            <a:off x="0" y="456054"/>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ПРАВИТЕЛЬСТВО РОССИЙСКОЙ ФЕДЕРАЦИИ</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ФЕДЕРАЛЬНЫЙ ЗАКОН</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ТЕХНИЧЕСКИЙ РЕГЛАМЕНТ О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БЕЗОПАСНОСТИ </a:t>
            </a:r>
            <a:r>
              <a:rPr lang="ru-RU" b="1" cap="all" dirty="0" smtClean="0"/>
              <a:t>ЛИФТОВ</a:t>
            </a:r>
            <a:endParaRPr kumimoji="0" lang="ru-RU" b="0" i="0" u="none" strike="noStrike" cap="all"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a:t>
            </a:r>
            <a:r>
              <a:rPr kumimoji="0" lang="ru-RU"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октября 2009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года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782</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7" name="Прямоугольник 6"/>
          <p:cNvSpPr/>
          <p:nvPr/>
        </p:nvSpPr>
        <p:spPr>
          <a:xfrm>
            <a:off x="0" y="2483018"/>
            <a:ext cx="9144000" cy="2534027"/>
          </a:xfrm>
          <a:prstGeom prst="rect">
            <a:avLst/>
          </a:prstGeom>
        </p:spPr>
        <p:txBody>
          <a:bodyPr wrap="square">
            <a:spAutoFit/>
          </a:bodyPr>
          <a:lstStyle/>
          <a:p>
            <a:pPr indent="354013" algn="just">
              <a:lnSpc>
                <a:spcPct val="150000"/>
              </a:lnSpc>
            </a:pPr>
            <a:r>
              <a:rPr lang="ru-RU" dirty="0" smtClean="0"/>
              <a:t>Настоящий технический регламент устанавливает минимально необходимые требования к безопасности лифтов при проектировании, производстве, монтаже, эксплуатации, модернизации и утилизации, правила, формы оценки и схемы подтверждения соответствия лифтов и устройств безопасности лифтов требованиям, установленным настоящим техническим регламентом, а также требования по энергетической эффективности лифтов.</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fade">
                                      <p:cBhvr>
                                        <p:cTn id="7" dur="1000"/>
                                        <p:tgtEl>
                                          <p:spTgt spid="942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0">
                                            <p:txEl>
                                              <p:pRg st="1" end="1"/>
                                            </p:txEl>
                                          </p:spTgt>
                                        </p:tgtEl>
                                        <p:attrNameLst>
                                          <p:attrName>style.visibility</p:attrName>
                                        </p:attrNameLst>
                                      </p:cBhvr>
                                      <p:to>
                                        <p:strVal val="visible"/>
                                      </p:to>
                                    </p:set>
                                    <p:animEffect transition="in" filter="fade">
                                      <p:cBhvr>
                                        <p:cTn id="10" dur="1000"/>
                                        <p:tgtEl>
                                          <p:spTgt spid="942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P spid="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36</a:t>
            </a:fld>
            <a:endParaRPr lang="ru-RU"/>
          </a:p>
        </p:txBody>
      </p:sp>
      <p:sp>
        <p:nvSpPr>
          <p:cNvPr id="94210" name="Rectangle 2"/>
          <p:cNvSpPr>
            <a:spLocks noChangeArrowheads="1"/>
          </p:cNvSpPr>
          <p:nvPr/>
        </p:nvSpPr>
        <p:spPr bwMode="auto">
          <a:xfrm>
            <a:off x="0" y="44624"/>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РОССИЙСКАЯ ФЕДЕРАЦИЯ</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ФЕДЕРАЛЬНЫЙ ЗАКОН</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ТЕХНИЧЕСКИЙ РЕГЛАМЕНТ О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ТРЕБОВАНИЯХ ПОЖАРНОЙ БЕЗОПАСНОСТИ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июля</a:t>
            </a:r>
            <a:r>
              <a:rPr kumimoji="0" lang="ru-RU"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года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a:t>
            </a:r>
            <a:r>
              <a:rPr lang="ru-RU" b="1" dirty="0" smtClean="0">
                <a:latin typeface="Arial" pitchFamily="34" charset="0"/>
                <a:ea typeface="Times New Roman" pitchFamily="18" charset="0"/>
                <a:cs typeface="Arial" pitchFamily="34" charset="0"/>
              </a:rPr>
              <a:t>123</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-ФЗ</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ctr" eaLnBrk="0" hangingPunct="0"/>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Принят Государственной Думой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июля 2008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года</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Одобрен Советом Федерации </a:t>
            </a:r>
            <a:r>
              <a:rPr lang="ru-RU" dirty="0" smtClean="0">
                <a:latin typeface="Arial" pitchFamily="34" charset="0"/>
                <a:ea typeface="Times New Roman" pitchFamily="18" charset="0"/>
                <a:cs typeface="Arial" pitchFamily="34" charset="0"/>
              </a:rPr>
              <a:t>11 июля </a:t>
            </a:r>
            <a:r>
              <a:rPr lang="ru-RU" dirty="0" smtClean="0">
                <a:latin typeface="Arial" pitchFamily="34" charset="0"/>
                <a:ea typeface="Times New Roman" pitchFamily="18" charset="0"/>
                <a:cs typeface="Arial" pitchFamily="34" charset="0"/>
              </a:rPr>
              <a:t>2008 года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0" y="2483018"/>
            <a:ext cx="9144000" cy="3780522"/>
          </a:xfrm>
          <a:prstGeom prst="rect">
            <a:avLst/>
          </a:prstGeom>
        </p:spPr>
        <p:txBody>
          <a:bodyPr wrap="square">
            <a:spAutoFit/>
          </a:bodyPr>
          <a:lstStyle/>
          <a:p>
            <a:pPr indent="354013" algn="just">
              <a:lnSpc>
                <a:spcPct val="150000"/>
              </a:lnSpc>
            </a:pPr>
            <a:r>
              <a:rPr lang="ru-RU" dirty="0" smtClean="0"/>
              <a:t>Настоящий </a:t>
            </a:r>
            <a:r>
              <a:rPr lang="ru-RU" dirty="0" smtClean="0"/>
              <a:t>Федеральный закон принимается в целях защиты жизни, здоровья, имущества граждан и юридических лиц, государственного и муниципального имущества от пожаров, определяет основные положения технического регулирования в области пожарной безопасности и устанавливает общие требования пожарной безопасности к объектам защиты (продукции), в том числе к зданиям, сооружениям и строениям, промышленным объектам, пожарно-технической продукции и продукции общего назначения</a:t>
            </a:r>
            <a:r>
              <a:rPr lang="ru-RU" dirty="0" smtClean="0"/>
              <a:t>.</a:t>
            </a:r>
          </a:p>
          <a:p>
            <a:pPr indent="354013" algn="just">
              <a:lnSpc>
                <a:spcPct val="150000"/>
              </a:lnSpc>
            </a:pPr>
            <a:r>
              <a:rPr lang="ru-RU" dirty="0" smtClean="0"/>
              <a:t> </a:t>
            </a:r>
            <a:r>
              <a:rPr lang="ru-RU" dirty="0" smtClean="0"/>
              <a:t/>
            </a:r>
            <a:br>
              <a:rPr lang="ru-RU" dirty="0" smtClean="0"/>
            </a:b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fade">
                                      <p:cBhvr>
                                        <p:cTn id="7" dur="1000"/>
                                        <p:tgtEl>
                                          <p:spTgt spid="942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0">
                                            <p:txEl>
                                              <p:pRg st="1" end="1"/>
                                            </p:txEl>
                                          </p:spTgt>
                                        </p:tgtEl>
                                        <p:attrNameLst>
                                          <p:attrName>style.visibility</p:attrName>
                                        </p:attrNameLst>
                                      </p:cBhvr>
                                      <p:to>
                                        <p:strVal val="visible"/>
                                      </p:to>
                                    </p:set>
                                    <p:animEffect transition="in" filter="fade">
                                      <p:cBhvr>
                                        <p:cTn id="10" dur="1000"/>
                                        <p:tgtEl>
                                          <p:spTgt spid="9421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4210">
                                            <p:txEl>
                                              <p:pRg st="3" end="3"/>
                                            </p:txEl>
                                          </p:spTgt>
                                        </p:tgtEl>
                                        <p:attrNameLst>
                                          <p:attrName>style.visibility</p:attrName>
                                        </p:attrNameLst>
                                      </p:cBhvr>
                                      <p:to>
                                        <p:strVal val="visible"/>
                                      </p:to>
                                    </p:set>
                                    <p:animEffect transition="in" filter="fade">
                                      <p:cBhvr>
                                        <p:cTn id="13" dur="1000"/>
                                        <p:tgtEl>
                                          <p:spTgt spid="94210">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additive="base">
                                        <p:cTn id="1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xEl>
                                              <p:pRg st="1" end="1"/>
                                            </p:txEl>
                                          </p:spTgt>
                                        </p:tgtEl>
                                        <p:attrNameLst>
                                          <p:attrName>style.visibility</p:attrName>
                                        </p:attrNameLst>
                                      </p:cBhvr>
                                      <p:to>
                                        <p:strVal val="visible"/>
                                      </p:to>
                                    </p:set>
                                    <p:anim calcmode="lin" valueType="num">
                                      <p:cBhvr additive="base">
                                        <p:cTn id="2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P spid="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37</a:t>
            </a:fld>
            <a:endParaRPr lang="ru-RU"/>
          </a:p>
        </p:txBody>
      </p:sp>
      <p:sp>
        <p:nvSpPr>
          <p:cNvPr id="1025" name="Rectangle 1"/>
          <p:cNvSpPr>
            <a:spLocks noChangeArrowheads="1"/>
          </p:cNvSpPr>
          <p:nvPr/>
        </p:nvSpPr>
        <p:spPr bwMode="auto">
          <a:xfrm>
            <a:off x="0" y="62036"/>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ПРАВИТЕЛЬСТВО РОССИЙСКОЙ ФЕДЕРАЦИИ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Arial" charset="0"/>
              </a:rPr>
              <a:t>ПОСТАНОВЛЕНИЕ</a:t>
            </a:r>
            <a:r>
              <a:rPr kumimoji="0" lang="ru-RU" sz="1800" b="0" i="0" u="none" strike="noStrike" cap="none" normalizeH="0" baseline="0" dirty="0" smtClean="0">
                <a:ln>
                  <a:noFill/>
                </a:ln>
                <a:solidFill>
                  <a:schemeClr val="tx1"/>
                </a:solidFill>
                <a:effectLst/>
                <a:latin typeface="Arial" charset="0"/>
              </a:rPr>
              <a:t/>
            </a:r>
            <a:br>
              <a:rPr kumimoji="0" lang="ru-RU" sz="1800" b="0" i="0" u="none" strike="noStrike" cap="none" normalizeH="0" baseline="0" dirty="0" smtClean="0">
                <a:ln>
                  <a:noFill/>
                </a:ln>
                <a:solidFill>
                  <a:schemeClr val="tx1"/>
                </a:solidFill>
                <a:effectLst/>
                <a:latin typeface="Arial" charset="0"/>
              </a:rPr>
            </a:br>
            <a:r>
              <a:rPr kumimoji="0" lang="ru-RU" sz="1800" b="1" i="0" u="none" strike="noStrike" cap="none" normalizeH="0" baseline="0" dirty="0" smtClean="0">
                <a:ln>
                  <a:noFill/>
                </a:ln>
                <a:solidFill>
                  <a:schemeClr val="tx1"/>
                </a:solidFill>
                <a:effectLst/>
                <a:latin typeface="Arial" charset="0"/>
              </a:rPr>
              <a:t>от 15 сентября 2009 г.</a:t>
            </a:r>
            <a:r>
              <a:rPr kumimoji="0" lang="ru-RU" sz="1800" b="0" i="0" u="none" strike="noStrike" cap="none" normalizeH="0" baseline="0" dirty="0" smtClean="0">
                <a:ln>
                  <a:noFill/>
                </a:ln>
                <a:solidFill>
                  <a:schemeClr val="tx1"/>
                </a:solidFill>
                <a:effectLst/>
                <a:latin typeface="Arial" charset="0"/>
              </a:rPr>
              <a:t> </a:t>
            </a:r>
            <a:r>
              <a:rPr kumimoji="0" lang="ru-RU" sz="1800" b="1" i="0" u="none" strike="noStrike" cap="none" normalizeH="0" baseline="0" dirty="0" smtClean="0">
                <a:ln>
                  <a:noFill/>
                </a:ln>
                <a:solidFill>
                  <a:schemeClr val="tx1"/>
                </a:solidFill>
                <a:effectLst/>
                <a:latin typeface="Arial" charset="0"/>
              </a:rPr>
              <a:t>N 753</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Arial" charset="0"/>
              </a:rPr>
              <a:t>ОБ УТВЕРЖДЕНИИ ТЕХНИЧЕСКОГО РЕГЛАМЕНТА О БЕЗОПАСНОСТИ МАШИН И ОБОРУДОВАНИЯ</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      В соответствии с Федеральным законом "О техническом регулировании" Правительство Российской Федерации постановляет:</a:t>
            </a:r>
          </a:p>
          <a:p>
            <a:pPr marR="0" lvl="0" algn="just" defTabSz="914400" rtl="0" eaLnBrk="1" fontAlgn="base" latinLnBrk="0" hangingPunct="1">
              <a:lnSpc>
                <a:spcPct val="100000"/>
              </a:lnSpc>
              <a:spcBef>
                <a:spcPct val="0"/>
              </a:spcBef>
              <a:spcAft>
                <a:spcPct val="0"/>
              </a:spcAft>
              <a:buClrTx/>
              <a:buSzTx/>
              <a:buFontTx/>
              <a:buAutoNum type="arabicPeriod"/>
              <a:tabLst/>
            </a:pPr>
            <a:r>
              <a:rPr kumimoji="0" lang="ru-RU" sz="1800" b="0" i="0" u="none" strike="noStrike" cap="none" normalizeH="0" baseline="0" dirty="0" smtClean="0">
                <a:ln>
                  <a:noFill/>
                </a:ln>
                <a:solidFill>
                  <a:schemeClr val="tx1"/>
                </a:solidFill>
                <a:effectLst/>
                <a:latin typeface="Arial" charset="0"/>
              </a:rPr>
              <a:t>Утвердить прилагаемые:</a:t>
            </a:r>
          </a:p>
          <a:p>
            <a:pPr marR="0" lvl="0" defTabSz="914400" rtl="0" eaLnBrk="1" fontAlgn="base" latinLnBrk="0" hangingPunct="1">
              <a:lnSpc>
                <a:spcPct val="100000"/>
              </a:lnSpc>
              <a:spcBef>
                <a:spcPct val="0"/>
              </a:spcBef>
              <a:spcAft>
                <a:spcPct val="0"/>
              </a:spcAft>
              <a:buClrTx/>
              <a:buSzTx/>
              <a:buFont typeface="Wingdings" pitchFamily="2" charset="2"/>
              <a:buChar char="Ø"/>
              <a:tabLst/>
            </a:pPr>
            <a:r>
              <a:rPr kumimoji="0" lang="ru-RU" sz="1800" b="0" i="0" u="none" strike="noStrike" cap="none" normalizeH="0" baseline="0" dirty="0" smtClean="0">
                <a:ln>
                  <a:noFill/>
                </a:ln>
                <a:solidFill>
                  <a:schemeClr val="tx1"/>
                </a:solidFill>
                <a:effectLst/>
                <a:latin typeface="Arial" charset="0"/>
              </a:rPr>
              <a:t>      технический регламент о безопасности машин и оборудования (далее - технический регламент);</a:t>
            </a:r>
          </a:p>
          <a:p>
            <a:pPr marR="0" lvl="0" defTabSz="914400" rtl="0" eaLnBrk="1" fontAlgn="base" latinLnBrk="0" hangingPunct="1">
              <a:lnSpc>
                <a:spcPct val="100000"/>
              </a:lnSpc>
              <a:spcBef>
                <a:spcPct val="0"/>
              </a:spcBef>
              <a:spcAft>
                <a:spcPct val="0"/>
              </a:spcAft>
              <a:buClrTx/>
              <a:buSzTx/>
              <a:buFont typeface="Wingdings" pitchFamily="2" charset="2"/>
              <a:buChar char="Ø"/>
              <a:tabLst/>
            </a:pPr>
            <a:r>
              <a:rPr kumimoji="0" lang="ru-RU" sz="18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1"/>
                </a:solidFill>
                <a:effectLst/>
                <a:latin typeface="Arial" charset="0"/>
                <a:hlinkClick r:id="rId2"/>
              </a:rPr>
              <a:t>перечень</a:t>
            </a:r>
            <a:r>
              <a:rPr kumimoji="0" lang="ru-RU" sz="1800" b="0" i="0" u="none" strike="noStrike" cap="none" normalizeH="0" baseline="0" dirty="0" smtClean="0">
                <a:ln>
                  <a:noFill/>
                </a:ln>
                <a:solidFill>
                  <a:schemeClr val="tx1"/>
                </a:solidFill>
                <a:effectLst/>
                <a:latin typeface="Arial" charset="0"/>
              </a:rPr>
              <a:t> машин и оборудования, подлежащих обязательной сертификации для подтверждения соответствия требованиям технического регламента о безопасности машин и оборудования;</a:t>
            </a:r>
          </a:p>
          <a:p>
            <a:pPr marR="0" lvl="0" defTabSz="914400" rtl="0" eaLnBrk="1" fontAlgn="base" latinLnBrk="0" hangingPunct="1">
              <a:lnSpc>
                <a:spcPct val="100000"/>
              </a:lnSpc>
              <a:spcBef>
                <a:spcPct val="0"/>
              </a:spcBef>
              <a:spcAft>
                <a:spcPct val="0"/>
              </a:spcAft>
              <a:buClrTx/>
              <a:buSzTx/>
              <a:buFont typeface="Wingdings" pitchFamily="2" charset="2"/>
              <a:buChar char="Ø"/>
              <a:tabLst/>
            </a:pPr>
            <a:r>
              <a:rPr kumimoji="0" lang="ru-RU" sz="18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1"/>
                </a:solidFill>
                <a:effectLst/>
                <a:latin typeface="Arial" charset="0"/>
                <a:hlinkClick r:id="rId3"/>
              </a:rPr>
              <a:t>перечень</a:t>
            </a:r>
            <a:r>
              <a:rPr kumimoji="0" lang="ru-RU" sz="1800" b="0" i="0" u="none" strike="noStrike" cap="none" normalizeH="0" baseline="0" dirty="0" smtClean="0">
                <a:ln>
                  <a:noFill/>
                </a:ln>
                <a:solidFill>
                  <a:schemeClr val="tx1"/>
                </a:solidFill>
                <a:effectLst/>
                <a:latin typeface="Arial" charset="0"/>
              </a:rPr>
              <a:t> машин и оборудования, подлежащих декларированию соответствия требованиям технического регламента о безопасности машин и оборудования. </a:t>
            </a:r>
          </a:p>
          <a:p>
            <a:pPr marR="0" lvl="0" algn="just" defTabSz="914400" rtl="0" eaLnBrk="1" fontAlgn="base" latinLnBrk="0" hangingPunct="1">
              <a:lnSpc>
                <a:spcPct val="100000"/>
              </a:lnSpc>
              <a:spcBef>
                <a:spcPct val="0"/>
              </a:spcBef>
              <a:spcAft>
                <a:spcPct val="0"/>
              </a:spcAft>
              <a:buClrTx/>
              <a:buSzTx/>
              <a:tabLst/>
            </a:pPr>
            <a:r>
              <a:rPr kumimoji="0" lang="ru-RU" sz="1800" b="0" i="0" u="none" strike="noStrike" cap="none" normalizeH="0" baseline="0" dirty="0" smtClean="0">
                <a:ln>
                  <a:noFill/>
                </a:ln>
                <a:solidFill>
                  <a:schemeClr val="tx1"/>
                </a:solidFill>
                <a:effectLst/>
                <a:latin typeface="Arial" charset="0"/>
              </a:rPr>
              <a:t>2. Министерству промышленности и торговли Российской Федерации совместно с заинтересованными федеральными органами исполнительной власти в 3-месячный срок подготовить проект списка машин и оборудования, которые подлежат оценке соответствия требованиям технического регламента при выпуске на таможенную территорию Российской Федерации, и представить его в установленном порядке в Правительство Российской Федерации.</a:t>
            </a:r>
          </a:p>
          <a:p>
            <a:pPr marR="0" lvl="0" algn="just" defTabSz="914400" rtl="0" eaLnBrk="1" fontAlgn="base" latinLnBrk="0" hangingPunct="1">
              <a:lnSpc>
                <a:spcPct val="100000"/>
              </a:lnSpc>
              <a:spcBef>
                <a:spcPct val="0"/>
              </a:spcBef>
              <a:spcAft>
                <a:spcPct val="0"/>
              </a:spcAft>
              <a:buClrTx/>
              <a:buSzTx/>
              <a:tabLst/>
            </a:pPr>
            <a:r>
              <a:rPr kumimoji="0" lang="ru-RU" sz="1800" b="0" i="0" u="none" strike="noStrike" cap="none" normalizeH="0" baseline="0" dirty="0" smtClean="0">
                <a:ln>
                  <a:noFill/>
                </a:ln>
                <a:solidFill>
                  <a:schemeClr val="tx1"/>
                </a:solidFill>
                <a:effectLst/>
                <a:latin typeface="Arial" charset="0"/>
              </a:rPr>
              <a:t>3. Технический регламент вступает в силу по истечении одного года с даты официального опубликования настоящего Постановления.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additive="base">
                                        <p:cTn id="7" dur="500" fill="hold"/>
                                        <p:tgtEl>
                                          <p:spTgt spid="10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1025">
                                            <p:txEl>
                                              <p:pRg st="1" end="1"/>
                                            </p:txEl>
                                          </p:spTgt>
                                        </p:tgtEl>
                                        <p:attrNameLst>
                                          <p:attrName>style.visibility</p:attrName>
                                        </p:attrNameLst>
                                      </p:cBhvr>
                                      <p:to>
                                        <p:strVal val="visible"/>
                                      </p:to>
                                    </p:set>
                                    <p:anim calcmode="lin" valueType="num">
                                      <p:cBhvr additive="base">
                                        <p:cTn id="11" dur="500" fill="hold"/>
                                        <p:tgtEl>
                                          <p:spTgt spid="102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02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025">
                                            <p:txEl>
                                              <p:pRg st="2" end="2"/>
                                            </p:txEl>
                                          </p:spTgt>
                                        </p:tgtEl>
                                        <p:attrNameLst>
                                          <p:attrName>style.visibility</p:attrName>
                                        </p:attrNameLst>
                                      </p:cBhvr>
                                      <p:to>
                                        <p:strVal val="visible"/>
                                      </p:to>
                                    </p:set>
                                    <p:anim calcmode="lin" valueType="num">
                                      <p:cBhvr additive="base">
                                        <p:cTn id="15" dur="500" fill="hold"/>
                                        <p:tgtEl>
                                          <p:spTgt spid="102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0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6" fill="hold" grpId="0" nodeType="clickEffect">
                                  <p:stCondLst>
                                    <p:cond delay="0"/>
                                  </p:stCondLst>
                                  <p:childTnLst>
                                    <p:set>
                                      <p:cBhvr>
                                        <p:cTn id="20" dur="1" fill="hold">
                                          <p:stCondLst>
                                            <p:cond delay="0"/>
                                          </p:stCondLst>
                                        </p:cTn>
                                        <p:tgtEl>
                                          <p:spTgt spid="1025">
                                            <p:txEl>
                                              <p:pRg st="3" end="3"/>
                                            </p:txEl>
                                          </p:spTgt>
                                        </p:tgtEl>
                                        <p:attrNameLst>
                                          <p:attrName>style.visibility</p:attrName>
                                        </p:attrNameLst>
                                      </p:cBhvr>
                                      <p:to>
                                        <p:strVal val="visible"/>
                                      </p:to>
                                    </p:set>
                                    <p:anim calcmode="lin" valueType="num">
                                      <p:cBhvr additive="base">
                                        <p:cTn id="21" dur="500" fill="hold"/>
                                        <p:tgtEl>
                                          <p:spTgt spid="1025">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0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 calcmode="lin" valueType="num">
                                      <p:cBhvr additive="base">
                                        <p:cTn id="27" dur="500" fill="hold"/>
                                        <p:tgtEl>
                                          <p:spTgt spid="1025">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0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6" fill="hold" grpId="0" nodeType="clickEffect">
                                  <p:stCondLst>
                                    <p:cond delay="0"/>
                                  </p:stCondLst>
                                  <p:childTnLst>
                                    <p:set>
                                      <p:cBhvr>
                                        <p:cTn id="32" dur="1" fill="hold">
                                          <p:stCondLst>
                                            <p:cond delay="0"/>
                                          </p:stCondLst>
                                        </p:cTn>
                                        <p:tgtEl>
                                          <p:spTgt spid="1025">
                                            <p:txEl>
                                              <p:pRg st="5" end="5"/>
                                            </p:txEl>
                                          </p:spTgt>
                                        </p:tgtEl>
                                        <p:attrNameLst>
                                          <p:attrName>style.visibility</p:attrName>
                                        </p:attrNameLst>
                                      </p:cBhvr>
                                      <p:to>
                                        <p:strVal val="visible"/>
                                      </p:to>
                                    </p:set>
                                    <p:anim calcmode="lin" valueType="num">
                                      <p:cBhvr additive="base">
                                        <p:cTn id="33" dur="500" fill="hold"/>
                                        <p:tgtEl>
                                          <p:spTgt spid="102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02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6" fill="hold" grpId="0" nodeType="clickEffect">
                                  <p:stCondLst>
                                    <p:cond delay="0"/>
                                  </p:stCondLst>
                                  <p:childTnLst>
                                    <p:set>
                                      <p:cBhvr>
                                        <p:cTn id="38" dur="1" fill="hold">
                                          <p:stCondLst>
                                            <p:cond delay="0"/>
                                          </p:stCondLst>
                                        </p:cTn>
                                        <p:tgtEl>
                                          <p:spTgt spid="1025">
                                            <p:txEl>
                                              <p:pRg st="6" end="6"/>
                                            </p:txEl>
                                          </p:spTgt>
                                        </p:tgtEl>
                                        <p:attrNameLst>
                                          <p:attrName>style.visibility</p:attrName>
                                        </p:attrNameLst>
                                      </p:cBhvr>
                                      <p:to>
                                        <p:strVal val="visible"/>
                                      </p:to>
                                    </p:set>
                                    <p:anim calcmode="lin" valueType="num">
                                      <p:cBhvr additive="base">
                                        <p:cTn id="39" dur="500" fill="hold"/>
                                        <p:tgtEl>
                                          <p:spTgt spid="1025">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2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6" fill="hold" grpId="0" nodeType="clickEffect">
                                  <p:stCondLst>
                                    <p:cond delay="0"/>
                                  </p:stCondLst>
                                  <p:childTnLst>
                                    <p:set>
                                      <p:cBhvr>
                                        <p:cTn id="44" dur="1" fill="hold">
                                          <p:stCondLst>
                                            <p:cond delay="0"/>
                                          </p:stCondLst>
                                        </p:cTn>
                                        <p:tgtEl>
                                          <p:spTgt spid="1025">
                                            <p:txEl>
                                              <p:pRg st="7" end="7"/>
                                            </p:txEl>
                                          </p:spTgt>
                                        </p:tgtEl>
                                        <p:attrNameLst>
                                          <p:attrName>style.visibility</p:attrName>
                                        </p:attrNameLst>
                                      </p:cBhvr>
                                      <p:to>
                                        <p:strVal val="visible"/>
                                      </p:to>
                                    </p:set>
                                    <p:anim calcmode="lin" valueType="num">
                                      <p:cBhvr additive="base">
                                        <p:cTn id="45" dur="500" fill="hold"/>
                                        <p:tgtEl>
                                          <p:spTgt spid="1025">
                                            <p:txEl>
                                              <p:pRg st="7" end="7"/>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102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6" fill="hold" grpId="0" nodeType="clickEffect">
                                  <p:stCondLst>
                                    <p:cond delay="0"/>
                                  </p:stCondLst>
                                  <p:childTnLst>
                                    <p:set>
                                      <p:cBhvr>
                                        <p:cTn id="50" dur="1" fill="hold">
                                          <p:stCondLst>
                                            <p:cond delay="0"/>
                                          </p:stCondLst>
                                        </p:cTn>
                                        <p:tgtEl>
                                          <p:spTgt spid="1025">
                                            <p:txEl>
                                              <p:pRg st="8" end="8"/>
                                            </p:txEl>
                                          </p:spTgt>
                                        </p:tgtEl>
                                        <p:attrNameLst>
                                          <p:attrName>style.visibility</p:attrName>
                                        </p:attrNameLst>
                                      </p:cBhvr>
                                      <p:to>
                                        <p:strVal val="visible"/>
                                      </p:to>
                                    </p:set>
                                    <p:anim calcmode="lin" valueType="num">
                                      <p:cBhvr additive="base">
                                        <p:cTn id="51" dur="500" fill="hold"/>
                                        <p:tgtEl>
                                          <p:spTgt spid="1025">
                                            <p:txEl>
                                              <p:pRg st="8" end="8"/>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102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6" fill="hold" grpId="0" nodeType="clickEffect">
                                  <p:stCondLst>
                                    <p:cond delay="0"/>
                                  </p:stCondLst>
                                  <p:childTnLst>
                                    <p:set>
                                      <p:cBhvr>
                                        <p:cTn id="56" dur="1" fill="hold">
                                          <p:stCondLst>
                                            <p:cond delay="0"/>
                                          </p:stCondLst>
                                        </p:cTn>
                                        <p:tgtEl>
                                          <p:spTgt spid="1025">
                                            <p:txEl>
                                              <p:pRg st="9" end="9"/>
                                            </p:txEl>
                                          </p:spTgt>
                                        </p:tgtEl>
                                        <p:attrNameLst>
                                          <p:attrName>style.visibility</p:attrName>
                                        </p:attrNameLst>
                                      </p:cBhvr>
                                      <p:to>
                                        <p:strVal val="visible"/>
                                      </p:to>
                                    </p:set>
                                    <p:anim calcmode="lin" valueType="num">
                                      <p:cBhvr additive="base">
                                        <p:cTn id="57" dur="500" fill="hold"/>
                                        <p:tgtEl>
                                          <p:spTgt spid="1025">
                                            <p:txEl>
                                              <p:pRg st="9" end="9"/>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02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38</a:t>
            </a:fld>
            <a:endParaRPr lang="ru-RU"/>
          </a:p>
        </p:txBody>
      </p:sp>
      <p:sp>
        <p:nvSpPr>
          <p:cNvPr id="94210" name="Rectangle 2"/>
          <p:cNvSpPr>
            <a:spLocks noChangeArrowheads="1"/>
          </p:cNvSpPr>
          <p:nvPr/>
        </p:nvSpPr>
        <p:spPr bwMode="auto">
          <a:xfrm>
            <a:off x="0" y="44624"/>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РОССИЙСКАЯ ФЕДЕРАЦИЯ</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ФЕДЕРАЛЬНЫЙ ЗАКОН</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ТЕХНИЧЕСКИЙ РЕГЛАМЕНТ О БЕЗОПАСНОСТИ ЗДАНИЙ И СООРУЖЕНИЙ</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 декабря 2009 года </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384-ФЗ</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Принят Государственной Думой 23 декабря 2009 года</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Одобрен Советом Федерации 25 декабря 2009 года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0" y="2483018"/>
            <a:ext cx="9144000" cy="4247317"/>
          </a:xfrm>
          <a:prstGeom prst="rect">
            <a:avLst/>
          </a:prstGeom>
        </p:spPr>
        <p:txBody>
          <a:bodyPr wrap="square">
            <a:spAutoFit/>
          </a:bodyPr>
          <a:lstStyle/>
          <a:p>
            <a:pPr algn="just"/>
            <a:r>
              <a:rPr lang="ru-RU" dirty="0" smtClean="0"/>
              <a:t>Статья 3. Сфера применения настоящего Федерального закона</a:t>
            </a:r>
          </a:p>
          <a:p>
            <a:pPr algn="just"/>
            <a:r>
              <a:rPr lang="ru-RU" dirty="0" smtClean="0"/>
              <a:t>   1. Объектом технического регулирования в настоящем Федеральном законе являются здания и сооружения любого назначения (в том числе входящие в их состав сети инженерно-технического обеспечения и системы инженерно-технического обеспечения), а также связанные со зданиями и с сооружениями процессы проектирования (включая изыскания), строительства, монтажа, наладки, эксплуатации и утилизации (сноса).</a:t>
            </a:r>
          </a:p>
          <a:p>
            <a:pPr algn="just"/>
            <a:r>
              <a:rPr lang="ru-RU" dirty="0" smtClean="0"/>
              <a:t>     2. Настоящий Федеральный закон распространяется на все этапы жизненного цикла здания или сооружения.</a:t>
            </a:r>
          </a:p>
          <a:p>
            <a:pPr algn="just"/>
            <a:r>
              <a:rPr lang="ru-RU" dirty="0" smtClean="0"/>
              <a:t>   3. Настоящий Федеральный закон не распространяется на безопасность технологических процессов, соответствующих функциональному назначению зданий и сооружений. Учету подлежат лишь возможные опасные воздействия этих процессов на состояние здания, сооружения или их частей.</a:t>
            </a:r>
          </a:p>
          <a:p>
            <a:pPr algn="just"/>
            <a:r>
              <a:rPr lang="ru-RU" dirty="0" smtClean="0"/>
              <a:t> </a:t>
            </a:r>
            <a:br>
              <a:rPr lang="ru-RU" dirty="0" smtClean="0"/>
            </a:b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fade">
                                      <p:cBhvr>
                                        <p:cTn id="7" dur="1000"/>
                                        <p:tgtEl>
                                          <p:spTgt spid="942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0">
                                            <p:txEl>
                                              <p:pRg st="1" end="1"/>
                                            </p:txEl>
                                          </p:spTgt>
                                        </p:tgtEl>
                                        <p:attrNameLst>
                                          <p:attrName>style.visibility</p:attrName>
                                        </p:attrNameLst>
                                      </p:cBhvr>
                                      <p:to>
                                        <p:strVal val="visible"/>
                                      </p:to>
                                    </p:set>
                                    <p:animEffect transition="in" filter="fade">
                                      <p:cBhvr>
                                        <p:cTn id="10" dur="1000"/>
                                        <p:tgtEl>
                                          <p:spTgt spid="9421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4210">
                                            <p:txEl>
                                              <p:pRg st="3" end="3"/>
                                            </p:txEl>
                                          </p:spTgt>
                                        </p:tgtEl>
                                        <p:attrNameLst>
                                          <p:attrName>style.visibility</p:attrName>
                                        </p:attrNameLst>
                                      </p:cBhvr>
                                      <p:to>
                                        <p:strVal val="visible"/>
                                      </p:to>
                                    </p:set>
                                    <p:animEffect transition="in" filter="fade">
                                      <p:cBhvr>
                                        <p:cTn id="13" dur="1000"/>
                                        <p:tgtEl>
                                          <p:spTgt spid="94210">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additive="base">
                                        <p:cTn id="1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xEl>
                                              <p:pRg st="1" end="1"/>
                                            </p:txEl>
                                          </p:spTgt>
                                        </p:tgtEl>
                                        <p:attrNameLst>
                                          <p:attrName>style.visibility</p:attrName>
                                        </p:attrNameLst>
                                      </p:cBhvr>
                                      <p:to>
                                        <p:strVal val="visible"/>
                                      </p:to>
                                    </p:set>
                                    <p:anim calcmode="lin" valueType="num">
                                      <p:cBhvr additive="base">
                                        <p:cTn id="2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 calcmode="lin" valueType="num">
                                      <p:cBhvr additive="base">
                                        <p:cTn id="30"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 calcmode="lin" valueType="num">
                                      <p:cBhvr additive="base">
                                        <p:cTn id="36"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 calcmode="lin" valueType="num">
                                      <p:cBhvr additive="base">
                                        <p:cTn id="42"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uiExpand="1" build="p"/>
      <p:bldP spid="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Прямоугольник 2"/>
          <p:cNvSpPr>
            <a:spLocks noChangeArrowheads="1"/>
          </p:cNvSpPr>
          <p:nvPr/>
        </p:nvSpPr>
        <p:spPr bwMode="auto">
          <a:xfrm>
            <a:off x="323850" y="1773238"/>
            <a:ext cx="8286750" cy="2806700"/>
          </a:xfrm>
          <a:prstGeom prst="rect">
            <a:avLst/>
          </a:prstGeom>
          <a:noFill/>
          <a:ln w="9525">
            <a:noFill/>
            <a:miter lim="800000"/>
            <a:headEnd/>
            <a:tailEnd/>
          </a:ln>
        </p:spPr>
        <p:txBody>
          <a:bodyPr>
            <a:spAutoFit/>
          </a:bodyPr>
          <a:lstStyle/>
          <a:p>
            <a:pPr algn="ctr">
              <a:lnSpc>
                <a:spcPct val="150000"/>
              </a:lnSpc>
            </a:pPr>
            <a:r>
              <a:rPr lang="ru-RU" sz="2000" b="1">
                <a:latin typeface="Times New Roman" pitchFamily="18" charset="0"/>
                <a:cs typeface="Times New Roman" pitchFamily="18" charset="0"/>
              </a:rPr>
              <a:t>ГОСТ, СНиП, СанПиН, ГСН, ВНП, ВН, ГЭСНр, ЕНиР, </a:t>
            </a:r>
            <a:endParaRPr lang="en-US" sz="2000" b="1">
              <a:latin typeface="Times New Roman" pitchFamily="18" charset="0"/>
              <a:cs typeface="Times New Roman" pitchFamily="18" charset="0"/>
            </a:endParaRPr>
          </a:p>
          <a:p>
            <a:pPr algn="ctr">
              <a:lnSpc>
                <a:spcPct val="150000"/>
              </a:lnSpc>
            </a:pPr>
            <a:r>
              <a:rPr lang="ru-RU" sz="2000" b="1">
                <a:latin typeface="Times New Roman" pitchFamily="18" charset="0"/>
                <a:cs typeface="Times New Roman" pitchFamily="18" charset="0"/>
              </a:rPr>
              <a:t>методические документы в строительстве, правила, </a:t>
            </a:r>
            <a:endParaRPr lang="en-US" sz="2000" b="1">
              <a:latin typeface="Times New Roman" pitchFamily="18" charset="0"/>
              <a:cs typeface="Times New Roman" pitchFamily="18" charset="0"/>
            </a:endParaRPr>
          </a:p>
          <a:p>
            <a:pPr algn="ctr">
              <a:lnSpc>
                <a:spcPct val="150000"/>
              </a:lnSpc>
            </a:pPr>
            <a:r>
              <a:rPr lang="ru-RU" sz="2000" b="1">
                <a:latin typeface="Times New Roman" pitchFamily="18" charset="0"/>
                <a:cs typeface="Times New Roman" pitchFamily="18" charset="0"/>
              </a:rPr>
              <a:t>ведомственные строительные нормы,</a:t>
            </a:r>
            <a:r>
              <a:rPr lang="en-US" sz="2000" b="1">
                <a:latin typeface="Times New Roman" pitchFamily="18" charset="0"/>
                <a:cs typeface="Times New Roman" pitchFamily="18" charset="0"/>
              </a:rPr>
              <a:t> </a:t>
            </a:r>
            <a:r>
              <a:rPr lang="ru-RU" sz="2000" b="1">
                <a:latin typeface="Times New Roman" pitchFamily="18" charset="0"/>
                <a:cs typeface="Times New Roman" pitchFamily="18" charset="0"/>
              </a:rPr>
              <a:t>гигиенические нормы, </a:t>
            </a:r>
            <a:endParaRPr lang="en-US" sz="2000" b="1">
              <a:latin typeface="Times New Roman" pitchFamily="18" charset="0"/>
              <a:cs typeface="Times New Roman" pitchFamily="18" charset="0"/>
            </a:endParaRPr>
          </a:p>
          <a:p>
            <a:pPr algn="ctr">
              <a:lnSpc>
                <a:spcPct val="150000"/>
              </a:lnSpc>
            </a:pPr>
            <a:r>
              <a:rPr lang="ru-RU" sz="2000" b="1">
                <a:latin typeface="Times New Roman" pitchFamily="18" charset="0"/>
                <a:cs typeface="Times New Roman" pitchFamily="18" charset="0"/>
              </a:rPr>
              <a:t>нормы противопожарной безопасности,</a:t>
            </a:r>
            <a:r>
              <a:rPr lang="en-US" sz="2000" b="1">
                <a:latin typeface="Times New Roman" pitchFamily="18" charset="0"/>
                <a:cs typeface="Times New Roman" pitchFamily="18" charset="0"/>
              </a:rPr>
              <a:t> </a:t>
            </a:r>
          </a:p>
          <a:p>
            <a:pPr algn="ctr">
              <a:lnSpc>
                <a:spcPct val="150000"/>
              </a:lnSpc>
            </a:pPr>
            <a:r>
              <a:rPr lang="ru-RU" sz="2000" b="1">
                <a:latin typeface="Times New Roman" pitchFamily="18" charset="0"/>
                <a:cs typeface="Times New Roman" pitchFamily="18" charset="0"/>
              </a:rPr>
              <a:t>нормативно-техническая документация,</a:t>
            </a:r>
            <a:endParaRPr lang="en-US" sz="2000" b="1">
              <a:latin typeface="Times New Roman" pitchFamily="18" charset="0"/>
              <a:cs typeface="Times New Roman" pitchFamily="18" charset="0"/>
            </a:endParaRPr>
          </a:p>
          <a:p>
            <a:pPr algn="ctr">
              <a:lnSpc>
                <a:spcPct val="150000"/>
              </a:lnSpc>
            </a:pPr>
            <a:r>
              <a:rPr lang="ru-RU" sz="2000" b="1">
                <a:latin typeface="Times New Roman" pitchFamily="18" charset="0"/>
                <a:cs typeface="Times New Roman" pitchFamily="18" charset="0"/>
              </a:rPr>
              <a:t>строительная документация</a:t>
            </a:r>
            <a:endParaRPr lang="ru-RU" sz="2000">
              <a:latin typeface="Times New Roman" pitchFamily="18" charset="0"/>
              <a:cs typeface="Times New Roman" pitchFamily="18" charset="0"/>
            </a:endParaRPr>
          </a:p>
        </p:txBody>
      </p:sp>
      <p:sp>
        <p:nvSpPr>
          <p:cNvPr id="3" name="Дата 2"/>
          <p:cNvSpPr>
            <a:spLocks noGrp="1"/>
          </p:cNvSpPr>
          <p:nvPr>
            <p:ph type="dt" sz="quarter" idx="10"/>
          </p:nvPr>
        </p:nvSpPr>
        <p:spPr/>
        <p:txBody>
          <a:bodyPr/>
          <a:lstStyle/>
          <a:p>
            <a:pPr>
              <a:defRPr/>
            </a:pPr>
            <a:fld id="{2F757C8E-9B41-40E8-94F2-629758B6C5AC}"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E3CAFFB0-649F-47A1-9E43-E7E5ADB2172E}" type="slidenum">
              <a:rPr lang="ru-RU" smtClean="0"/>
              <a:pPr>
                <a:defRPr/>
              </a:pPr>
              <a:t>39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85813" y="142875"/>
            <a:ext cx="1725612" cy="369888"/>
          </a:xfrm>
          <a:prstGeom prst="rect">
            <a:avLst/>
          </a:prstGeom>
          <a:noFill/>
          <a:ln w="9525">
            <a:noFill/>
            <a:miter lim="800000"/>
            <a:headEnd/>
            <a:tailEnd/>
          </a:ln>
        </p:spPr>
        <p:txBody>
          <a:bodyPr wrap="none">
            <a:spAutoFit/>
          </a:bodyPr>
          <a:lstStyle/>
          <a:p>
            <a:r>
              <a:rPr lang="ru-RU">
                <a:latin typeface="Calibri" pitchFamily="34" charset="0"/>
              </a:rPr>
              <a:t>Безопасность</a:t>
            </a:r>
          </a:p>
        </p:txBody>
      </p:sp>
      <p:pic>
        <p:nvPicPr>
          <p:cNvPr id="6147" name="Picture 3"/>
          <p:cNvPicPr>
            <a:picLocks noChangeAspect="1" noChangeArrowheads="1"/>
          </p:cNvPicPr>
          <p:nvPr/>
        </p:nvPicPr>
        <p:blipFill>
          <a:blip r:embed="rId2" cstate="print">
            <a:lum bright="-42000" contrast="70000"/>
          </a:blip>
          <a:srcRect l="36000" t="39091" r="6000" b="14545"/>
          <a:stretch>
            <a:fillRect/>
          </a:stretch>
        </p:blipFill>
        <p:spPr bwMode="auto">
          <a:xfrm>
            <a:off x="539750" y="836613"/>
            <a:ext cx="8228013" cy="4824412"/>
          </a:xfrm>
          <a:prstGeom prst="rect">
            <a:avLst/>
          </a:prstGeom>
          <a:noFill/>
          <a:ln w="9525">
            <a:noFill/>
            <a:miter lim="800000"/>
            <a:headEnd/>
            <a:tailEnd/>
          </a:ln>
        </p:spPr>
      </p:pic>
      <p:sp>
        <p:nvSpPr>
          <p:cNvPr id="4" name="Дата 3"/>
          <p:cNvSpPr>
            <a:spLocks noGrp="1"/>
          </p:cNvSpPr>
          <p:nvPr>
            <p:ph type="dt" sz="quarter" idx="10"/>
          </p:nvPr>
        </p:nvSpPr>
        <p:spPr/>
        <p:txBody>
          <a:bodyPr/>
          <a:lstStyle/>
          <a:p>
            <a:pPr>
              <a:defRPr/>
            </a:pPr>
            <a:fld id="{C986901F-DAB6-4F8D-8FDE-DBFEC7B2F755}"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7CB58E7B-ABD3-42E5-8F56-943645764249}" type="slidenum">
              <a:rPr lang="ru-RU" smtClean="0"/>
              <a:pPr>
                <a:defRPr/>
              </a:pPr>
              <a:t>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1"/>
          <p:cNvSpPr>
            <a:spLocks noGrp="1"/>
          </p:cNvSpPr>
          <p:nvPr>
            <p:ph type="title"/>
          </p:nvPr>
        </p:nvSpPr>
        <p:spPr/>
        <p:txBody>
          <a:bodyPr/>
          <a:lstStyle/>
          <a:p>
            <a:r>
              <a:rPr lang="ru-RU" smtClean="0"/>
              <a:t>ГОСТ</a:t>
            </a:r>
          </a:p>
        </p:txBody>
      </p:sp>
      <p:sp>
        <p:nvSpPr>
          <p:cNvPr id="5" name="Дата 4"/>
          <p:cNvSpPr>
            <a:spLocks noGrp="1"/>
          </p:cNvSpPr>
          <p:nvPr>
            <p:ph type="dt" sz="half" idx="10"/>
          </p:nvPr>
        </p:nvSpPr>
        <p:spPr/>
        <p:txBody>
          <a:bodyPr/>
          <a:lstStyle/>
          <a:p>
            <a:pPr>
              <a:defRPr/>
            </a:pPr>
            <a:fld id="{C580719F-3652-46AB-A77D-EE3BE17F9598}" type="datetime1">
              <a:rPr lang="ru-RU"/>
              <a:pPr>
                <a:defRPr/>
              </a:pPr>
              <a:t>15.10.2012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5FA5EFE-5565-4E1C-AAA0-DCE98A902C48}" type="slidenum">
              <a:rPr lang="ru-RU" smtClean="0"/>
              <a:pPr>
                <a:defRPr/>
              </a:pPr>
              <a:t>40</a:t>
            </a:fld>
            <a:endParaRPr lang="ru-RU"/>
          </a:p>
        </p:txBody>
      </p:sp>
      <p:sp>
        <p:nvSpPr>
          <p:cNvPr id="23555" name="Прямоугольник 2"/>
          <p:cNvSpPr>
            <a:spLocks noChangeArrowheads="1"/>
          </p:cNvSpPr>
          <p:nvPr/>
        </p:nvSpPr>
        <p:spPr bwMode="auto">
          <a:xfrm>
            <a:off x="250825" y="1341438"/>
            <a:ext cx="8713788" cy="1703387"/>
          </a:xfrm>
          <a:prstGeom prst="rect">
            <a:avLst/>
          </a:prstGeom>
          <a:noFill/>
          <a:ln w="9525">
            <a:noFill/>
            <a:miter lim="800000"/>
            <a:headEnd/>
            <a:tailEnd/>
          </a:ln>
        </p:spPr>
        <p:txBody>
          <a:bodyPr>
            <a:spAutoFit/>
          </a:bodyPr>
          <a:lstStyle/>
          <a:p>
            <a:pPr indent="357188" algn="just">
              <a:lnSpc>
                <a:spcPct val="150000"/>
              </a:lnSpc>
            </a:pPr>
            <a:r>
              <a:rPr lang="ru-RU" b="1" u="sng" dirty="0"/>
              <a:t>ГОСТ</a:t>
            </a:r>
            <a:r>
              <a:rPr lang="ru-RU" u="sng" dirty="0"/>
              <a:t> (Государственный стандарт)</a:t>
            </a:r>
            <a:r>
              <a:rPr lang="ru-RU" dirty="0"/>
              <a:t> — одна из основных категорий стандартов в СССР, сегодня межгосударственный стандарт в СНГ. Принимается Межгосударственным советом по стандартизации, метрологии и сертификации (МГС).</a:t>
            </a:r>
          </a:p>
        </p:txBody>
      </p:sp>
      <p:sp>
        <p:nvSpPr>
          <p:cNvPr id="23556" name="Прямоугольник 3"/>
          <p:cNvSpPr>
            <a:spLocks noChangeArrowheads="1"/>
          </p:cNvSpPr>
          <p:nvPr/>
        </p:nvSpPr>
        <p:spPr bwMode="auto">
          <a:xfrm>
            <a:off x="285750" y="3214688"/>
            <a:ext cx="8712200" cy="2119312"/>
          </a:xfrm>
          <a:prstGeom prst="rect">
            <a:avLst/>
          </a:prstGeom>
          <a:noFill/>
          <a:ln w="9525">
            <a:noFill/>
            <a:miter lim="800000"/>
            <a:headEnd/>
            <a:tailEnd/>
          </a:ln>
        </p:spPr>
        <p:txBody>
          <a:bodyPr>
            <a:spAutoFit/>
          </a:bodyPr>
          <a:lstStyle/>
          <a:p>
            <a:pPr indent="357188" algn="just">
              <a:lnSpc>
                <a:spcPct val="150000"/>
              </a:lnSpc>
            </a:pPr>
            <a:r>
              <a:rPr lang="ru-RU" dirty="0"/>
              <a:t>На официальном сайте </a:t>
            </a:r>
            <a:r>
              <a:rPr lang="ru-RU" dirty="0" err="1"/>
              <a:t>Ростехрегулирования</a:t>
            </a:r>
            <a:r>
              <a:rPr lang="ru-RU" dirty="0"/>
              <a:t> открыт бесплатный доступ к </a:t>
            </a:r>
            <a:r>
              <a:rPr lang="ru-RU" dirty="0" err="1"/>
              <a:t>ГОСТам</a:t>
            </a:r>
            <a:r>
              <a:rPr lang="ru-RU" dirty="0"/>
              <a:t> и изменениям </a:t>
            </a:r>
            <a:r>
              <a:rPr lang="ru-RU" dirty="0" err="1"/>
              <a:t>ГОСТов</a:t>
            </a:r>
            <a:r>
              <a:rPr lang="ru-RU" dirty="0"/>
              <a:t>, вновь принятым за период с января 2006 года по настоящее время (содержит не все тексты), документы представлены в графической копии низкого разрешения, с «водяными знаками» и защитой от копирования.</a:t>
            </a:r>
          </a:p>
        </p:txBody>
      </p:sp>
    </p:spTree>
  </p:cSld>
  <p:clrMapOvr>
    <a:overrideClrMapping bg1="lt1" tx1="dk1" bg2="lt2" tx2="dk2" accent1="accent1" accent2="accent2" accent3="accent3" accent4="accent4" accent5="accent5" accent6="accent6" hlink="hlink" folHlink="folHlink"/>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5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Заголовок 1"/>
          <p:cNvSpPr>
            <a:spLocks noGrp="1"/>
          </p:cNvSpPr>
          <p:nvPr>
            <p:ph type="title"/>
          </p:nvPr>
        </p:nvSpPr>
        <p:spPr>
          <a:xfrm>
            <a:off x="457200" y="274638"/>
            <a:ext cx="8229600" cy="634082"/>
          </a:xfrm>
        </p:spPr>
        <p:txBody>
          <a:bodyPr/>
          <a:lstStyle/>
          <a:p>
            <a:r>
              <a:rPr lang="ru-RU" sz="3600" dirty="0" err="1" smtClean="0"/>
              <a:t>СНиП</a:t>
            </a:r>
            <a:endParaRPr lang="ru-RU" sz="3600" dirty="0" smtClean="0"/>
          </a:p>
        </p:txBody>
      </p:sp>
      <p:sp>
        <p:nvSpPr>
          <p:cNvPr id="3" name="Прямоугольник 2"/>
          <p:cNvSpPr/>
          <p:nvPr/>
        </p:nvSpPr>
        <p:spPr>
          <a:xfrm>
            <a:off x="0" y="1484313"/>
            <a:ext cx="9144000" cy="4524315"/>
          </a:xfrm>
          <a:prstGeom prst="rect">
            <a:avLst/>
          </a:prstGeom>
        </p:spPr>
        <p:txBody>
          <a:bodyPr>
            <a:spAutoFit/>
          </a:bodyPr>
          <a:lstStyle/>
          <a:p>
            <a:pPr indent="354013" algn="just">
              <a:defRPr/>
            </a:pPr>
            <a:r>
              <a:rPr lang="ru-RU" b="1" dirty="0"/>
              <a:t>Строительные нормы и правила</a:t>
            </a:r>
            <a:r>
              <a:rPr lang="ru-RU" dirty="0"/>
              <a:t> (</a:t>
            </a:r>
            <a:r>
              <a:rPr lang="ru-RU" i="1" dirty="0" err="1"/>
              <a:t>СНиП</a:t>
            </a:r>
            <a:r>
              <a:rPr lang="ru-RU" dirty="0"/>
              <a:t>) — свод нормативных документов в области строительства, принятый органами исполнительной власти и содержащий обязательные требования. До 1955 года комплексных нормативных документов в области строительства в СССР не было. После введения утверждались Государственным комитетом Совета Министров СССР по делам строительства.</a:t>
            </a:r>
          </a:p>
          <a:p>
            <a:pPr indent="354013" algn="just">
              <a:defRPr/>
            </a:pPr>
            <a:endParaRPr lang="ru-RU" dirty="0"/>
          </a:p>
          <a:p>
            <a:pPr>
              <a:defRPr/>
            </a:pPr>
            <a:r>
              <a:rPr lang="ru-RU" dirty="0"/>
              <a:t>Строительные нормы и правила состоят из 4 частей</a:t>
            </a:r>
            <a:r>
              <a:rPr lang="ru-RU" dirty="0" smtClean="0"/>
              <a:t>:</a:t>
            </a:r>
          </a:p>
          <a:p>
            <a:pPr lvl="1">
              <a:buFont typeface="Arial" pitchFamily="34" charset="0"/>
              <a:buChar char="•"/>
              <a:defRPr/>
            </a:pPr>
            <a:r>
              <a:rPr lang="ru-RU" dirty="0" smtClean="0"/>
              <a:t>общие </a:t>
            </a:r>
            <a:r>
              <a:rPr lang="ru-RU" dirty="0"/>
              <a:t>положения; </a:t>
            </a:r>
          </a:p>
          <a:p>
            <a:pPr lvl="1">
              <a:buFont typeface="Arial" pitchFamily="34" charset="0"/>
              <a:buChar char="•"/>
              <a:defRPr/>
            </a:pPr>
            <a:r>
              <a:rPr lang="ru-RU" dirty="0"/>
              <a:t>нормы проектирования; </a:t>
            </a:r>
          </a:p>
          <a:p>
            <a:pPr lvl="1">
              <a:buFont typeface="Arial" pitchFamily="34" charset="0"/>
              <a:buChar char="•"/>
              <a:defRPr/>
            </a:pPr>
            <a:r>
              <a:rPr lang="ru-RU" dirty="0"/>
              <a:t>правила производства и приёмки работ; </a:t>
            </a:r>
          </a:p>
          <a:p>
            <a:pPr lvl="1">
              <a:buFont typeface="Arial" pitchFamily="34" charset="0"/>
              <a:buChar char="•"/>
              <a:defRPr/>
            </a:pPr>
            <a:r>
              <a:rPr lang="ru-RU" dirty="0"/>
              <a:t>сметные нормы и правила. </a:t>
            </a:r>
          </a:p>
          <a:p>
            <a:pPr lvl="1">
              <a:buFont typeface="Arial" pitchFamily="34" charset="0"/>
              <a:buChar char="•"/>
              <a:defRPr/>
            </a:pPr>
            <a:endParaRPr lang="ru-RU" dirty="0"/>
          </a:p>
          <a:p>
            <a:pPr indent="354013" algn="just">
              <a:defRPr/>
            </a:pPr>
            <a:r>
              <a:rPr lang="ru-RU" dirty="0"/>
              <a:t>Кроме </a:t>
            </a:r>
            <a:r>
              <a:rPr lang="ru-RU" i="1" dirty="0"/>
              <a:t>Строительных норм и правил</a:t>
            </a:r>
            <a:r>
              <a:rPr lang="ru-RU" dirty="0"/>
              <a:t> по отдельным отраслям проектирования и строительства действуют также различные </a:t>
            </a:r>
            <a:r>
              <a:rPr lang="ru-RU" i="1" dirty="0"/>
              <a:t>нормы</a:t>
            </a:r>
            <a:r>
              <a:rPr lang="ru-RU" dirty="0"/>
              <a:t>, </a:t>
            </a:r>
            <a:r>
              <a:rPr lang="ru-RU" i="1" dirty="0"/>
              <a:t>правила</a:t>
            </a:r>
            <a:r>
              <a:rPr lang="ru-RU" dirty="0"/>
              <a:t>, </a:t>
            </a:r>
            <a:r>
              <a:rPr lang="ru-RU" i="1" dirty="0"/>
              <a:t>своды правил (СП)</a:t>
            </a:r>
            <a:r>
              <a:rPr lang="ru-RU" dirty="0"/>
              <a:t>, </a:t>
            </a:r>
            <a:r>
              <a:rPr lang="ru-RU" i="1" dirty="0"/>
              <a:t>инструкции</a:t>
            </a:r>
            <a:r>
              <a:rPr lang="ru-RU" dirty="0"/>
              <a:t>, </a:t>
            </a:r>
            <a:r>
              <a:rPr lang="ru-RU" i="1" dirty="0"/>
              <a:t>ведомственные строительные нормы (ВСН)</a:t>
            </a:r>
            <a:r>
              <a:rPr lang="ru-RU" dirty="0"/>
              <a:t>, и другие нормативные документы</a:t>
            </a:r>
            <a:r>
              <a:rPr lang="ru-RU" dirty="0" smtClean="0"/>
              <a:t>.</a:t>
            </a:r>
            <a:endParaRPr lang="ru-RU" dirty="0"/>
          </a:p>
        </p:txBody>
      </p:sp>
      <p:sp>
        <p:nvSpPr>
          <p:cNvPr id="4" name="Дата 3"/>
          <p:cNvSpPr>
            <a:spLocks noGrp="1"/>
          </p:cNvSpPr>
          <p:nvPr>
            <p:ph type="dt" sz="quarter" idx="10"/>
          </p:nvPr>
        </p:nvSpPr>
        <p:spPr/>
        <p:txBody>
          <a:bodyPr/>
          <a:lstStyle/>
          <a:p>
            <a:pPr>
              <a:defRPr/>
            </a:pPr>
            <a:fld id="{77249B44-E329-463C-AA37-EEEAA4C3E084}"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37478B65-B908-407D-9888-28F952CAE5C0}" type="slidenum">
              <a:rPr lang="ru-RU" smtClean="0"/>
              <a:pPr>
                <a:defRPr/>
              </a:pPr>
              <a:t>41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3">
                                            <p:txEl>
                                              <p:pRg st="4" end="4"/>
                                            </p:txEl>
                                          </p:spTgt>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p:cTn id="4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42</a:t>
            </a:fld>
            <a:endParaRPr lang="ru-RU"/>
          </a:p>
        </p:txBody>
      </p:sp>
      <p:sp>
        <p:nvSpPr>
          <p:cNvPr id="5" name="Прямоугольник 4"/>
          <p:cNvSpPr/>
          <p:nvPr/>
        </p:nvSpPr>
        <p:spPr>
          <a:xfrm>
            <a:off x="0" y="2060848"/>
            <a:ext cx="9144000" cy="1421992"/>
          </a:xfrm>
          <a:prstGeom prst="rect">
            <a:avLst/>
          </a:prstGeom>
        </p:spPr>
        <p:txBody>
          <a:bodyPr wrap="square">
            <a:spAutoFit/>
          </a:bodyPr>
          <a:lstStyle/>
          <a:p>
            <a:pPr algn="ctr">
              <a:lnSpc>
                <a:spcPct val="150000"/>
              </a:lnSpc>
            </a:pPr>
            <a:r>
              <a:rPr lang="ru-RU" sz="2000" b="1" dirty="0" smtClean="0">
                <a:latin typeface="Times New Roman" pitchFamily="18" charset="0"/>
                <a:cs typeface="Times New Roman" pitchFamily="18" charset="0"/>
              </a:rPr>
              <a:t>ТРЕБОВАНИЯ И ПОРЯДОК  ОФОРМЛЕНИЯ АКТОВ СДАЧИ-ПРИЕМКИ СКРЫТЫХ РАБОТ, МОНТАЖА И НАЛАДКИ ОТДЕЛЬНЫХ ВИДОВ ЭЛЕКТРООБОРУДОВАНИЯ И ЭЛЕКТРОУСТАНОВОК В ЦЕЛОМ</a:t>
            </a:r>
            <a:endParaRPr lang="ru-RU" sz="2000" b="1" dirty="0">
              <a:latin typeface="Times New Roman" pitchFamily="18" charset="0"/>
              <a:cs typeface="Times New Roman" pitchFamily="18" charset="0"/>
            </a:endParaRPr>
          </a:p>
        </p:txBody>
      </p:sp>
    </p:spTree>
  </p:cSld>
  <p:clrMapOvr>
    <a:masterClrMapping/>
  </p:clrMapOvr>
  <p:transition spd="slow">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9090" name="Прямоугольник 2"/>
          <p:cNvSpPr>
            <a:spLocks noChangeArrowheads="1"/>
          </p:cNvSpPr>
          <p:nvPr/>
        </p:nvSpPr>
        <p:spPr bwMode="auto">
          <a:xfrm>
            <a:off x="0" y="0"/>
            <a:ext cx="9144000" cy="6699250"/>
          </a:xfrm>
          <a:prstGeom prst="rect">
            <a:avLst/>
          </a:prstGeom>
          <a:noFill/>
          <a:ln w="9525">
            <a:noFill/>
            <a:miter lim="800000"/>
            <a:headEnd/>
            <a:tailEnd/>
          </a:ln>
        </p:spPr>
        <p:txBody>
          <a:bodyPr>
            <a:spAutoFit/>
          </a:bodyPr>
          <a:lstStyle/>
          <a:p>
            <a:pPr algn="ctr">
              <a:lnSpc>
                <a:spcPct val="114000"/>
              </a:lnSpc>
            </a:pPr>
            <a:r>
              <a:rPr lang="ru-RU" b="1" dirty="0">
                <a:latin typeface="Times New Roman" pitchFamily="18" charset="0"/>
                <a:cs typeface="Times New Roman" pitchFamily="18" charset="0"/>
              </a:rPr>
              <a:t>ТРЕБОВАНИЯ, ПРЕДЪЯВЛЯЕМЫЕ К ОФОРМЛЕНИЮ АКТОВ СДАЧИ-ПРИЕМКИ ВЫПОЛНЕННЫХ РАБОТ (ОКАЗАННЫХ УСЛУГ)</a:t>
            </a:r>
          </a:p>
          <a:p>
            <a:pPr>
              <a:lnSpc>
                <a:spcPct val="114000"/>
              </a:lnSpc>
            </a:pPr>
            <a:endParaRPr lang="ru-RU" b="1" dirty="0">
              <a:latin typeface="Times New Roman" pitchFamily="18" charset="0"/>
              <a:cs typeface="Times New Roman" pitchFamily="18" charset="0"/>
            </a:endParaRPr>
          </a:p>
          <a:p>
            <a:pPr algn="just">
              <a:lnSpc>
                <a:spcPct val="114000"/>
              </a:lnSpc>
            </a:pPr>
            <a:r>
              <a:rPr lang="ru-RU" dirty="0">
                <a:latin typeface="Times New Roman" pitchFamily="18" charset="0"/>
                <a:cs typeface="Times New Roman" pitchFamily="18" charset="0"/>
              </a:rPr>
              <a:t>	В бухгалтерском учете к ведению актов сдачи-приемки выполненных работ (оказанных услуг) предъявляются следующие требования:</a:t>
            </a:r>
          </a:p>
          <a:p>
            <a:pPr algn="just">
              <a:lnSpc>
                <a:spcPct val="114000"/>
              </a:lnSpc>
            </a:pPr>
            <a:r>
              <a:rPr lang="ru-RU" dirty="0">
                <a:latin typeface="Times New Roman" pitchFamily="18" charset="0"/>
                <a:cs typeface="Times New Roman" pitchFamily="18" charset="0"/>
              </a:rPr>
              <a:t>	Прежде всего, оформляемые акты выполненных работ (оказанных услуг) должны учитывать положения налогового законодательства, позволяющие принять соответствующие расходы в уменьшение налоговой базы по налогу на прибыль. Также следует учитывать, что если результаты работ могут быть проверены на предмет их наличия и соответствия тому, что указано в договоре и акте, то услуги не имеют материально выраженного результата, а потому должны быть более подробно раскрыты и обоснованны.</a:t>
            </a:r>
          </a:p>
          <a:p>
            <a:pPr algn="just">
              <a:lnSpc>
                <a:spcPct val="114000"/>
              </a:lnSpc>
            </a:pPr>
            <a:r>
              <a:rPr lang="ru-RU" dirty="0">
                <a:latin typeface="Times New Roman" pitchFamily="18" charset="0"/>
                <a:cs typeface="Times New Roman" pitchFamily="18" charset="0"/>
              </a:rPr>
              <a:t>	В связи с этим еще раз обращаем внимание, что для принятия в целях налогообложения любые расходы должны быть непосредственно связаны с осуществляемой организацией производственной деятельностью, то есть должны быть экономически оправданными. Именно эти обстоятельства и должны учитываться при самостоятельном оформлении актов услуг и работ.</a:t>
            </a:r>
          </a:p>
          <a:p>
            <a:pPr algn="just">
              <a:lnSpc>
                <a:spcPct val="114000"/>
              </a:lnSpc>
            </a:pPr>
            <a:r>
              <a:rPr lang="ru-RU" dirty="0">
                <a:latin typeface="Times New Roman" pitchFamily="18" charset="0"/>
                <a:cs typeface="Times New Roman" pitchFamily="18" charset="0"/>
              </a:rPr>
              <a:t>	Актами прежде всего фиксируется выполнение закрепленных в договоре обязательств той стороной по договору, которая является исполнителем. Как правило, именно фиксация данного факта влечет за собой обязанность заказчика по оплате работ (услуг).</a:t>
            </a:r>
          </a:p>
        </p:txBody>
      </p:sp>
      <p:sp>
        <p:nvSpPr>
          <p:cNvPr id="3" name="Дата 2"/>
          <p:cNvSpPr>
            <a:spLocks noGrp="1"/>
          </p:cNvSpPr>
          <p:nvPr>
            <p:ph type="dt" sz="quarter" idx="10"/>
          </p:nvPr>
        </p:nvSpPr>
        <p:spPr/>
        <p:txBody>
          <a:bodyPr/>
          <a:lstStyle/>
          <a:p>
            <a:pPr>
              <a:defRPr/>
            </a:pPr>
            <a:fld id="{1E1F4BF9-CBB8-4508-9F31-10EB10585A27}"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6689FCC0-DEAD-4C08-BFDB-3F9E24C55C52}" type="slidenum">
              <a:rPr lang="ru-RU" smtClean="0"/>
              <a:pPr>
                <a:defRPr/>
              </a:pPr>
              <a:t>43</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0114" name="Прямоугольник 2"/>
          <p:cNvSpPr>
            <a:spLocks noChangeArrowheads="1"/>
          </p:cNvSpPr>
          <p:nvPr/>
        </p:nvSpPr>
        <p:spPr bwMode="auto">
          <a:xfrm>
            <a:off x="0" y="0"/>
            <a:ext cx="9144000" cy="5435600"/>
          </a:xfrm>
          <a:prstGeom prst="rect">
            <a:avLst/>
          </a:prstGeom>
          <a:noFill/>
          <a:ln w="9525">
            <a:noFill/>
            <a:miter lim="800000"/>
            <a:headEnd/>
            <a:tailEnd/>
          </a:ln>
        </p:spPr>
        <p:txBody>
          <a:bodyPr>
            <a:spAutoFit/>
          </a:bodyPr>
          <a:lstStyle/>
          <a:p>
            <a:pPr algn="just">
              <a:lnSpc>
                <a:spcPct val="114000"/>
              </a:lnSpc>
            </a:pPr>
            <a:r>
              <a:rPr lang="ru-RU" dirty="0"/>
              <a:t>	</a:t>
            </a:r>
            <a:r>
              <a:rPr lang="ru-RU" dirty="0">
                <a:latin typeface="Times New Roman" pitchFamily="18" charset="0"/>
                <a:cs typeface="Times New Roman" pitchFamily="18" charset="0"/>
              </a:rPr>
              <a:t>При оформлении актов работ и услуг, выполненных по договору подряда, выступающей в роли заказчика организации необходимо учитывать положения статьи 720 ГК РФ. В частности, заказчик обязан в установленные договором сроки с участием подрядчика осмотреть и принять выполненную работу (ее результат), а при обнаружении отступлений от договора, ухудшающих результат работы, или иных недостатков в работе немедленно заявить об этом подрядчику и оговорить их в акте приемки работ. Исключение составляют скрытые недостатки, уведомить о наличии которых заказчик подрядчика обязан в разумный срок после их обнаружении.</a:t>
            </a:r>
          </a:p>
          <a:p>
            <a:pPr algn="just">
              <a:lnSpc>
                <a:spcPct val="114000"/>
              </a:lnSpc>
            </a:pPr>
            <a:r>
              <a:rPr lang="ru-RU" dirty="0">
                <a:latin typeface="Times New Roman" pitchFamily="18" charset="0"/>
                <a:cs typeface="Times New Roman" pitchFamily="18" charset="0"/>
              </a:rPr>
              <a:t>	Прежде всего, при оформлении актов оказания услуг необходимо обеспечить четкое разграничение каждой из перечисленных услуг, а также обосновать их непосредственную связь с производственной деятельностью организации.</a:t>
            </a:r>
          </a:p>
          <a:p>
            <a:pPr algn="just">
              <a:lnSpc>
                <a:spcPct val="114000"/>
              </a:lnSpc>
            </a:pPr>
            <a:r>
              <a:rPr lang="ru-RU" dirty="0">
                <a:latin typeface="Times New Roman" pitchFamily="18" charset="0"/>
                <a:cs typeface="Times New Roman" pitchFamily="18" charset="0"/>
              </a:rPr>
              <a:t>	Если исходя из условий заключенного договора обязанность оплатить оказанные услуги возникает в момент выставления счета (или же, например, в момент подписания двустороннего акта), то датой признания расходов будут являться именно дата выставления счета (подписания акта). В связи с этим при применении метода начисления, расходы на оплату услуг будут относиться к тому налоговому (отчетному) периоду, в котором возникла обязанность оплатить оказанные услуги.</a:t>
            </a:r>
          </a:p>
        </p:txBody>
      </p:sp>
      <p:sp>
        <p:nvSpPr>
          <p:cNvPr id="3" name="Дата 2"/>
          <p:cNvSpPr>
            <a:spLocks noGrp="1"/>
          </p:cNvSpPr>
          <p:nvPr>
            <p:ph type="dt" sz="quarter" idx="10"/>
          </p:nvPr>
        </p:nvSpPr>
        <p:spPr/>
        <p:txBody>
          <a:bodyPr/>
          <a:lstStyle/>
          <a:p>
            <a:pPr>
              <a:defRPr/>
            </a:pPr>
            <a:fld id="{A1B40A79-F4D9-41A2-957D-4E3965910353}"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34F6CAE4-304B-4D27-AEFC-AFFFF1DDDDC0}" type="slidenum">
              <a:rPr lang="ru-RU" smtClean="0"/>
              <a:pPr>
                <a:defRPr/>
              </a:pPr>
              <a:t>44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Box 2"/>
          <p:cNvSpPr txBox="1">
            <a:spLocks noChangeArrowheads="1"/>
          </p:cNvSpPr>
          <p:nvPr/>
        </p:nvSpPr>
        <p:spPr bwMode="auto">
          <a:xfrm>
            <a:off x="0" y="0"/>
            <a:ext cx="2297113" cy="369888"/>
          </a:xfrm>
          <a:prstGeom prst="rect">
            <a:avLst/>
          </a:prstGeom>
          <a:noFill/>
          <a:ln w="9525">
            <a:noFill/>
            <a:miter lim="800000"/>
            <a:headEnd/>
            <a:tailEnd/>
          </a:ln>
        </p:spPr>
        <p:txBody>
          <a:bodyPr wrap="none">
            <a:spAutoFit/>
          </a:bodyPr>
          <a:lstStyle/>
          <a:p>
            <a:r>
              <a:rPr lang="ru-RU" dirty="0"/>
              <a:t>Электропроводки</a:t>
            </a:r>
          </a:p>
        </p:txBody>
      </p:sp>
      <p:sp>
        <p:nvSpPr>
          <p:cNvPr id="4" name="Прямоугольник 3"/>
          <p:cNvSpPr/>
          <p:nvPr/>
        </p:nvSpPr>
        <p:spPr>
          <a:xfrm>
            <a:off x="0" y="517525"/>
            <a:ext cx="9144000" cy="6246262"/>
          </a:xfrm>
          <a:prstGeom prst="rect">
            <a:avLst/>
          </a:prstGeom>
        </p:spPr>
        <p:txBody>
          <a:bodyPr>
            <a:spAutoFit/>
          </a:bodyPr>
          <a:lstStyle/>
          <a:p>
            <a:pPr algn="just">
              <a:lnSpc>
                <a:spcPct val="114000"/>
              </a:lnSpc>
              <a:defRPr/>
            </a:pPr>
            <a:r>
              <a:rPr lang="ru-RU" dirty="0">
                <a:latin typeface="Times New Roman" pitchFamily="18" charset="0"/>
                <a:cs typeface="Times New Roman" pitchFamily="18" charset="0"/>
              </a:rPr>
              <a:t>	Электропроводки характеризуются способом прокладки, минимально допустимым сечением, допустимой токовой нагрузкой. </a:t>
            </a:r>
            <a:endParaRPr lang="ru-RU" dirty="0" smtClean="0">
              <a:latin typeface="Times New Roman" pitchFamily="18" charset="0"/>
              <a:cs typeface="Times New Roman" pitchFamily="18" charset="0"/>
            </a:endParaRPr>
          </a:p>
          <a:p>
            <a:pPr algn="just">
              <a:lnSpc>
                <a:spcPct val="114000"/>
              </a:lnSpc>
              <a:defRPr/>
            </a:pPr>
            <a:r>
              <a:rPr lang="ru-RU" dirty="0" smtClean="0">
                <a:latin typeface="Times New Roman" pitchFamily="18" charset="0"/>
                <a:cs typeface="Times New Roman" pitchFamily="18" charset="0"/>
              </a:rPr>
              <a:t>	Способы </a:t>
            </a:r>
            <a:r>
              <a:rPr lang="ru-RU" dirty="0">
                <a:latin typeface="Times New Roman" pitchFamily="18" charset="0"/>
                <a:cs typeface="Times New Roman" pitchFamily="18" charset="0"/>
              </a:rPr>
              <a:t>прокладки электропроводок регламентируются в Правилах устройства электроустановок (ПУЭ) и ГОСТ Р 50571.15-97 </a:t>
            </a:r>
            <a:r>
              <a:rPr lang="ru-RU" dirty="0" smtClean="0">
                <a:latin typeface="Times New Roman" pitchFamily="18" charset="0"/>
                <a:cs typeface="Times New Roman" pitchFamily="18" charset="0"/>
              </a:rPr>
              <a:t>«</a:t>
            </a:r>
            <a:r>
              <a:rPr lang="ru-RU" dirty="0">
                <a:latin typeface="Times New Roman" pitchFamily="18" charset="0"/>
                <a:cs typeface="Times New Roman" pitchFamily="18" charset="0"/>
              </a:rPr>
              <a:t>Электроустановки зданий. Часть 5. Выбор и монтаж электрооборудования. Глава 52. Электропроводки». </a:t>
            </a:r>
          </a:p>
          <a:p>
            <a:pPr algn="just">
              <a:lnSpc>
                <a:spcPct val="114000"/>
              </a:lnSpc>
              <a:defRPr/>
            </a:pPr>
            <a:r>
              <a:rPr lang="ru-RU" dirty="0">
                <a:latin typeface="Times New Roman" pitchFamily="18" charset="0"/>
                <a:cs typeface="Times New Roman" pitchFamily="18" charset="0"/>
              </a:rPr>
              <a:t>	В стандарте содержится ряд требований и положений, существенно отличающихся от требований ПУЭ, действующих на момент выхода стандарта. </a:t>
            </a:r>
          </a:p>
          <a:p>
            <a:pPr algn="just">
              <a:lnSpc>
                <a:spcPct val="114000"/>
              </a:lnSpc>
              <a:spcBef>
                <a:spcPts val="1200"/>
              </a:spcBef>
              <a:defRPr/>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Требования </a:t>
            </a:r>
            <a:r>
              <a:rPr lang="ru-RU" b="1" dirty="0">
                <a:latin typeface="Times New Roman" pitchFamily="18" charset="0"/>
                <a:cs typeface="Times New Roman" pitchFamily="18" charset="0"/>
              </a:rPr>
              <a:t>стандарта, относящиеся к особенностям прокладки электропроводок в административных </a:t>
            </a:r>
            <a:r>
              <a:rPr lang="ru-RU" b="1" dirty="0" smtClean="0">
                <a:latin typeface="Times New Roman" pitchFamily="18" charset="0"/>
                <a:cs typeface="Times New Roman" pitchFamily="18" charset="0"/>
              </a:rPr>
              <a:t>зданиях:</a:t>
            </a:r>
            <a:endParaRPr lang="ru-RU" b="1" dirty="0">
              <a:latin typeface="Times New Roman" pitchFamily="18" charset="0"/>
              <a:cs typeface="Times New Roman" pitchFamily="18" charset="0"/>
            </a:endParaRPr>
          </a:p>
          <a:p>
            <a:pPr algn="just">
              <a:lnSpc>
                <a:spcPct val="114000"/>
              </a:lnSpc>
              <a:defRPr/>
            </a:pPr>
            <a:r>
              <a:rPr lang="ru-RU" dirty="0">
                <a:latin typeface="Times New Roman" pitchFamily="18" charset="0"/>
                <a:cs typeface="Times New Roman" pitchFamily="18" charset="0"/>
              </a:rPr>
              <a:t>	1. Изолированные провода допускается прокладывать только в трубах, коробах и на изоляторах. Не допускается прокладывать изолированные провода скрыто под штукатуркой, в бетоне, в кирпичной кладке, в пустотах строительных конструкций, а также открыто по поверхности стен и потолков, на лотках, на тросах и других конструкциях. В этом случае должны применяться изолированные провода с защитной оболочкой или кабели. </a:t>
            </a:r>
          </a:p>
          <a:p>
            <a:pPr indent="447675" algn="just">
              <a:lnSpc>
                <a:spcPct val="114000"/>
              </a:lnSpc>
              <a:defRPr/>
            </a:pPr>
            <a:r>
              <a:rPr lang="ru-RU" dirty="0">
                <a:latin typeface="Times New Roman" pitchFamily="18" charset="0"/>
                <a:cs typeface="Times New Roman" pitchFamily="18" charset="0"/>
              </a:rPr>
              <a:t>	2. В одно- или трехфазных сетях сечение нулевого рабочего проводника и PEN- проводника (совмещенный нулевой рабочий и защитный проводник) должно быть равным сечению фазного проводника при его сечении 16 мм</a:t>
            </a:r>
            <a:r>
              <a:rPr lang="ru-RU" sz="1400" baseline="30000" dirty="0">
                <a:latin typeface="Times New Roman" pitchFamily="18" charset="0"/>
                <a:cs typeface="Times New Roman" pitchFamily="18" charset="0"/>
              </a:rPr>
              <a:t>2</a:t>
            </a:r>
            <a:r>
              <a:rPr lang="ru-RU" dirty="0">
                <a:latin typeface="Times New Roman" pitchFamily="18" charset="0"/>
                <a:cs typeface="Times New Roman" pitchFamily="18" charset="0"/>
              </a:rPr>
              <a:t> и ниже для проводников с медной жилой. </a:t>
            </a:r>
          </a:p>
        </p:txBody>
      </p:sp>
      <p:sp>
        <p:nvSpPr>
          <p:cNvPr id="5" name="Дата 4"/>
          <p:cNvSpPr>
            <a:spLocks noGrp="1"/>
          </p:cNvSpPr>
          <p:nvPr>
            <p:ph type="dt" sz="quarter" idx="10"/>
          </p:nvPr>
        </p:nvSpPr>
        <p:spPr/>
        <p:txBody>
          <a:bodyPr/>
          <a:lstStyle/>
          <a:p>
            <a:pPr>
              <a:defRPr/>
            </a:pPr>
            <a:fld id="{0571421F-3829-4D7E-8074-AF28ED450702}" type="datetime1">
              <a:rPr lang="ru-RU"/>
              <a:pPr>
                <a:defRPr/>
              </a:pPr>
              <a:t>15.10.2012</a:t>
            </a:fld>
            <a:endParaRPr lang="ru-RU" dirty="0"/>
          </a:p>
        </p:txBody>
      </p:sp>
      <p:sp>
        <p:nvSpPr>
          <p:cNvPr id="6" name="Номер слайда 5"/>
          <p:cNvSpPr>
            <a:spLocks noGrp="1"/>
          </p:cNvSpPr>
          <p:nvPr>
            <p:ph type="sldNum" sz="quarter" idx="12"/>
          </p:nvPr>
        </p:nvSpPr>
        <p:spPr/>
        <p:txBody>
          <a:bodyPr/>
          <a:lstStyle/>
          <a:p>
            <a:pPr>
              <a:defRPr/>
            </a:pPr>
            <a:fld id="{A464F731-645A-43AE-9B8B-AB54EC68B27C}" type="slidenum">
              <a:rPr lang="ru-RU" smtClean="0"/>
              <a:pPr>
                <a:defRPr/>
              </a:pPr>
              <a:t>45</a:t>
            </a:fld>
            <a:endParaRPr lang="ru-RU"/>
          </a:p>
        </p:txBody>
      </p:sp>
      <p:sp>
        <p:nvSpPr>
          <p:cNvPr id="7" name="Нижний колонтитул 6"/>
          <p:cNvSpPr>
            <a:spLocks noGrp="1"/>
          </p:cNvSpPr>
          <p:nvPr>
            <p:ph type="ftr" sz="quarter" idx="11"/>
          </p:nvPr>
        </p:nvSpPr>
        <p:spPr/>
        <p:txBody>
          <a:bodyPr/>
          <a:lstStyle/>
          <a:p>
            <a:pPr>
              <a:defRPr/>
            </a:pP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275388"/>
          </a:xfrm>
          <a:prstGeom prst="rect">
            <a:avLst/>
          </a:prstGeom>
        </p:spPr>
        <p:txBody>
          <a:bodyPr>
            <a:spAutoFit/>
          </a:bodyPr>
          <a:lstStyle/>
          <a:p>
            <a:pPr indent="447675" algn="just">
              <a:lnSpc>
                <a:spcPct val="150000"/>
              </a:lnSpc>
              <a:defRPr/>
            </a:pPr>
            <a:r>
              <a:rPr lang="ru-RU" dirty="0">
                <a:latin typeface="Times New Roman" pitchFamily="18" charset="0"/>
                <a:cs typeface="Times New Roman" pitchFamily="18" charset="0"/>
              </a:rPr>
              <a:t>При больших сечениях фазных проводников допускается снижение сечения нулевого рабочего проводника при следующих условиях: </a:t>
            </a:r>
          </a:p>
          <a:p>
            <a:pPr indent="447675" algn="just">
              <a:lnSpc>
                <a:spcPct val="150000"/>
              </a:lnSpc>
              <a:buFont typeface="Wingdings" pitchFamily="2" charset="2"/>
              <a:buChar char="Ø"/>
              <a:defRPr/>
            </a:pPr>
            <a:r>
              <a:rPr lang="ru-RU" dirty="0">
                <a:latin typeface="Times New Roman" pitchFamily="18" charset="0"/>
                <a:cs typeface="Times New Roman" pitchFamily="18" charset="0"/>
              </a:rPr>
              <a:t>ожидаемый максимальный рабочий ток в нулевом проводнике не превышает его длительно допустимый ток;</a:t>
            </a:r>
          </a:p>
          <a:p>
            <a:pPr indent="447675" algn="just">
              <a:lnSpc>
                <a:spcPct val="150000"/>
              </a:lnSpc>
              <a:buFont typeface="Wingdings" pitchFamily="2" charset="2"/>
              <a:buChar char="Ø"/>
              <a:defRPr/>
            </a:pPr>
            <a:r>
              <a:rPr lang="ru-RU" dirty="0">
                <a:latin typeface="Times New Roman" pitchFamily="18" charset="0"/>
                <a:cs typeface="Times New Roman" pitchFamily="18" charset="0"/>
              </a:rPr>
              <a:t>нулевой защитный проводник имеет защиту от сверхтока.</a:t>
            </a:r>
          </a:p>
          <a:p>
            <a:pPr indent="447675" algn="just">
              <a:lnSpc>
                <a:spcPct val="150000"/>
              </a:lnSpc>
              <a:defRPr/>
            </a:pPr>
            <a:r>
              <a:rPr lang="ru-RU" dirty="0">
                <a:latin typeface="Times New Roman" pitchFamily="18" charset="0"/>
                <a:cs typeface="Times New Roman" pitchFamily="18" charset="0"/>
              </a:rPr>
              <a:t>При этом в стандарте сделано специальное замечание относительно тока в нулевом рабочем проводнике: нулевой проводник может иметь меньшее сечение по сравнению с сечением фазных проводников, если ожидаемый максимальный ток, включая гармоники, если они есть, в нулевом проводнике при нормальной эксплуатации не превышает величины допустимой нагрузки по току для уменьшенного сечения нулевого проводника. </a:t>
            </a:r>
          </a:p>
          <a:p>
            <a:pPr algn="just">
              <a:lnSpc>
                <a:spcPct val="150000"/>
              </a:lnSpc>
              <a:defRPr/>
            </a:pPr>
            <a:r>
              <a:rPr lang="ru-RU" dirty="0">
                <a:latin typeface="Times New Roman" pitchFamily="18" charset="0"/>
                <a:cs typeface="Times New Roman" pitchFamily="18" charset="0"/>
              </a:rPr>
              <a:t>	Это требование следует связать с фактом протекания 3-й гармоники тока в </a:t>
            </a:r>
            <a:r>
              <a:rPr lang="ru-RU" dirty="0" smtClean="0">
                <a:latin typeface="Times New Roman" pitchFamily="18" charset="0"/>
                <a:cs typeface="Times New Roman" pitchFamily="18" charset="0"/>
              </a:rPr>
              <a:t>нулевом </a:t>
            </a:r>
            <a:r>
              <a:rPr lang="ru-RU" dirty="0">
                <a:latin typeface="Times New Roman" pitchFamily="18" charset="0"/>
                <a:cs typeface="Times New Roman" pitchFamily="18" charset="0"/>
              </a:rPr>
              <a:t>проводнике трехфазных сетей, имеющих в составе нагрузок импульсные блоки питания (компьютеры, телекоммуникационное оборудование и т.п.). </a:t>
            </a:r>
          </a:p>
          <a:p>
            <a:pPr algn="just">
              <a:lnSpc>
                <a:spcPct val="150000"/>
              </a:lnSpc>
              <a:defRPr/>
            </a:pPr>
            <a:r>
              <a:rPr lang="ru-RU" dirty="0" smtClean="0">
                <a:latin typeface="Times New Roman" pitchFamily="18" charset="0"/>
                <a:cs typeface="Times New Roman" pitchFamily="18" charset="0"/>
              </a:rPr>
              <a:t>	Величина </a:t>
            </a:r>
            <a:r>
              <a:rPr lang="ru-RU" dirty="0">
                <a:latin typeface="Times New Roman" pitchFamily="18" charset="0"/>
                <a:cs typeface="Times New Roman" pitchFamily="18" charset="0"/>
              </a:rPr>
              <a:t>действующего значения тока в нулевом рабочем проводнике при таких нагрузках может достигать 1,7 от действующего значения тока в фазных проводниках. </a:t>
            </a:r>
          </a:p>
        </p:txBody>
      </p:sp>
      <p:sp>
        <p:nvSpPr>
          <p:cNvPr id="4" name="Дата 3"/>
          <p:cNvSpPr>
            <a:spLocks noGrp="1"/>
          </p:cNvSpPr>
          <p:nvPr>
            <p:ph type="dt" sz="quarter" idx="10"/>
          </p:nvPr>
        </p:nvSpPr>
        <p:spPr/>
        <p:txBody>
          <a:bodyPr/>
          <a:lstStyle/>
          <a:p>
            <a:pPr>
              <a:defRPr/>
            </a:pPr>
            <a:fld id="{9A808C19-F381-4541-8172-7A5A00396D2B}"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F808426-AB02-42B9-84A8-A712365EB78D}" type="slidenum">
              <a:rPr lang="ru-RU" smtClean="0"/>
              <a:pPr>
                <a:defRPr/>
              </a:pPr>
              <a:t>46</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Box 2"/>
          <p:cNvSpPr txBox="1">
            <a:spLocks noChangeArrowheads="1"/>
          </p:cNvSpPr>
          <p:nvPr/>
        </p:nvSpPr>
        <p:spPr bwMode="auto">
          <a:xfrm>
            <a:off x="0" y="0"/>
            <a:ext cx="2297113" cy="369888"/>
          </a:xfrm>
          <a:prstGeom prst="rect">
            <a:avLst/>
          </a:prstGeom>
          <a:noFill/>
          <a:ln w="9525">
            <a:noFill/>
            <a:miter lim="800000"/>
            <a:headEnd/>
            <a:tailEnd/>
          </a:ln>
        </p:spPr>
        <p:txBody>
          <a:bodyPr wrap="none">
            <a:spAutoFit/>
          </a:bodyPr>
          <a:lstStyle/>
          <a:p>
            <a:r>
              <a:rPr lang="ru-RU"/>
              <a:t>Электропроводки</a:t>
            </a:r>
          </a:p>
        </p:txBody>
      </p:sp>
      <p:sp>
        <p:nvSpPr>
          <p:cNvPr id="93187" name="Прямоугольник 3"/>
          <p:cNvSpPr>
            <a:spLocks noChangeArrowheads="1"/>
          </p:cNvSpPr>
          <p:nvPr/>
        </p:nvSpPr>
        <p:spPr bwMode="auto">
          <a:xfrm>
            <a:off x="0" y="166688"/>
            <a:ext cx="9144000" cy="6647974"/>
          </a:xfrm>
          <a:prstGeom prst="rect">
            <a:avLst/>
          </a:prstGeom>
          <a:noFill/>
          <a:ln w="9525">
            <a:noFill/>
            <a:miter lim="800000"/>
            <a:headEnd/>
            <a:tailEnd/>
          </a:ln>
        </p:spPr>
        <p:txBody>
          <a:bodyPr>
            <a:spAutoFit/>
          </a:bodyPr>
          <a:lstStyle/>
          <a:p>
            <a:pPr algn="just">
              <a:lnSpc>
                <a:spcPct val="150000"/>
              </a:lnSpc>
            </a:pPr>
            <a:r>
              <a:rPr lang="ru-RU" sz="1400" dirty="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lgn="just">
              <a:lnSpc>
                <a:spcPct val="150000"/>
              </a:lnSpc>
            </a:pPr>
            <a:r>
              <a:rPr lang="ru-RU" sz="14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С </a:t>
            </a:r>
            <a:r>
              <a:rPr lang="ru-RU" dirty="0">
                <a:latin typeface="Times New Roman" pitchFamily="18" charset="0"/>
                <a:cs typeface="Times New Roman" pitchFamily="18" charset="0"/>
              </a:rPr>
              <a:t>06.10.1999 в действие введены новые редакции разд. 6 «Электрическое освещение» и 7 «Электрооборудование специальных установок» седьмого издания ПУЭ. </a:t>
            </a:r>
            <a:endParaRPr lang="ru-RU" dirty="0" smtClean="0">
              <a:latin typeface="Times New Roman" pitchFamily="18" charset="0"/>
              <a:cs typeface="Times New Roman" pitchFamily="18" charset="0"/>
            </a:endParaRPr>
          </a:p>
          <a:p>
            <a:pPr algn="just">
              <a:lnSpc>
                <a:spcPct val="150000"/>
              </a:lnSpc>
            </a:pPr>
            <a:endParaRPr lang="ru-RU" dirty="0">
              <a:latin typeface="Times New Roman" pitchFamily="18" charset="0"/>
              <a:cs typeface="Times New Roman" pitchFamily="18" charset="0"/>
            </a:endParaRPr>
          </a:p>
          <a:p>
            <a:pPr algn="just">
              <a:lnSpc>
                <a:spcPct val="150000"/>
              </a:lnSpc>
            </a:pPr>
            <a:r>
              <a:rPr lang="ru-RU" dirty="0">
                <a:latin typeface="Times New Roman" pitchFamily="18" charset="0"/>
                <a:cs typeface="Times New Roman" pitchFamily="18" charset="0"/>
              </a:rPr>
              <a:t>	В ряде отдельных пунктов новой редакции разд. 6 и 7 ПУЭ предъявляют даже более жесткие требования, чем в стандарте на основе материалов МЭК. Эти разделы выпущены отдельной брошюрой «Правила устройства электроустановок» (7-е изд. — М.: НЦ ЭНАС, 1999). </a:t>
            </a:r>
          </a:p>
          <a:p>
            <a:pPr algn="just">
              <a:lnSpc>
                <a:spcPct val="150000"/>
              </a:lnSpc>
            </a:pPr>
            <a:r>
              <a:rPr lang="ru-RU" dirty="0">
                <a:latin typeface="Times New Roman" pitchFamily="18" charset="0"/>
                <a:cs typeface="Times New Roman" pitchFamily="18" charset="0"/>
              </a:rPr>
              <a:t>	В седьмом разделе ПУЭ содержится гл. 7.1, заслуживающая особого внимания. Глава называется «Электроустановки жилых, общественных, административных и бытовых зданий» и распространяется на электроустановки: </a:t>
            </a:r>
          </a:p>
          <a:p>
            <a:pPr algn="just">
              <a:lnSpc>
                <a:spcPct val="150000"/>
              </a:lnSpc>
              <a:buFont typeface="Wingdings" pitchFamily="2" charset="2"/>
              <a:buChar char="Ø"/>
            </a:pPr>
            <a:r>
              <a:rPr lang="ru-RU" dirty="0">
                <a:latin typeface="Times New Roman" pitchFamily="18" charset="0"/>
                <a:cs typeface="Times New Roman" pitchFamily="18" charset="0"/>
              </a:rPr>
              <a:t>жилых зданий, перечисленных в </a:t>
            </a:r>
            <a:r>
              <a:rPr lang="ru-RU" dirty="0" err="1">
                <a:latin typeface="Times New Roman" pitchFamily="18" charset="0"/>
                <a:cs typeface="Times New Roman" pitchFamily="18" charset="0"/>
              </a:rPr>
              <a:t>СНиП</a:t>
            </a:r>
            <a:r>
              <a:rPr lang="ru-RU" dirty="0">
                <a:latin typeface="Times New Roman" pitchFamily="18" charset="0"/>
                <a:cs typeface="Times New Roman" pitchFamily="18" charset="0"/>
              </a:rPr>
              <a:t> 2.08.01-89 «Жилые здания»; </a:t>
            </a:r>
          </a:p>
          <a:p>
            <a:pPr algn="just">
              <a:lnSpc>
                <a:spcPct val="150000"/>
              </a:lnSpc>
              <a:buFont typeface="Wingdings" pitchFamily="2" charset="2"/>
              <a:buChar char="Ø"/>
            </a:pPr>
            <a:r>
              <a:rPr lang="ru-RU" dirty="0">
                <a:latin typeface="Times New Roman" pitchFamily="18" charset="0"/>
                <a:cs typeface="Times New Roman" pitchFamily="18" charset="0"/>
              </a:rPr>
              <a:t>общественных зданий, перечисленных в </a:t>
            </a:r>
            <a:r>
              <a:rPr lang="ru-RU" dirty="0" err="1">
                <a:latin typeface="Times New Roman" pitchFamily="18" charset="0"/>
                <a:cs typeface="Times New Roman" pitchFamily="18" charset="0"/>
              </a:rPr>
              <a:t>СНиП</a:t>
            </a:r>
            <a:r>
              <a:rPr lang="ru-RU" dirty="0">
                <a:latin typeface="Times New Roman" pitchFamily="18" charset="0"/>
                <a:cs typeface="Times New Roman" pitchFamily="18" charset="0"/>
              </a:rPr>
              <a:t> 2.08.02-89 «Общественные здания и сооружения» (за исключением зданий и помещений, перечисленных в гл. 7.2); </a:t>
            </a:r>
          </a:p>
          <a:p>
            <a:pPr algn="just">
              <a:lnSpc>
                <a:spcPct val="150000"/>
              </a:lnSpc>
              <a:buFont typeface="Wingdings" pitchFamily="2" charset="2"/>
              <a:buChar char="Ø"/>
            </a:pPr>
            <a:r>
              <a:rPr lang="ru-RU" dirty="0">
                <a:latin typeface="Times New Roman" pitchFamily="18" charset="0"/>
                <a:cs typeface="Times New Roman" pitchFamily="18" charset="0"/>
              </a:rPr>
              <a:t>административных и бытовых зданий, перечисленных в </a:t>
            </a:r>
            <a:r>
              <a:rPr lang="ru-RU" dirty="0" err="1">
                <a:latin typeface="Times New Roman" pitchFamily="18" charset="0"/>
                <a:cs typeface="Times New Roman" pitchFamily="18" charset="0"/>
              </a:rPr>
              <a:t>СНиП</a:t>
            </a:r>
            <a:r>
              <a:rPr lang="ru-RU" dirty="0">
                <a:latin typeface="Times New Roman" pitchFamily="18" charset="0"/>
                <a:cs typeface="Times New Roman" pitchFamily="18" charset="0"/>
              </a:rPr>
              <a:t> 2.09.04-87 «Административные и бытовые здания». </a:t>
            </a:r>
          </a:p>
        </p:txBody>
      </p:sp>
      <p:sp>
        <p:nvSpPr>
          <p:cNvPr id="4" name="Дата 3"/>
          <p:cNvSpPr>
            <a:spLocks noGrp="1"/>
          </p:cNvSpPr>
          <p:nvPr>
            <p:ph type="dt" sz="quarter" idx="10"/>
          </p:nvPr>
        </p:nvSpPr>
        <p:spPr/>
        <p:txBody>
          <a:bodyPr/>
          <a:lstStyle/>
          <a:p>
            <a:pPr>
              <a:defRPr/>
            </a:pPr>
            <a:fld id="{CBBC4997-846C-41FA-A366-9CB16FDAA9E7}"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7B38ECC0-3EDB-4E21-BE13-774E3DEC13D0}" type="slidenum">
              <a:rPr lang="ru-RU" smtClean="0"/>
              <a:pPr>
                <a:defRPr/>
              </a:pPr>
              <a:t>47</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3187">
                                            <p:txEl>
                                              <p:pRg st="1" end="1"/>
                                            </p:txEl>
                                          </p:spTgt>
                                        </p:tgtEl>
                                        <p:attrNameLst>
                                          <p:attrName>style.visibility</p:attrName>
                                        </p:attrNameLst>
                                      </p:cBhvr>
                                      <p:to>
                                        <p:strVal val="visible"/>
                                      </p:to>
                                    </p:set>
                                    <p:animEffect transition="in" filter="fade">
                                      <p:cBhvr>
                                        <p:cTn id="7" dur="2000"/>
                                        <p:tgtEl>
                                          <p:spTgt spid="931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87">
                                            <p:txEl>
                                              <p:pRg st="3" end="3"/>
                                            </p:txEl>
                                          </p:spTgt>
                                        </p:tgtEl>
                                        <p:attrNameLst>
                                          <p:attrName>style.visibility</p:attrName>
                                        </p:attrNameLst>
                                      </p:cBhvr>
                                      <p:to>
                                        <p:strVal val="visible"/>
                                      </p:to>
                                    </p:set>
                                    <p:animEffect transition="in" filter="fade">
                                      <p:cBhvr>
                                        <p:cTn id="12" dur="2000"/>
                                        <p:tgtEl>
                                          <p:spTgt spid="931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3187">
                                            <p:txEl>
                                              <p:pRg st="4" end="4"/>
                                            </p:txEl>
                                          </p:spTgt>
                                        </p:tgtEl>
                                        <p:attrNameLst>
                                          <p:attrName>style.visibility</p:attrName>
                                        </p:attrNameLst>
                                      </p:cBhvr>
                                      <p:to>
                                        <p:strVal val="visible"/>
                                      </p:to>
                                    </p:set>
                                    <p:animEffect transition="in" filter="fade">
                                      <p:cBhvr>
                                        <p:cTn id="17" dur="2000"/>
                                        <p:tgtEl>
                                          <p:spTgt spid="9318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3187">
                                            <p:txEl>
                                              <p:pRg st="5" end="5"/>
                                            </p:txEl>
                                          </p:spTgt>
                                        </p:tgtEl>
                                        <p:attrNameLst>
                                          <p:attrName>style.visibility</p:attrName>
                                        </p:attrNameLst>
                                      </p:cBhvr>
                                      <p:to>
                                        <p:strVal val="visible"/>
                                      </p:to>
                                    </p:set>
                                    <p:animEffect transition="in" filter="fade">
                                      <p:cBhvr>
                                        <p:cTn id="22" dur="2000"/>
                                        <p:tgtEl>
                                          <p:spTgt spid="9318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3187">
                                            <p:txEl>
                                              <p:pRg st="6" end="6"/>
                                            </p:txEl>
                                          </p:spTgt>
                                        </p:tgtEl>
                                        <p:attrNameLst>
                                          <p:attrName>style.visibility</p:attrName>
                                        </p:attrNameLst>
                                      </p:cBhvr>
                                      <p:to>
                                        <p:strVal val="visible"/>
                                      </p:to>
                                    </p:set>
                                    <p:animEffect transition="in" filter="fade">
                                      <p:cBhvr>
                                        <p:cTn id="27" dur="2000"/>
                                        <p:tgtEl>
                                          <p:spTgt spid="931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3187">
                                            <p:txEl>
                                              <p:pRg st="7" end="7"/>
                                            </p:txEl>
                                          </p:spTgt>
                                        </p:tgtEl>
                                        <p:attrNameLst>
                                          <p:attrName>style.visibility</p:attrName>
                                        </p:attrNameLst>
                                      </p:cBhvr>
                                      <p:to>
                                        <p:strVal val="visible"/>
                                      </p:to>
                                    </p:set>
                                    <p:animEffect transition="in" filter="fade">
                                      <p:cBhvr>
                                        <p:cTn id="32" dur="2000"/>
                                        <p:tgtEl>
                                          <p:spTgt spid="931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Box 3"/>
          <p:cNvSpPr txBox="1">
            <a:spLocks noChangeArrowheads="1"/>
          </p:cNvSpPr>
          <p:nvPr/>
        </p:nvSpPr>
        <p:spPr bwMode="auto">
          <a:xfrm>
            <a:off x="0" y="0"/>
            <a:ext cx="2297113" cy="369888"/>
          </a:xfrm>
          <a:prstGeom prst="rect">
            <a:avLst/>
          </a:prstGeom>
          <a:noFill/>
          <a:ln w="9525">
            <a:noFill/>
            <a:miter lim="800000"/>
            <a:headEnd/>
            <a:tailEnd/>
          </a:ln>
        </p:spPr>
        <p:txBody>
          <a:bodyPr wrap="none">
            <a:spAutoFit/>
          </a:bodyPr>
          <a:lstStyle/>
          <a:p>
            <a:r>
              <a:rPr lang="ru-RU"/>
              <a:t>Электропроводки</a:t>
            </a:r>
          </a:p>
        </p:txBody>
      </p:sp>
      <p:sp>
        <p:nvSpPr>
          <p:cNvPr id="94211" name="Прямоугольник 4"/>
          <p:cNvSpPr>
            <a:spLocks noChangeArrowheads="1"/>
          </p:cNvSpPr>
          <p:nvPr/>
        </p:nvSpPr>
        <p:spPr bwMode="auto">
          <a:xfrm>
            <a:off x="0" y="642938"/>
            <a:ext cx="9144000" cy="5078412"/>
          </a:xfrm>
          <a:prstGeom prst="rect">
            <a:avLst/>
          </a:prstGeom>
          <a:noFill/>
          <a:ln w="9525">
            <a:noFill/>
            <a:miter lim="800000"/>
            <a:headEnd/>
            <a:tailEnd/>
          </a:ln>
        </p:spPr>
        <p:txBody>
          <a:bodyPr>
            <a:spAutoFit/>
          </a:bodyPr>
          <a:lstStyle/>
          <a:p>
            <a:pPr algn="just">
              <a:lnSpc>
                <a:spcPct val="150000"/>
              </a:lnSpc>
            </a:pPr>
            <a:r>
              <a:rPr lang="ru-RU" dirty="0">
                <a:latin typeface="Times New Roman" pitchFamily="18" charset="0"/>
                <a:cs typeface="Times New Roman" pitchFamily="18" charset="0"/>
              </a:rPr>
              <a:t>	Кроме того (п. 7.1.38 ПУЭ), электрические сети, прокладываемые за непроходными подвесными потолками и в перегородках, рассматриваются как скрытые электропроводки, и их следует выполнять: </a:t>
            </a:r>
          </a:p>
          <a:p>
            <a:pPr algn="just">
              <a:lnSpc>
                <a:spcPct val="150000"/>
              </a:lnSpc>
            </a:pPr>
            <a:r>
              <a:rPr lang="ru-RU" dirty="0">
                <a:latin typeface="Times New Roman" pitchFamily="18" charset="0"/>
                <a:cs typeface="Times New Roman" pitchFamily="18" charset="0"/>
              </a:rPr>
              <a:t>- за потолками и в пустотах перегородок из горючих материалов в металлических трубах, обладающих </a:t>
            </a:r>
            <a:r>
              <a:rPr lang="ru-RU" dirty="0" err="1">
                <a:latin typeface="Times New Roman" pitchFamily="18" charset="0"/>
                <a:cs typeface="Times New Roman" pitchFamily="18" charset="0"/>
              </a:rPr>
              <a:t>локализационной</a:t>
            </a:r>
            <a:r>
              <a:rPr lang="ru-RU" dirty="0">
                <a:latin typeface="Times New Roman" pitchFamily="18" charset="0"/>
                <a:cs typeface="Times New Roman" pitchFamily="18" charset="0"/>
              </a:rPr>
              <a:t> способностью, и в закрытых коробах;</a:t>
            </a:r>
          </a:p>
          <a:p>
            <a:pPr algn="just">
              <a:lnSpc>
                <a:spcPct val="150000"/>
              </a:lnSpc>
            </a:pPr>
            <a:r>
              <a:rPr lang="ru-RU" dirty="0">
                <a:latin typeface="Times New Roman" pitchFamily="18" charset="0"/>
                <a:cs typeface="Times New Roman" pitchFamily="18" charset="0"/>
              </a:rPr>
              <a:t>- за потолками и в перегородках из негорючих материалов, в выполненных из негорючих материалов трубах и коробах, а также кабелями, не распространяющими горение. При этом должна быть обеспечена возможность замены проводов и кабелей. </a:t>
            </a:r>
          </a:p>
          <a:p>
            <a:pPr algn="just">
              <a:lnSpc>
                <a:spcPct val="150000"/>
              </a:lnSpc>
            </a:pPr>
            <a:r>
              <a:rPr lang="ru-RU" dirty="0">
                <a:latin typeface="Times New Roman" pitchFamily="18" charset="0"/>
                <a:cs typeface="Times New Roman" pitchFamily="18" charset="0"/>
              </a:rPr>
              <a:t>	Под подвесными потолками из негорючих материалов понимают такие потолки, которые выполнены из негорючих материалов, при этом другие строительные конструкции, расположенные над подвесными потолками, включая междуэтажные перекрытия, также выполнены из негорючих материалов. 	</a:t>
            </a:r>
          </a:p>
        </p:txBody>
      </p:sp>
      <p:sp>
        <p:nvSpPr>
          <p:cNvPr id="4" name="Дата 3"/>
          <p:cNvSpPr>
            <a:spLocks noGrp="1"/>
          </p:cNvSpPr>
          <p:nvPr>
            <p:ph type="dt" sz="quarter" idx="10"/>
          </p:nvPr>
        </p:nvSpPr>
        <p:spPr/>
        <p:txBody>
          <a:bodyPr/>
          <a:lstStyle/>
          <a:p>
            <a:pPr>
              <a:defRPr/>
            </a:pPr>
            <a:fld id="{D9FB3F24-CCA1-4D24-B876-EFF22DC2CB2C}"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E7B42D34-5063-49B9-87F0-0C98199B50FA}" type="slidenum">
              <a:rPr lang="ru-RU" smtClean="0"/>
              <a:pPr>
                <a:defRPr/>
              </a:pPr>
              <a:t>48</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20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fade">
                                      <p:cBhvr>
                                        <p:cTn id="12" dur="2000"/>
                                        <p:tgtEl>
                                          <p:spTgt spid="942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fade">
                                      <p:cBhvr>
                                        <p:cTn id="17" dur="2000"/>
                                        <p:tgtEl>
                                          <p:spTgt spid="942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4211">
                                            <p:txEl>
                                              <p:pRg st="3" end="3"/>
                                            </p:txEl>
                                          </p:spTgt>
                                        </p:tgtEl>
                                        <p:attrNameLst>
                                          <p:attrName>style.visibility</p:attrName>
                                        </p:attrNameLst>
                                      </p:cBhvr>
                                      <p:to>
                                        <p:strVal val="visible"/>
                                      </p:to>
                                    </p:set>
                                    <p:animEffect transition="in" filter="fade">
                                      <p:cBhvr>
                                        <p:cTn id="22" dur="2000"/>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Заголовок 1"/>
          <p:cNvSpPr>
            <a:spLocks noGrp="1"/>
          </p:cNvSpPr>
          <p:nvPr>
            <p:ph type="title"/>
          </p:nvPr>
        </p:nvSpPr>
        <p:spPr/>
        <p:txBody>
          <a:bodyPr/>
          <a:lstStyle/>
          <a:p>
            <a:endParaRPr lang="ru-RU" smtClean="0"/>
          </a:p>
        </p:txBody>
      </p:sp>
      <p:sp>
        <p:nvSpPr>
          <p:cNvPr id="95235" name="Прямоугольник 2"/>
          <p:cNvSpPr>
            <a:spLocks noChangeArrowheads="1"/>
          </p:cNvSpPr>
          <p:nvPr/>
        </p:nvSpPr>
        <p:spPr bwMode="auto">
          <a:xfrm>
            <a:off x="0" y="58738"/>
            <a:ext cx="9144000" cy="6324808"/>
          </a:xfrm>
          <a:prstGeom prst="rect">
            <a:avLst/>
          </a:prstGeom>
          <a:noFill/>
          <a:ln w="9525">
            <a:noFill/>
            <a:miter lim="800000"/>
            <a:headEnd/>
            <a:tailEnd/>
          </a:ln>
        </p:spPr>
        <p:txBody>
          <a:bodyPr>
            <a:spAutoFit/>
          </a:bodyPr>
          <a:lstStyle/>
          <a:p>
            <a:pPr indent="536575" algn="just">
              <a:lnSpc>
                <a:spcPct val="150000"/>
              </a:lnSpc>
            </a:pPr>
            <a:r>
              <a:rPr lang="ru-RU" dirty="0">
                <a:latin typeface="Times New Roman" pitchFamily="18" charset="0"/>
                <a:cs typeface="Times New Roman" pitchFamily="18" charset="0"/>
              </a:rPr>
              <a:t>В приложении 3 приводится выдержка из ГОСТ Р 50571.15-97 с примерами монтажа электропроводок применительно к административным зданиям. Данные иллюстрации не дают точного описания изделий или практики монтажа, а рассматривают способ монтажа. </a:t>
            </a:r>
          </a:p>
          <a:p>
            <a:pPr indent="536575" algn="just">
              <a:lnSpc>
                <a:spcPct val="150000"/>
              </a:lnSpc>
            </a:pPr>
            <a:endParaRPr lang="ru-RU" dirty="0" smtClean="0">
              <a:latin typeface="Times New Roman" pitchFamily="18" charset="0"/>
              <a:cs typeface="Times New Roman" pitchFamily="18" charset="0"/>
            </a:endParaRPr>
          </a:p>
          <a:p>
            <a:pPr indent="536575" algn="just">
              <a:lnSpc>
                <a:spcPct val="150000"/>
              </a:lnSpc>
            </a:pPr>
            <a:r>
              <a:rPr lang="ru-RU" dirty="0" smtClean="0">
                <a:latin typeface="Times New Roman" pitchFamily="18" charset="0"/>
                <a:cs typeface="Times New Roman" pitchFamily="18" charset="0"/>
              </a:rPr>
              <a:t>Для </a:t>
            </a:r>
            <a:r>
              <a:rPr lang="ru-RU" dirty="0">
                <a:latin typeface="Times New Roman" pitchFamily="18" charset="0"/>
                <a:cs typeface="Times New Roman" pitchFamily="18" charset="0"/>
              </a:rPr>
              <a:t>выполнения проводок сети бесперебойного электроснабжения необходимо применение проводов и кабелей только с медными жилами. Рекомендуется использование </a:t>
            </a:r>
            <a:r>
              <a:rPr lang="ru-RU" dirty="0" err="1">
                <a:latin typeface="Times New Roman" pitchFamily="18" charset="0"/>
                <a:cs typeface="Times New Roman" pitchFamily="18" charset="0"/>
              </a:rPr>
              <a:t>однопроволочных</a:t>
            </a:r>
            <a:r>
              <a:rPr lang="ru-RU" dirty="0">
                <a:latin typeface="Times New Roman" pitchFamily="18" charset="0"/>
                <a:cs typeface="Times New Roman" pitchFamily="18" charset="0"/>
              </a:rPr>
              <a:t> кабелей и проводов. </a:t>
            </a:r>
          </a:p>
          <a:p>
            <a:pPr indent="536575" algn="just">
              <a:lnSpc>
                <a:spcPct val="150000"/>
              </a:lnSpc>
            </a:pPr>
            <a:endParaRPr lang="ru-RU" dirty="0">
              <a:latin typeface="Times New Roman" pitchFamily="18" charset="0"/>
              <a:cs typeface="Times New Roman" pitchFamily="18" charset="0"/>
            </a:endParaRPr>
          </a:p>
          <a:p>
            <a:pPr indent="536575" algn="just">
              <a:lnSpc>
                <a:spcPct val="150000"/>
              </a:lnSpc>
            </a:pPr>
            <a:r>
              <a:rPr lang="ru-RU" dirty="0">
                <a:latin typeface="Times New Roman" pitchFamily="18" charset="0"/>
                <a:cs typeface="Times New Roman" pitchFamily="18" charset="0"/>
              </a:rPr>
              <a:t>Применение гибких многопроволочных кабелей возможно на участках сети, подвергаемых реконструкции при работе или для подключения отдельных </a:t>
            </a:r>
            <a:r>
              <a:rPr lang="ru-RU" dirty="0" err="1">
                <a:latin typeface="Times New Roman" pitchFamily="18" charset="0"/>
                <a:cs typeface="Times New Roman" pitchFamily="18" charset="0"/>
              </a:rPr>
              <a:t>электроприемников</a:t>
            </a:r>
            <a:r>
              <a:rPr lang="ru-RU" dirty="0">
                <a:latin typeface="Times New Roman" pitchFamily="18" charset="0"/>
                <a:cs typeface="Times New Roman" pitchFamily="18" charset="0"/>
              </a:rPr>
              <a:t>. </a:t>
            </a:r>
          </a:p>
          <a:p>
            <a:pPr indent="536575" algn="just">
              <a:lnSpc>
                <a:spcPct val="150000"/>
              </a:lnSpc>
            </a:pPr>
            <a:endParaRPr lang="ru-RU" dirty="0">
              <a:latin typeface="Times New Roman" pitchFamily="18" charset="0"/>
              <a:cs typeface="Times New Roman" pitchFamily="18" charset="0"/>
            </a:endParaRPr>
          </a:p>
          <a:p>
            <a:pPr indent="536575" algn="just">
              <a:lnSpc>
                <a:spcPct val="150000"/>
              </a:lnSpc>
            </a:pPr>
            <a:r>
              <a:rPr lang="ru-RU" dirty="0">
                <a:latin typeface="Times New Roman" pitchFamily="18" charset="0"/>
                <a:cs typeface="Times New Roman" pitchFamily="18" charset="0"/>
              </a:rPr>
              <a:t>Все соединения необходимо выполнять </a:t>
            </a:r>
            <a:r>
              <a:rPr lang="ru-RU" dirty="0" err="1">
                <a:latin typeface="Times New Roman" pitchFamily="18" charset="0"/>
                <a:cs typeface="Times New Roman" pitchFamily="18" charset="0"/>
              </a:rPr>
              <a:t>ответвительными</a:t>
            </a:r>
            <a:r>
              <a:rPr lang="ru-RU" dirty="0">
                <a:latin typeface="Times New Roman" pitchFamily="18" charset="0"/>
                <a:cs typeface="Times New Roman" pitchFamily="18" charset="0"/>
              </a:rPr>
              <a:t> сжимами или пружинными клеммами, при этом многопроволочные жилы должны быть обжаты с применением специальной оснастки. </a:t>
            </a:r>
          </a:p>
        </p:txBody>
      </p:sp>
      <p:sp>
        <p:nvSpPr>
          <p:cNvPr id="4" name="Дата 3"/>
          <p:cNvSpPr>
            <a:spLocks noGrp="1"/>
          </p:cNvSpPr>
          <p:nvPr>
            <p:ph type="dt" sz="quarter" idx="10"/>
          </p:nvPr>
        </p:nvSpPr>
        <p:spPr/>
        <p:txBody>
          <a:bodyPr/>
          <a:lstStyle/>
          <a:p>
            <a:pPr>
              <a:defRPr/>
            </a:pPr>
            <a:fld id="{0F7EAE2A-0FF1-40A8-89FB-648EF783CD5F}"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E07AA2D-EEE8-40D1-8C5E-1664D7721A8B}" type="slidenum">
              <a:rPr lang="ru-RU" smtClean="0"/>
              <a:pPr>
                <a:defRPr/>
              </a:pPr>
              <a:t>49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wipe(down)">
                                      <p:cBhvr>
                                        <p:cTn id="7" dur="500"/>
                                        <p:tgtEl>
                                          <p:spTgt spid="95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5235">
                                            <p:txEl>
                                              <p:pRg st="2" end="2"/>
                                            </p:txEl>
                                          </p:spTgt>
                                        </p:tgtEl>
                                        <p:attrNameLst>
                                          <p:attrName>style.visibility</p:attrName>
                                        </p:attrNameLst>
                                      </p:cBhvr>
                                      <p:to>
                                        <p:strVal val="visible"/>
                                      </p:to>
                                    </p:set>
                                    <p:animEffect transition="in" filter="wipe(down)">
                                      <p:cBhvr>
                                        <p:cTn id="12" dur="500"/>
                                        <p:tgtEl>
                                          <p:spTgt spid="952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5235">
                                            <p:txEl>
                                              <p:pRg st="4" end="4"/>
                                            </p:txEl>
                                          </p:spTgt>
                                        </p:tgtEl>
                                        <p:attrNameLst>
                                          <p:attrName>style.visibility</p:attrName>
                                        </p:attrNameLst>
                                      </p:cBhvr>
                                      <p:to>
                                        <p:strVal val="visible"/>
                                      </p:to>
                                    </p:set>
                                    <p:animEffect transition="in" filter="wipe(down)">
                                      <p:cBhvr>
                                        <p:cTn id="17" dur="500"/>
                                        <p:tgtEl>
                                          <p:spTgt spid="952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5235">
                                            <p:txEl>
                                              <p:pRg st="6" end="6"/>
                                            </p:txEl>
                                          </p:spTgt>
                                        </p:tgtEl>
                                        <p:attrNameLst>
                                          <p:attrName>style.visibility</p:attrName>
                                        </p:attrNameLst>
                                      </p:cBhvr>
                                      <p:to>
                                        <p:strVal val="visible"/>
                                      </p:to>
                                    </p:set>
                                    <p:animEffect transition="in" filter="wipe(down)">
                                      <p:cBhvr>
                                        <p:cTn id="22"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714375" y="214313"/>
            <a:ext cx="2667000" cy="369887"/>
          </a:xfrm>
          <a:prstGeom prst="rect">
            <a:avLst/>
          </a:prstGeom>
          <a:noFill/>
          <a:ln w="9525">
            <a:noFill/>
            <a:miter lim="800000"/>
            <a:headEnd/>
            <a:tailEnd/>
          </a:ln>
        </p:spPr>
        <p:txBody>
          <a:bodyPr wrap="none">
            <a:spAutoFit/>
          </a:bodyPr>
          <a:lstStyle/>
          <a:p>
            <a:r>
              <a:rPr lang="ru-RU">
                <a:latin typeface="Calibri" pitchFamily="34" charset="0"/>
              </a:rPr>
              <a:t>Основные положения</a:t>
            </a:r>
          </a:p>
        </p:txBody>
      </p:sp>
      <p:sp>
        <p:nvSpPr>
          <p:cNvPr id="4" name="Дата 3"/>
          <p:cNvSpPr>
            <a:spLocks noGrp="1"/>
          </p:cNvSpPr>
          <p:nvPr>
            <p:ph type="dt" sz="quarter" idx="10"/>
          </p:nvPr>
        </p:nvSpPr>
        <p:spPr/>
        <p:txBody>
          <a:bodyPr/>
          <a:lstStyle/>
          <a:p>
            <a:pPr>
              <a:defRPr/>
            </a:pPr>
            <a:fld id="{D205FCAD-6B8F-4A08-8426-D7A9A082D737}"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057B4B7D-2F8E-40F0-A17D-BFEDB7199362}" type="slidenum">
              <a:rPr lang="ru-RU" smtClean="0"/>
              <a:pPr>
                <a:defRPr/>
              </a:pPr>
              <a:t>5</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Прямоугольник 6"/>
          <p:cNvSpPr/>
          <p:nvPr/>
        </p:nvSpPr>
        <p:spPr>
          <a:xfrm>
            <a:off x="0" y="1628800"/>
            <a:ext cx="9144000" cy="2646878"/>
          </a:xfrm>
          <a:prstGeom prst="rect">
            <a:avLst/>
          </a:prstGeom>
        </p:spPr>
        <p:txBody>
          <a:bodyPr wrap="square">
            <a:spAutoFit/>
          </a:bodyPr>
          <a:lstStyle/>
          <a:p>
            <a:pPr algn="ctr"/>
            <a:r>
              <a:rPr lang="ru-RU" sz="2000" b="1" dirty="0" smtClean="0"/>
              <a:t>Градостроительный кодекс Российской Федерации от 29 декабря 2004 г. N 190-ФЗ</a:t>
            </a:r>
          </a:p>
          <a:p>
            <a:pPr algn="just"/>
            <a:endParaRPr lang="ru-RU" dirty="0" smtClean="0"/>
          </a:p>
          <a:p>
            <a:pPr algn="ctr"/>
            <a:r>
              <a:rPr lang="ru-RU" dirty="0" smtClean="0"/>
              <a:t>(с изменениями от 22 июля, 31 декабря 2005 г., 3 июня, 27 июля, 4, 18, 29 декабря 2006 г., 10 мая, 24 июля, 30 октября, 8 ноября, 4 декабря 2007 г., 13, 16 мая, 14, 22, 23 июля, 25, 30 декабря 2008 г., 17 июля, 23 ноября, 27 декабря 2009 г., 27 июля, 22, 29 ноября 2010 г., 20 марта, 21 апреля, 1, 11, 18, 19, 21 июля 2011 г., от 28.11.2011 N 337-ФЗ, от 30.11.2011 N 364-ФЗ, от 06.12.2011 N 401-ФЗ, от 25.06.2012 N 93-ФЗ, от 20.07.2012 N 120-ФЗ, </a:t>
            </a:r>
            <a:r>
              <a:rPr lang="ru-RU" b="1" dirty="0" smtClean="0"/>
              <a:t>от 28.07.2012 N 133-ФЗ</a:t>
            </a:r>
            <a:r>
              <a:rPr lang="ru-RU" dirty="0" smtClean="0"/>
              <a:t>)</a:t>
            </a:r>
            <a:endParaRPr lang="ru-RU" dirty="0"/>
          </a:p>
        </p:txBody>
      </p:sp>
      <p:sp>
        <p:nvSpPr>
          <p:cNvPr id="8" name="Прямоугольник 7"/>
          <p:cNvSpPr/>
          <p:nvPr/>
        </p:nvSpPr>
        <p:spPr>
          <a:xfrm>
            <a:off x="0" y="4581128"/>
            <a:ext cx="9144000" cy="646331"/>
          </a:xfrm>
          <a:prstGeom prst="rect">
            <a:avLst/>
          </a:prstGeom>
        </p:spPr>
        <p:txBody>
          <a:bodyPr wrap="square">
            <a:spAutoFit/>
          </a:bodyPr>
          <a:lstStyle/>
          <a:p>
            <a:pPr algn="ctr"/>
            <a:r>
              <a:rPr lang="ru-RU" b="1" dirty="0" smtClean="0"/>
              <a:t>Принят Государственной Думой 22 декабря 2004 года</a:t>
            </a:r>
            <a:endParaRPr lang="ru-RU" dirty="0" smtClean="0"/>
          </a:p>
          <a:p>
            <a:pPr algn="ctr"/>
            <a:r>
              <a:rPr lang="ru-RU" b="1" dirty="0" smtClean="0"/>
              <a:t>Одобрен Советом Федерации 24 декабря 2004 года</a:t>
            </a:r>
            <a:endParaRPr lang="ru-RU" dirty="0"/>
          </a:p>
        </p:txBody>
      </p:sp>
    </p:spTree>
  </p:cSld>
  <p:clrMapOvr>
    <a:masterClrMapping/>
  </p:clrMapOvr>
  <p:transition spd="slow">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Прямоугольник 2"/>
          <p:cNvSpPr>
            <a:spLocks noChangeArrowheads="1"/>
          </p:cNvSpPr>
          <p:nvPr/>
        </p:nvSpPr>
        <p:spPr bwMode="auto">
          <a:xfrm>
            <a:off x="0" y="571500"/>
            <a:ext cx="9144000" cy="6186488"/>
          </a:xfrm>
          <a:prstGeom prst="rect">
            <a:avLst/>
          </a:prstGeom>
          <a:noFill/>
          <a:ln w="9525">
            <a:noFill/>
            <a:miter lim="800000"/>
            <a:headEnd/>
            <a:tailEnd/>
          </a:ln>
        </p:spPr>
        <p:txBody>
          <a:bodyPr>
            <a:spAutoFit/>
          </a:bodyPr>
          <a:lstStyle/>
          <a:p>
            <a:pPr indent="536575" algn="just"/>
            <a:r>
              <a:rPr lang="ru-RU" dirty="0">
                <a:latin typeface="Times New Roman" pitchFamily="18" charset="0"/>
                <a:cs typeface="Times New Roman" pitchFamily="18" charset="0"/>
              </a:rPr>
              <a:t>В связи с тем, что сечение нулевого рабочего проводника должно быть рассчитано на ток, который может превышать фазный в 1,7 раза, а существующая номенклатура проводов и кабелей не всегда позволяет однозначно решить данную задачу, возможно выполнение трёхфазных электропроводок следующими способами: </a:t>
            </a:r>
          </a:p>
          <a:p>
            <a:pPr indent="536575" algn="just"/>
            <a:r>
              <a:rPr lang="ru-RU" dirty="0">
                <a:latin typeface="Times New Roman" pitchFamily="18" charset="0"/>
                <a:cs typeface="Times New Roman" pitchFamily="18" charset="0"/>
              </a:rPr>
              <a:t>1. При прокладке проводами сечение фазных и защитного проводников выполняется одним сечением, а нулевой рабочий (нейтральный) проводник выполняется сечением, рассчитанным на ток, больший фазного в 1,7 раза. </a:t>
            </a:r>
          </a:p>
          <a:p>
            <a:pPr indent="536575"/>
            <a:r>
              <a:rPr lang="ru-RU" dirty="0">
                <a:latin typeface="Times New Roman" pitchFamily="18" charset="0"/>
                <a:cs typeface="Times New Roman" pitchFamily="18" charset="0"/>
              </a:rPr>
              <a:t>2. При прокладке кабелями возможны три варианта: </a:t>
            </a:r>
          </a:p>
          <a:p>
            <a:pPr indent="536575" algn="just">
              <a:buFont typeface="Wingdings" pitchFamily="2" charset="2"/>
              <a:buChar char="Ø"/>
            </a:pPr>
            <a:r>
              <a:rPr lang="ru-RU" dirty="0">
                <a:latin typeface="Times New Roman" pitchFamily="18" charset="0"/>
                <a:cs typeface="Times New Roman" pitchFamily="18" charset="0"/>
              </a:rPr>
              <a:t>при применении трёхжильных кабелей жилы кабелей используются как фазные проводники, нулевой рабочий проводник выполняется проводом (или несколькими проводами) сечением, рассчитанным на ток, больший фазного в 1,7 раза, нулевой </a:t>
            </a:r>
            <a:r>
              <a:rPr lang="ru-RU" dirty="0" smtClean="0">
                <a:latin typeface="Times New Roman" pitchFamily="18" charset="0"/>
                <a:cs typeface="Times New Roman" pitchFamily="18" charset="0"/>
              </a:rPr>
              <a:t>защитный проводник — отдельный провод; </a:t>
            </a:r>
            <a:endParaRPr lang="ru-RU" dirty="0">
              <a:latin typeface="Times New Roman" pitchFamily="18" charset="0"/>
              <a:cs typeface="Times New Roman" pitchFamily="18" charset="0"/>
            </a:endParaRPr>
          </a:p>
          <a:p>
            <a:pPr indent="536575" algn="just">
              <a:buFont typeface="Wingdings" pitchFamily="2" charset="2"/>
              <a:buChar char="Ø"/>
            </a:pPr>
            <a:r>
              <a:rPr lang="ru-RU" dirty="0">
                <a:latin typeface="Times New Roman" pitchFamily="18" charset="0"/>
                <a:cs typeface="Times New Roman" pitchFamily="18" charset="0"/>
              </a:rPr>
              <a:t>проводом сечением в соответствии с п. 7.1.45 ПУЭ, но не менее 50% сечения фазных проводников; вместо проводов </a:t>
            </a:r>
            <a:r>
              <a:rPr lang="ru-RU" dirty="0" smtClean="0">
                <a:latin typeface="Times New Roman" pitchFamily="18" charset="0"/>
                <a:cs typeface="Times New Roman" pitchFamily="18" charset="0"/>
              </a:rPr>
              <a:t>возможно </a:t>
            </a:r>
            <a:r>
              <a:rPr lang="ru-RU" dirty="0">
                <a:latin typeface="Times New Roman" pitchFamily="18" charset="0"/>
                <a:cs typeface="Times New Roman" pitchFamily="18" charset="0"/>
              </a:rPr>
              <a:t>применение кабелей с соответствующим числом жил и сечением;</a:t>
            </a:r>
          </a:p>
          <a:p>
            <a:pPr indent="536575" algn="just">
              <a:buFont typeface="Wingdings" pitchFamily="2" charset="2"/>
              <a:buChar char="Ø"/>
            </a:pPr>
            <a:r>
              <a:rPr lang="ru-RU" dirty="0">
                <a:latin typeface="Times New Roman" pitchFamily="18" charset="0"/>
                <a:cs typeface="Times New Roman" pitchFamily="18" charset="0"/>
              </a:rPr>
              <a:t>при использовании четырёхжильных кабелей: три жилы — фазные проводники, нулевой рабочий проводник — также одна из жил кабеля, а нулевой защитный проводник — отдельный провод. </a:t>
            </a:r>
          </a:p>
          <a:p>
            <a:pPr indent="536575" algn="just"/>
            <a:r>
              <a:rPr lang="ru-RU" dirty="0">
                <a:latin typeface="Times New Roman" pitchFamily="18" charset="0"/>
                <a:cs typeface="Times New Roman" pitchFamily="18" charset="0"/>
              </a:rPr>
              <a:t>При этом сечение кабеля определяется по рабочему току в нулевом рабочем проводнике, а сечение фазных жил получается завышенным (такое решение является наилучшим с технической точки зрения, но дороже прочих и не всегда выполнимо при больших токах);</a:t>
            </a:r>
          </a:p>
        </p:txBody>
      </p:sp>
      <p:sp>
        <p:nvSpPr>
          <p:cNvPr id="96259" name="TextBox 4"/>
          <p:cNvSpPr txBox="1">
            <a:spLocks noChangeArrowheads="1"/>
          </p:cNvSpPr>
          <p:nvPr/>
        </p:nvSpPr>
        <p:spPr bwMode="auto">
          <a:xfrm>
            <a:off x="0" y="0"/>
            <a:ext cx="2297113" cy="369888"/>
          </a:xfrm>
          <a:prstGeom prst="rect">
            <a:avLst/>
          </a:prstGeom>
          <a:noFill/>
          <a:ln w="9525">
            <a:noFill/>
            <a:miter lim="800000"/>
            <a:headEnd/>
            <a:tailEnd/>
          </a:ln>
        </p:spPr>
        <p:txBody>
          <a:bodyPr wrap="none">
            <a:spAutoFit/>
          </a:bodyPr>
          <a:lstStyle/>
          <a:p>
            <a:r>
              <a:rPr lang="ru-RU"/>
              <a:t>Электропроводки</a:t>
            </a:r>
          </a:p>
        </p:txBody>
      </p:sp>
      <p:sp>
        <p:nvSpPr>
          <p:cNvPr id="4" name="Дата 3"/>
          <p:cNvSpPr>
            <a:spLocks noGrp="1"/>
          </p:cNvSpPr>
          <p:nvPr>
            <p:ph type="dt" sz="quarter" idx="10"/>
          </p:nvPr>
        </p:nvSpPr>
        <p:spPr/>
        <p:txBody>
          <a:bodyPr/>
          <a:lstStyle/>
          <a:p>
            <a:pPr>
              <a:defRPr/>
            </a:pPr>
            <a:fld id="{1C0E67EE-6188-4E53-8A59-738A91BCC056}"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3423F14-C217-4837-8C47-83988E77E24C}" type="slidenum">
              <a:rPr lang="ru-RU" smtClean="0"/>
              <a:pPr>
                <a:defRPr/>
              </a:pPr>
              <a:t>50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 calcmode="lin" valueType="num">
                                      <p:cBhvr additive="base">
                                        <p:cTn id="7" dur="500" fill="hold"/>
                                        <p:tgtEl>
                                          <p:spTgt spid="962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6258">
                                            <p:txEl>
                                              <p:pRg st="1" end="1"/>
                                            </p:txEl>
                                          </p:spTgt>
                                        </p:tgtEl>
                                        <p:attrNameLst>
                                          <p:attrName>style.visibility</p:attrName>
                                        </p:attrNameLst>
                                      </p:cBhvr>
                                      <p:to>
                                        <p:strVal val="visible"/>
                                      </p:to>
                                    </p:set>
                                    <p:anim calcmode="lin" valueType="num">
                                      <p:cBhvr additive="base">
                                        <p:cTn id="13" dur="500" fill="hold"/>
                                        <p:tgtEl>
                                          <p:spTgt spid="962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6258">
                                            <p:txEl>
                                              <p:pRg st="2" end="2"/>
                                            </p:txEl>
                                          </p:spTgt>
                                        </p:tgtEl>
                                        <p:attrNameLst>
                                          <p:attrName>style.visibility</p:attrName>
                                        </p:attrNameLst>
                                      </p:cBhvr>
                                      <p:to>
                                        <p:strVal val="visible"/>
                                      </p:to>
                                    </p:set>
                                    <p:anim calcmode="lin" valueType="num">
                                      <p:cBhvr additive="base">
                                        <p:cTn id="19" dur="500" fill="hold"/>
                                        <p:tgtEl>
                                          <p:spTgt spid="962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2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6258">
                                            <p:txEl>
                                              <p:pRg st="3" end="3"/>
                                            </p:txEl>
                                          </p:spTgt>
                                        </p:tgtEl>
                                        <p:attrNameLst>
                                          <p:attrName>style.visibility</p:attrName>
                                        </p:attrNameLst>
                                      </p:cBhvr>
                                      <p:to>
                                        <p:strVal val="visible"/>
                                      </p:to>
                                    </p:set>
                                    <p:anim calcmode="lin" valueType="num">
                                      <p:cBhvr additive="base">
                                        <p:cTn id="25" dur="500" fill="hold"/>
                                        <p:tgtEl>
                                          <p:spTgt spid="962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62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6258">
                                            <p:txEl>
                                              <p:pRg st="4" end="4"/>
                                            </p:txEl>
                                          </p:spTgt>
                                        </p:tgtEl>
                                        <p:attrNameLst>
                                          <p:attrName>style.visibility</p:attrName>
                                        </p:attrNameLst>
                                      </p:cBhvr>
                                      <p:to>
                                        <p:strVal val="visible"/>
                                      </p:to>
                                    </p:set>
                                    <p:anim calcmode="lin" valueType="num">
                                      <p:cBhvr additive="base">
                                        <p:cTn id="31" dur="500" fill="hold"/>
                                        <p:tgtEl>
                                          <p:spTgt spid="962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62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6258">
                                            <p:txEl>
                                              <p:pRg st="5" end="5"/>
                                            </p:txEl>
                                          </p:spTgt>
                                        </p:tgtEl>
                                        <p:attrNameLst>
                                          <p:attrName>style.visibility</p:attrName>
                                        </p:attrNameLst>
                                      </p:cBhvr>
                                      <p:to>
                                        <p:strVal val="visible"/>
                                      </p:to>
                                    </p:set>
                                    <p:anim calcmode="lin" valueType="num">
                                      <p:cBhvr additive="base">
                                        <p:cTn id="37" dur="500" fill="hold"/>
                                        <p:tgtEl>
                                          <p:spTgt spid="962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62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6258">
                                            <p:txEl>
                                              <p:pRg st="6" end="6"/>
                                            </p:txEl>
                                          </p:spTgt>
                                        </p:tgtEl>
                                        <p:attrNameLst>
                                          <p:attrName>style.visibility</p:attrName>
                                        </p:attrNameLst>
                                      </p:cBhvr>
                                      <p:to>
                                        <p:strVal val="visible"/>
                                      </p:to>
                                    </p:set>
                                    <p:anim calcmode="lin" valueType="num">
                                      <p:cBhvr additive="base">
                                        <p:cTn id="43" dur="500" fill="hold"/>
                                        <p:tgtEl>
                                          <p:spTgt spid="962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625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Прямоугольник 2"/>
          <p:cNvSpPr>
            <a:spLocks noChangeArrowheads="1"/>
          </p:cNvSpPr>
          <p:nvPr/>
        </p:nvSpPr>
        <p:spPr bwMode="auto">
          <a:xfrm>
            <a:off x="0" y="0"/>
            <a:ext cx="9144000" cy="3781425"/>
          </a:xfrm>
          <a:prstGeom prst="rect">
            <a:avLst/>
          </a:prstGeom>
          <a:noFill/>
          <a:ln w="9525">
            <a:noFill/>
            <a:miter lim="800000"/>
            <a:headEnd/>
            <a:tailEnd/>
          </a:ln>
        </p:spPr>
        <p:txBody>
          <a:bodyPr>
            <a:spAutoFit/>
          </a:bodyPr>
          <a:lstStyle/>
          <a:p>
            <a:pPr indent="536575" algn="just">
              <a:lnSpc>
                <a:spcPct val="150000"/>
              </a:lnSpc>
              <a:buFont typeface="Wingdings" pitchFamily="2" charset="2"/>
              <a:buChar char="Ø"/>
            </a:pPr>
            <a:r>
              <a:rPr lang="ru-RU" dirty="0">
                <a:latin typeface="Times New Roman" pitchFamily="18" charset="0"/>
                <a:cs typeface="Times New Roman" pitchFamily="18" charset="0"/>
              </a:rPr>
              <a:t>при применении пятижильных кабелей с жилами одного сечения: три жилы — фазные проводники, в качестве нулевого рабочего проводника используются две объединённые жилы кабеля, а для нулевого защитного — отдельный провод. При этом сечение кабеля определяется током фазы (такое решение также является наилучшим с технической точки зрения, однако довольно дорого; имеются также сложности с тем, чтобы выполнить госзаказ, а также и с поставкой кабелей). </a:t>
            </a:r>
          </a:p>
          <a:p>
            <a:pPr indent="536575" algn="just">
              <a:lnSpc>
                <a:spcPct val="150000"/>
              </a:lnSpc>
            </a:pPr>
            <a:r>
              <a:rPr lang="ru-RU" dirty="0">
                <a:latin typeface="Times New Roman" pitchFamily="18" charset="0"/>
                <a:cs typeface="Times New Roman" pitchFamily="18" charset="0"/>
              </a:rPr>
              <a:t>При больших мощностях возможна прокладка фазных, нулевых рабочих и защитных проводников двумя или более параллельными кабелями или проводами. Все кабели и провода, относящиеся к одной линии, должны прокладываться по одной трассе. </a:t>
            </a:r>
          </a:p>
        </p:txBody>
      </p:sp>
      <p:sp>
        <p:nvSpPr>
          <p:cNvPr id="97283" name="Прямоугольник 3"/>
          <p:cNvSpPr>
            <a:spLocks noChangeArrowheads="1"/>
          </p:cNvSpPr>
          <p:nvPr/>
        </p:nvSpPr>
        <p:spPr bwMode="auto">
          <a:xfrm>
            <a:off x="0" y="4322763"/>
            <a:ext cx="9144000" cy="2535237"/>
          </a:xfrm>
          <a:prstGeom prst="rect">
            <a:avLst/>
          </a:prstGeom>
          <a:noFill/>
          <a:ln w="9525">
            <a:noFill/>
            <a:miter lim="800000"/>
            <a:headEnd/>
            <a:tailEnd/>
          </a:ln>
        </p:spPr>
        <p:txBody>
          <a:bodyPr>
            <a:spAutoFit/>
          </a:bodyPr>
          <a:lstStyle/>
          <a:p>
            <a:pPr indent="536575" algn="just">
              <a:lnSpc>
                <a:spcPct val="150000"/>
              </a:lnSpc>
            </a:pPr>
            <a:r>
              <a:rPr lang="ru-RU">
                <a:latin typeface="Times New Roman" pitchFamily="18" charset="0"/>
                <a:cs typeface="Times New Roman" pitchFamily="18" charset="0"/>
              </a:rPr>
              <a:t>Прокладка нулевого защитного проводника для информационно-вычислительной техники и электротехнического оборудования должна соответствовать требованиям ГОСТ Р 50571.10-96 «Заземляющие устройства и защитные проводники», ГОСТ Р 50571.21-2000 «Заземляющие утройства и системы уравнивания электрических потенциалов в электроустановках, содержащих оборудование обработки информации» и ГОСТ Р 50571.22-2000 «Заземление оборудования обработки информации». </a:t>
            </a:r>
          </a:p>
        </p:txBody>
      </p:sp>
      <p:sp>
        <p:nvSpPr>
          <p:cNvPr id="4" name="Дата 3"/>
          <p:cNvSpPr>
            <a:spLocks noGrp="1"/>
          </p:cNvSpPr>
          <p:nvPr>
            <p:ph type="dt" sz="quarter" idx="10"/>
          </p:nvPr>
        </p:nvSpPr>
        <p:spPr/>
        <p:txBody>
          <a:bodyPr/>
          <a:lstStyle/>
          <a:p>
            <a:pPr>
              <a:defRPr/>
            </a:pPr>
            <a:fld id="{5680C448-8BF6-4E82-ABE4-B99745F18F76}"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524A8C6B-5781-4C45-B5EF-0E019B0BB68F}" type="slidenum">
              <a:rPr lang="ru-RU" smtClean="0"/>
              <a:pPr>
                <a:defRPr/>
              </a:pPr>
              <a:t>51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7282">
                                            <p:txEl>
                                              <p:pRg st="0" end="0"/>
                                            </p:txEl>
                                          </p:spTgt>
                                        </p:tgtEl>
                                        <p:attrNameLst>
                                          <p:attrName>style.visibility</p:attrName>
                                        </p:attrNameLst>
                                      </p:cBhvr>
                                      <p:to>
                                        <p:strVal val="visible"/>
                                      </p:to>
                                    </p:set>
                                    <p:anim calcmode="lin" valueType="num">
                                      <p:cBhvr additive="base">
                                        <p:cTn id="7" dur="500" fill="hold"/>
                                        <p:tgtEl>
                                          <p:spTgt spid="972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72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7282">
                                            <p:txEl>
                                              <p:pRg st="1" end="1"/>
                                            </p:txEl>
                                          </p:spTgt>
                                        </p:tgtEl>
                                        <p:attrNameLst>
                                          <p:attrName>style.visibility</p:attrName>
                                        </p:attrNameLst>
                                      </p:cBhvr>
                                      <p:to>
                                        <p:strVal val="visible"/>
                                      </p:to>
                                    </p:set>
                                    <p:anim calcmode="lin" valueType="num">
                                      <p:cBhvr additive="base">
                                        <p:cTn id="13" dur="500" fill="hold"/>
                                        <p:tgtEl>
                                          <p:spTgt spid="9728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72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7283">
                                            <p:txEl>
                                              <p:pRg st="0" end="0"/>
                                            </p:txEl>
                                          </p:spTgt>
                                        </p:tgtEl>
                                        <p:attrNameLst>
                                          <p:attrName>style.visibility</p:attrName>
                                        </p:attrNameLst>
                                      </p:cBhvr>
                                      <p:to>
                                        <p:strVal val="visible"/>
                                      </p:to>
                                    </p:set>
                                    <p:anim calcmode="lin" valueType="num">
                                      <p:cBhvr additive="base">
                                        <p:cTn id="19" dur="500" fill="hold"/>
                                        <p:tgtEl>
                                          <p:spTgt spid="9728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728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build="p"/>
      <p:bldP spid="9728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408738"/>
          </a:xfrm>
          <a:prstGeom prst="rect">
            <a:avLst/>
          </a:prstGeom>
        </p:spPr>
        <p:txBody>
          <a:bodyPr>
            <a:spAutoFit/>
          </a:bodyPr>
          <a:lstStyle/>
          <a:p>
            <a:pPr algn="ctr">
              <a:lnSpc>
                <a:spcPct val="114000"/>
              </a:lnSpc>
              <a:defRPr/>
            </a:pPr>
            <a:r>
              <a:rPr lang="ru-RU" b="1" dirty="0">
                <a:latin typeface="Times New Roman" pitchFamily="18" charset="0"/>
                <a:cs typeface="Times New Roman" pitchFamily="18" charset="0"/>
              </a:rPr>
              <a:t>К электроустановкам уникальных и других специальных зданий, не вошедших в вышеуказанный список, могут предъявляться дополнительные требования. </a:t>
            </a:r>
          </a:p>
          <a:p>
            <a:pPr algn="just">
              <a:lnSpc>
                <a:spcPct val="114000"/>
              </a:lnSpc>
              <a:defRPr/>
            </a:pPr>
            <a:r>
              <a:rPr lang="ru-RU" dirty="0">
                <a:latin typeface="Times New Roman" pitchFamily="18" charset="0"/>
                <a:cs typeface="Times New Roman" pitchFamily="18" charset="0"/>
              </a:rPr>
              <a:t>	</a:t>
            </a:r>
          </a:p>
          <a:p>
            <a:pPr indent="536575" algn="just">
              <a:lnSpc>
                <a:spcPct val="114000"/>
              </a:lnSpc>
              <a:defRPr/>
            </a:pPr>
            <a:r>
              <a:rPr lang="ru-RU" dirty="0">
                <a:latin typeface="Times New Roman" pitchFamily="18" charset="0"/>
                <a:cs typeface="Times New Roman" pitchFamily="18" charset="0"/>
              </a:rPr>
              <a:t>Глава 7.1 содержит требования к электропроводкам и кабельным линиям. При выборе способа прокладки и сечений электропроводки, руководствуясь как требованиями ГОСТ Р 50571.15-97, так и ПУЭ, следует иметь в виду, что новая редакция ПУЭ в части п. 7.1.37 формулируется следующим образом: «...электропроводку в помещениях следует выполнять сменяемой: скрыто — в каналах строительных конструкций, </a:t>
            </a:r>
            <a:r>
              <a:rPr lang="ru-RU" dirty="0" err="1">
                <a:latin typeface="Times New Roman" pitchFamily="18" charset="0"/>
                <a:cs typeface="Times New Roman" pitchFamily="18" charset="0"/>
              </a:rPr>
              <a:t>замоноличенных</a:t>
            </a:r>
            <a:r>
              <a:rPr lang="ru-RU" dirty="0">
                <a:latin typeface="Times New Roman" pitchFamily="18" charset="0"/>
                <a:cs typeface="Times New Roman" pitchFamily="18" charset="0"/>
              </a:rPr>
              <a:t> трубах; открыто — в электротехнических плинтусах, коробах и т.п. </a:t>
            </a:r>
          </a:p>
          <a:p>
            <a:pPr algn="just">
              <a:lnSpc>
                <a:spcPct val="114000"/>
              </a:lnSpc>
              <a:defRPr/>
            </a:pPr>
            <a:r>
              <a:rPr lang="ru-RU" dirty="0">
                <a:latin typeface="Times New Roman" pitchFamily="18" charset="0"/>
                <a:cs typeface="Times New Roman" pitchFamily="18" charset="0"/>
              </a:rPr>
              <a:t>	</a:t>
            </a:r>
          </a:p>
          <a:p>
            <a:pPr indent="536575" algn="just">
              <a:lnSpc>
                <a:spcPct val="114000"/>
              </a:lnSpc>
              <a:defRPr/>
            </a:pPr>
            <a:r>
              <a:rPr lang="ru-RU" dirty="0">
                <a:latin typeface="Times New Roman" pitchFamily="18" charset="0"/>
                <a:cs typeface="Times New Roman" pitchFamily="18" charset="0"/>
              </a:rPr>
              <a:t>В технических этажах, подпольях ... электропроводку рекомендуется выполнять открыто... В зданиях со строительными конструкциями, выполненными из негорючих ма­териалов, допускается несменяемая </a:t>
            </a:r>
            <a:r>
              <a:rPr lang="ru-RU" dirty="0" err="1">
                <a:latin typeface="Times New Roman" pitchFamily="18" charset="0"/>
                <a:cs typeface="Times New Roman" pitchFamily="18" charset="0"/>
              </a:rPr>
              <a:t>замоноличенная</a:t>
            </a:r>
            <a:r>
              <a:rPr lang="ru-RU" dirty="0">
                <a:latin typeface="Times New Roman" pitchFamily="18" charset="0"/>
                <a:cs typeface="Times New Roman" pitchFamily="18" charset="0"/>
              </a:rPr>
              <a:t> прокладка групповых сетей в бороздах стен, перегородок, перекрытий, под штукатуркой, в слое подготовки пола или в пустотах строительных конструкций, выполняемая кабелем или изолирован­ными проводами в защитной оболочке. </a:t>
            </a:r>
          </a:p>
          <a:p>
            <a:pPr algn="just">
              <a:lnSpc>
                <a:spcPct val="114000"/>
              </a:lnSpc>
              <a:defRPr/>
            </a:pPr>
            <a:r>
              <a:rPr lang="ru-RU" dirty="0">
                <a:latin typeface="Times New Roman" pitchFamily="18" charset="0"/>
                <a:cs typeface="Times New Roman" pitchFamily="18" charset="0"/>
              </a:rPr>
              <a:t>	</a:t>
            </a:r>
          </a:p>
          <a:p>
            <a:pPr indent="536575" algn="just">
              <a:lnSpc>
                <a:spcPct val="114000"/>
              </a:lnSpc>
              <a:defRPr/>
            </a:pPr>
            <a:r>
              <a:rPr lang="ru-RU" dirty="0">
                <a:latin typeface="Times New Roman" pitchFamily="18" charset="0"/>
                <a:cs typeface="Times New Roman" pitchFamily="18" charset="0"/>
              </a:rPr>
              <a:t>Применение несменяемой </a:t>
            </a:r>
            <a:r>
              <a:rPr lang="ru-RU" dirty="0" err="1">
                <a:latin typeface="Times New Roman" pitchFamily="18" charset="0"/>
                <a:cs typeface="Times New Roman" pitchFamily="18" charset="0"/>
              </a:rPr>
              <a:t>замоноличенной</a:t>
            </a:r>
            <a:r>
              <a:rPr lang="ru-RU" dirty="0">
                <a:latin typeface="Times New Roman" pitchFamily="18" charset="0"/>
                <a:cs typeface="Times New Roman" pitchFamily="18" charset="0"/>
              </a:rPr>
              <a:t> прокладки проводов в панелях стен, перегородок и перекрытий, выполненной при их изготовлении на заводах стройиндустрии или выполняемой в монтажных стыках панелей при монтаже зданий, не допускается». </a:t>
            </a:r>
          </a:p>
        </p:txBody>
      </p:sp>
      <p:sp>
        <p:nvSpPr>
          <p:cNvPr id="4" name="Дата 3"/>
          <p:cNvSpPr>
            <a:spLocks noGrp="1"/>
          </p:cNvSpPr>
          <p:nvPr>
            <p:ph type="dt" sz="quarter" idx="10"/>
          </p:nvPr>
        </p:nvSpPr>
        <p:spPr/>
        <p:txBody>
          <a:bodyPr/>
          <a:lstStyle/>
          <a:p>
            <a:pPr>
              <a:defRPr/>
            </a:pPr>
            <a:fld id="{8E3FBCC6-D8E9-4818-8D9D-DB92BD8E9749}"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3DC0487C-CE35-475F-8952-9555CB9254DC}" type="slidenum">
              <a:rPr lang="ru-RU" smtClean="0"/>
              <a:pPr>
                <a:defRPr/>
              </a:pPr>
              <a:t>52</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313" y="285750"/>
          <a:ext cx="8643998" cy="396240"/>
        </p:xfrm>
        <a:graphic>
          <a:graphicData uri="http://schemas.openxmlformats.org/drawingml/2006/table">
            <a:tbl>
              <a:tblPr/>
              <a:tblGrid>
                <a:gridCol w="8643998"/>
              </a:tblGrid>
              <a:tr h="0">
                <a:tc>
                  <a:txBody>
                    <a:bodyPr/>
                    <a:lstStyle/>
                    <a:p>
                      <a:pPr algn="ctr"/>
                      <a:r>
                        <a:rPr lang="ru-RU" sz="2000" b="1" dirty="0">
                          <a:latin typeface="Times New Roman" pitchFamily="18" charset="0"/>
                          <a:cs typeface="Times New Roman" pitchFamily="18" charset="0"/>
                        </a:rPr>
                        <a:t>Требования при проведении технадзора и приёмки кабельных линий</a:t>
                      </a:r>
                    </a:p>
                  </a:txBody>
                  <a:tcPr anchor="ctr">
                    <a:lnL>
                      <a:noFill/>
                    </a:lnL>
                    <a:lnR>
                      <a:noFill/>
                    </a:lnR>
                    <a:lnT>
                      <a:noFill/>
                    </a:lnT>
                    <a:lnB>
                      <a:noFill/>
                    </a:lnB>
                  </a:tcPr>
                </a:tc>
              </a:tr>
            </a:tbl>
          </a:graphicData>
        </a:graphic>
      </p:graphicFrame>
      <p:sp>
        <p:nvSpPr>
          <p:cNvPr id="4" name="Дата 3"/>
          <p:cNvSpPr>
            <a:spLocks noGrp="1"/>
          </p:cNvSpPr>
          <p:nvPr>
            <p:ph type="dt" sz="quarter" idx="10"/>
          </p:nvPr>
        </p:nvSpPr>
        <p:spPr/>
        <p:txBody>
          <a:bodyPr/>
          <a:lstStyle/>
          <a:p>
            <a:pPr>
              <a:defRPr/>
            </a:pPr>
            <a:fld id="{96FA9199-3093-412E-AB5B-F8F8497D7758}"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9FABDBD7-EC7B-4EC6-A9D9-5A9DF651AC54}" type="slidenum">
              <a:rPr lang="ru-RU" smtClean="0"/>
              <a:pPr>
                <a:defRPr/>
              </a:pPr>
              <a:t>53</a:t>
            </a:fld>
            <a:endParaRPr lang="ru-RU" dirty="0"/>
          </a:p>
        </p:txBody>
      </p:sp>
      <p:sp>
        <p:nvSpPr>
          <p:cNvPr id="6" name="Нижний колонтитул 5"/>
          <p:cNvSpPr>
            <a:spLocks noGrp="1"/>
          </p:cNvSpPr>
          <p:nvPr>
            <p:ph type="ftr" sz="quarter" idx="11"/>
          </p:nvPr>
        </p:nvSpPr>
        <p:spPr/>
        <p:txBody>
          <a:bodyPr/>
          <a:lstStyle/>
          <a:p>
            <a:pPr>
              <a:defRPr/>
            </a:pPr>
            <a:endParaRPr lang="ru-RU"/>
          </a:p>
        </p:txBody>
      </p:sp>
      <p:sp>
        <p:nvSpPr>
          <p:cNvPr id="7" name="Прямоугольник 6"/>
          <p:cNvSpPr/>
          <p:nvPr/>
        </p:nvSpPr>
        <p:spPr>
          <a:xfrm>
            <a:off x="0" y="836613"/>
            <a:ext cx="9144000" cy="5078412"/>
          </a:xfrm>
          <a:prstGeom prst="rect">
            <a:avLst/>
          </a:prstGeom>
        </p:spPr>
        <p:txBody>
          <a:bodyPr>
            <a:spAutoFit/>
          </a:bodyPr>
          <a:lstStyle/>
          <a:p>
            <a:pPr>
              <a:defRPr/>
            </a:pPr>
            <a:r>
              <a:rPr lang="ru-RU" b="1" dirty="0">
                <a:latin typeface="Times New Roman" pitchFamily="18" charset="0"/>
                <a:cs typeface="Times New Roman" pitchFamily="18" charset="0"/>
              </a:rPr>
              <a:t>Общие требования при проведении технадзора и приёмки КЛ</a:t>
            </a:r>
            <a:r>
              <a:rPr lang="ru-RU" dirty="0">
                <a:latin typeface="Times New Roman" pitchFamily="18" charset="0"/>
                <a:cs typeface="Times New Roman" pitchFamily="18" charset="0"/>
              </a:rPr>
              <a:t>:</a:t>
            </a:r>
          </a:p>
          <a:p>
            <a:pPr>
              <a:defRPr/>
            </a:pPr>
            <a:endParaRPr lang="ru-RU" dirty="0">
              <a:latin typeface="Times New Roman" pitchFamily="18" charset="0"/>
              <a:cs typeface="Times New Roman" pitchFamily="18" charset="0"/>
            </a:endParaRPr>
          </a:p>
          <a:p>
            <a:pPr algn="just">
              <a:buFontTx/>
              <a:buChar char="-"/>
              <a:defRPr/>
            </a:pPr>
            <a:r>
              <a:rPr lang="ru-RU" dirty="0">
                <a:latin typeface="Times New Roman" pitchFamily="18" charset="0"/>
                <a:cs typeface="Times New Roman" pitchFamily="18" charset="0"/>
              </a:rPr>
              <a:t>   Прокладка, монтаж и испытание новых кабельных линий напряжением 0,4-20 кВ, передаваемых в эксплуатацию электрических сетей, должны выполняться специализированными строительно-монтажными и электромонтажными организациями, имеющими лицензию от </a:t>
            </a:r>
            <a:r>
              <a:rPr lang="ru-RU" dirty="0" err="1">
                <a:latin typeface="Times New Roman" pitchFamily="18" charset="0"/>
                <a:cs typeface="Times New Roman" pitchFamily="18" charset="0"/>
              </a:rPr>
              <a:t>Госэнергонадзора</a:t>
            </a:r>
            <a:r>
              <a:rPr lang="ru-RU" dirty="0">
                <a:latin typeface="Times New Roman" pitchFamily="18" charset="0"/>
                <a:cs typeface="Times New Roman" pitchFamily="18" charset="0"/>
              </a:rPr>
              <a:t>;</a:t>
            </a:r>
          </a:p>
          <a:p>
            <a:pPr algn="just">
              <a:defRPr/>
            </a:pP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Персонал, производящий прокладку и монтаж кабельных линий, допускается к работе только после прохождения специального обучения и сдачи экзаменов в комиссии электрических сетей с получением соответствующих свидетельств. </a:t>
            </a:r>
          </a:p>
          <a:p>
            <a:pPr indent="536575" algn="just">
              <a:defRPr/>
            </a:pPr>
            <a:r>
              <a:rPr lang="ru-RU" dirty="0">
                <a:latin typeface="Times New Roman" pitchFamily="18" charset="0"/>
                <a:cs typeface="Times New Roman" pitchFamily="18" charset="0"/>
              </a:rPr>
              <a:t>Переаттестация ИТР производится в том случае, если прораб (мастер) лишён права прокладки и монтажа за грубые нарушения технологии проведения этих работ.</a:t>
            </a:r>
          </a:p>
          <a:p>
            <a:pPr indent="536575" algn="just">
              <a:defRPr/>
            </a:pPr>
            <a:r>
              <a:rPr lang="ru-RU" dirty="0">
                <a:latin typeface="Times New Roman" pitchFamily="18" charset="0"/>
                <a:cs typeface="Times New Roman" pitchFamily="18" charset="0"/>
              </a:rPr>
              <a:t> Переаттестация электромонтёров производится через каждые 3 года.</a:t>
            </a:r>
          </a:p>
          <a:p>
            <a:pPr algn="just">
              <a:defRPr/>
            </a:pP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Технический надзор на всех стадиях выполнения работ выполняется эксплуатационным персоналом районов электрических сетей. Лица, осуществляющие технический надзор, обязаны ознакомиться с проектом, руководствуясь документацией, указанной в Перечне документации при приёмке КЛ и проектом, выполняют по окончании работ приёмку КЛ.</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 calcmode="lin" valueType="num">
                                      <p:cBhvr additive="base">
                                        <p:cTn id="1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additive="base">
                                        <p:cTn id="24"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 calcmode="lin" valueType="num">
                                      <p:cBhvr additive="base">
                                        <p:cTn id="30"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anim calcmode="lin" valueType="num">
                                      <p:cBhvr additive="base">
                                        <p:cTn id="3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 calcmode="lin" valueType="num">
                                      <p:cBhvr additive="base">
                                        <p:cTn id="40"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Прямоугольник 2"/>
          <p:cNvSpPr>
            <a:spLocks noChangeArrowheads="1"/>
          </p:cNvSpPr>
          <p:nvPr/>
        </p:nvSpPr>
        <p:spPr bwMode="auto">
          <a:xfrm>
            <a:off x="1285875" y="285750"/>
            <a:ext cx="6643688" cy="1200150"/>
          </a:xfrm>
          <a:prstGeom prst="rect">
            <a:avLst/>
          </a:prstGeom>
          <a:noFill/>
          <a:ln w="9525">
            <a:noFill/>
            <a:miter lim="800000"/>
            <a:headEnd/>
            <a:tailEnd/>
          </a:ln>
        </p:spPr>
        <p:txBody>
          <a:bodyPr>
            <a:spAutoFit/>
          </a:bodyPr>
          <a:lstStyle/>
          <a:p>
            <a:pPr algn="r"/>
            <a:r>
              <a:rPr lang="ru-RU" b="1"/>
              <a:t>СП 31-110-2003</a:t>
            </a:r>
          </a:p>
          <a:p>
            <a:pPr algn="ctr"/>
            <a:r>
              <a:rPr lang="ru-RU" b="1"/>
              <a:t>ПРОЕКТИРОВАНИЕ И МОНТАЖ ЭЛЕКТРОУСТАНОВОК ЖИЛЫХ И ОБЩЕСТВЕННЫХ ЗДАНИЙ</a:t>
            </a:r>
          </a:p>
        </p:txBody>
      </p:sp>
      <p:sp>
        <p:nvSpPr>
          <p:cNvPr id="100355" name="Прямоугольник 3"/>
          <p:cNvSpPr>
            <a:spLocks noChangeArrowheads="1"/>
          </p:cNvSpPr>
          <p:nvPr/>
        </p:nvSpPr>
        <p:spPr bwMode="auto">
          <a:xfrm>
            <a:off x="0" y="1643063"/>
            <a:ext cx="9144000" cy="5216525"/>
          </a:xfrm>
          <a:prstGeom prst="rect">
            <a:avLst/>
          </a:prstGeom>
          <a:noFill/>
          <a:ln w="9525">
            <a:noFill/>
            <a:miter lim="800000"/>
            <a:headEnd/>
            <a:tailEnd/>
          </a:ln>
        </p:spPr>
        <p:txBody>
          <a:bodyPr>
            <a:spAutoFit/>
          </a:bodyPr>
          <a:lstStyle/>
          <a:p>
            <a:pPr algn="just"/>
            <a:r>
              <a:rPr lang="ru-RU" b="1">
                <a:latin typeface="Times New Roman" pitchFamily="18" charset="0"/>
                <a:cs typeface="Times New Roman" pitchFamily="18" charset="0"/>
              </a:rPr>
              <a:t>    ОБЛАСТЬ ПРИМЕНЕНИЯ</a:t>
            </a:r>
          </a:p>
          <a:p>
            <a:pPr algn="just"/>
            <a:endParaRPr lang="ru-RU">
              <a:latin typeface="Times New Roman" pitchFamily="18" charset="0"/>
              <a:cs typeface="Times New Roman" pitchFamily="18" charset="0"/>
            </a:endParaRPr>
          </a:p>
          <a:p>
            <a:pPr algn="just">
              <a:lnSpc>
                <a:spcPct val="150000"/>
              </a:lnSpc>
            </a:pPr>
            <a:r>
              <a:rPr lang="ru-RU">
                <a:latin typeface="Times New Roman" pitchFamily="18" charset="0"/>
                <a:cs typeface="Times New Roman" pitchFamily="18" charset="0"/>
              </a:rPr>
              <a:t>	Настоящий Свод правил устанавливает правила проектирования и монтажа электроустановок вновь строящихся и реконструируемых жилых и общественных зданий в городах и сельских населенных пунктах.</a:t>
            </a:r>
          </a:p>
          <a:p>
            <a:pPr algn="just">
              <a:lnSpc>
                <a:spcPct val="150000"/>
              </a:lnSpc>
            </a:pPr>
            <a:r>
              <a:rPr lang="ru-RU">
                <a:latin typeface="Times New Roman" pitchFamily="18" charset="0"/>
                <a:cs typeface="Times New Roman" pitchFamily="18" charset="0"/>
              </a:rPr>
              <a:t>	На проектирование электроустановок уникальных сооружений настоящие правила распространяются в той мере, в какой они не противоречат требованиям соответствующих нормативных документов и Правил устройства электроустановок (</a:t>
            </a:r>
            <a:r>
              <a:rPr lang="ru-RU">
                <a:latin typeface="Times New Roman" pitchFamily="18" charset="0"/>
                <a:cs typeface="Times New Roman" pitchFamily="18" charset="0"/>
                <a:hlinkClick r:id="rId2" tooltip="Строим дом -ПУЭ Правила устройства электроустановок "/>
              </a:rPr>
              <a:t>ПУЭ</a:t>
            </a:r>
            <a:r>
              <a:rPr lang="ru-RU">
                <a:latin typeface="Times New Roman" pitchFamily="18" charset="0"/>
                <a:cs typeface="Times New Roman" pitchFamily="18" charset="0"/>
              </a:rPr>
              <a:t>).</a:t>
            </a:r>
          </a:p>
          <a:p>
            <a:pPr algn="just">
              <a:lnSpc>
                <a:spcPct val="150000"/>
              </a:lnSpc>
            </a:pPr>
            <a:r>
              <a:rPr lang="ru-RU">
                <a:latin typeface="Times New Roman" pitchFamily="18" charset="0"/>
                <a:cs typeface="Times New Roman" pitchFamily="18" charset="0"/>
              </a:rPr>
              <a:t>	Настоящие правила не распространяются на проектирование электропривода и электрооборудования специальных электротехнических установок: лифты, подъемники, кинотехнологическое оборудование, вычислительные центры и т. п., а также на проектирование устройств автоматизации санитарно-технических, противопожарных и других технологических установок.</a:t>
            </a:r>
          </a:p>
        </p:txBody>
      </p:sp>
      <p:sp>
        <p:nvSpPr>
          <p:cNvPr id="4" name="Дата 3"/>
          <p:cNvSpPr>
            <a:spLocks noGrp="1"/>
          </p:cNvSpPr>
          <p:nvPr>
            <p:ph type="dt" sz="quarter" idx="10"/>
          </p:nvPr>
        </p:nvSpPr>
        <p:spPr/>
        <p:txBody>
          <a:bodyPr/>
          <a:lstStyle/>
          <a:p>
            <a:pPr>
              <a:defRPr/>
            </a:pPr>
            <a:fld id="{21C70E8B-CB78-4E58-8E86-B2FF8DF08938}"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CFAA0EA-76BA-413D-831B-588C3BD8C29C}" type="slidenum">
              <a:rPr lang="ru-RU" smtClean="0"/>
              <a:pPr>
                <a:defRPr/>
              </a:pPr>
              <a:t>54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anim calcmode="lin" valueType="num">
                                      <p:cBhvr additive="base">
                                        <p:cTn id="13"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anim calcmode="lin" valueType="num">
                                      <p:cBhvr additive="base">
                                        <p:cTn id="19" dur="5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355">
                                            <p:txEl>
                                              <p:pRg st="4" end="4"/>
                                            </p:txEl>
                                          </p:spTgt>
                                        </p:tgtEl>
                                        <p:attrNameLst>
                                          <p:attrName>style.visibility</p:attrName>
                                        </p:attrNameLst>
                                      </p:cBhvr>
                                      <p:to>
                                        <p:strVal val="visible"/>
                                      </p:to>
                                    </p:set>
                                    <p:anim calcmode="lin" valueType="num">
                                      <p:cBhvr additive="base">
                                        <p:cTn id="25" dur="5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fld id="{D710BEAA-F608-443F-97EB-59ABC1E35682}" type="datetime1">
              <a:rPr lang="ru-RU" smtClean="0"/>
              <a:pPr>
                <a:defRPr/>
              </a:pPr>
              <a:t>15.10.2012</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6DBFD331-97DA-4925-8ABD-EEBCAF9A1AA5}" type="slidenum">
              <a:rPr lang="ru-RU" smtClean="0"/>
              <a:pPr>
                <a:defRPr/>
              </a:pPr>
              <a:t>55</a:t>
            </a:fld>
            <a:endParaRPr lang="ru-RU"/>
          </a:p>
        </p:txBody>
      </p:sp>
      <p:sp>
        <p:nvSpPr>
          <p:cNvPr id="6" name="Прямоугольник 5"/>
          <p:cNvSpPr/>
          <p:nvPr/>
        </p:nvSpPr>
        <p:spPr>
          <a:xfrm>
            <a:off x="0" y="593968"/>
            <a:ext cx="9144000" cy="5355312"/>
          </a:xfrm>
          <a:prstGeom prst="rect">
            <a:avLst/>
          </a:prstGeom>
        </p:spPr>
        <p:txBody>
          <a:bodyPr wrap="square">
            <a:spAutoFit/>
          </a:bodyPr>
          <a:lstStyle/>
          <a:p>
            <a:pPr algn="ctr"/>
            <a:r>
              <a:rPr lang="ru-RU" b="1" dirty="0" smtClean="0"/>
              <a:t>НОРМАТИВНЫЕ ССЫЛКИ</a:t>
            </a:r>
          </a:p>
          <a:p>
            <a:pPr algn="ctr"/>
            <a:endParaRPr lang="ru-RU" dirty="0" smtClean="0"/>
          </a:p>
          <a:p>
            <a:r>
              <a:rPr lang="ru-RU" dirty="0" smtClean="0"/>
              <a:t>    В настоящем Своде правил использованы ссылки на следующие нормативные документы:</a:t>
            </a:r>
          </a:p>
          <a:p>
            <a:r>
              <a:rPr lang="ru-RU" dirty="0" smtClean="0"/>
              <a:t>	ГОСТ 464-79 Заземления для стационарных установок проводной связи, радиорелейных станций, радиотрансляционных узлов проводного вещания и антенн систем коллективного приема телевидения. Нормы сопротивления</a:t>
            </a:r>
          </a:p>
          <a:p>
            <a:r>
              <a:rPr lang="ru-RU" dirty="0" smtClean="0"/>
              <a:t>	ГОСТ 13109-97 Электрическая энергия. Совместимость технических средств электромагнитная. Нормы качества электрической энергии в системах электроснабжения общего назначения</a:t>
            </a:r>
          </a:p>
          <a:p>
            <a:r>
              <a:rPr lang="ru-RU" dirty="0" smtClean="0"/>
              <a:t>	ГОСТ 14254-96 Степени защиты, обеспечиваемые оболочками. Межгосударственный стандарт (Код IP)</a:t>
            </a:r>
          </a:p>
          <a:p>
            <a:r>
              <a:rPr lang="ru-RU" dirty="0" smtClean="0"/>
              <a:t>	ГОСТ 16617-87* Электроприборы отопительные бытовые. Общие технические условия</a:t>
            </a:r>
          </a:p>
          <a:p>
            <a:r>
              <a:rPr lang="ru-RU" dirty="0" smtClean="0"/>
              <a:t>	ГОСТ 17677-82* Светильники. Общие технические условия</a:t>
            </a:r>
          </a:p>
          <a:p>
            <a:r>
              <a:rPr lang="ru-RU" dirty="0" smtClean="0"/>
              <a:t>	ГОСТ 30206-94 (МЭК 687-92) Статические счетчики ватт-часов активной энергии переменного тока (классы точности 02 S и 05 S)</a:t>
            </a:r>
          </a:p>
          <a:p>
            <a:r>
              <a:rPr lang="ru-RU" dirty="0" smtClean="0"/>
              <a:t>	ГОСТ 30207-94 (МЭК 1036-90) Статические счетчики ватт-часов активной энергии переменного тока (классы точности 1 и 2)</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500"/>
                                        <p:tgtEl>
                                          <p:spTgt spid="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fade">
                                      <p:cBhvr>
                                        <p:cTn id="42" dur="500"/>
                                        <p:tgtEl>
                                          <p:spTgt spid="6">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animEffect transition="in" filter="fade">
                                      <p:cBhvr>
                                        <p:cTn id="4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56</a:t>
            </a:fld>
            <a:endParaRPr lang="ru-RU"/>
          </a:p>
        </p:txBody>
      </p:sp>
      <p:sp>
        <p:nvSpPr>
          <p:cNvPr id="5" name="Прямоугольник 4"/>
          <p:cNvSpPr/>
          <p:nvPr/>
        </p:nvSpPr>
        <p:spPr>
          <a:xfrm>
            <a:off x="0" y="472018"/>
            <a:ext cx="9144000" cy="5909310"/>
          </a:xfrm>
          <a:prstGeom prst="rect">
            <a:avLst/>
          </a:prstGeom>
        </p:spPr>
        <p:txBody>
          <a:bodyPr wrap="square">
            <a:spAutoFit/>
          </a:bodyPr>
          <a:lstStyle/>
          <a:p>
            <a:pPr algn="just"/>
            <a:r>
              <a:rPr lang="ru-RU" dirty="0" smtClean="0">
                <a:hlinkClick r:id="rId2" tooltip="Строим дом -ГОСТ Р 50571.8-94 ЭЛЕКТРОУСТАНОВКИ ЗДАНИЙСтроим дом -Часть 4 Требования по обеспечению безопасности "/>
              </a:rPr>
              <a:t>ГОСТ Р 50571.8-94 (МЭК 364-4-47-81)</a:t>
            </a:r>
            <a:r>
              <a:rPr lang="ru-RU" dirty="0" smtClean="0"/>
              <a:t> Электроустановки зданий. Часть 4.              Требования по обеспечению безопасности. Общие требования по применению мер защиты для обеспечения безопасности. Требования по применению мер защиты от поражения электрическим током</a:t>
            </a:r>
          </a:p>
          <a:p>
            <a:pPr algn="just"/>
            <a:r>
              <a:rPr lang="ru-RU" dirty="0" smtClean="0">
                <a:hlinkClick r:id="rId3" tooltip="Строим дом -ГОСТ Р 50571.11-96 ЭЛЕКТРОУСТАНОВКИ ЗДАНИЙ Часть 7 ТРЕБОВАНИЯ К СПЕЦИАЛЬНЫМ ЭЛЕКТРОУСТАНОВКАМ "/>
              </a:rPr>
              <a:t>ГОСТ Р 50571.11-96 (МЭК 364-7-701-84)</a:t>
            </a:r>
            <a:r>
              <a:rPr lang="ru-RU" dirty="0" smtClean="0"/>
              <a:t> Электроустановки зданий. Часть 7. Требования к специальным электроустановкам. Раздел 701. Ванные и душевые помещения</a:t>
            </a:r>
          </a:p>
          <a:p>
            <a:pPr algn="just"/>
            <a:r>
              <a:rPr lang="ru-RU" dirty="0" smtClean="0">
                <a:hlinkClick r:id="rId4" tooltip="Строим дом -ГОСТ Р 50571.15-97 ЭЛЕКТРОУСТАНОВКИ ЗДАНИЙ ЧАСТЬ 5 ВЫБОР И МОНТАЖ ЭЛЕКТРООБОРУДОВАНИЯ "/>
              </a:rPr>
              <a:t>ГОСТ Р 50571.15-97 (МЭК 364-5-52-93)</a:t>
            </a:r>
            <a:r>
              <a:rPr lang="ru-RU" dirty="0" smtClean="0"/>
              <a:t> Электроустановки зданий. Часть 5. Выбор и монтаж электрооборудования. Глава 52. Электропроводки</a:t>
            </a:r>
          </a:p>
          <a:p>
            <a:pPr algn="just"/>
            <a:r>
              <a:rPr lang="ru-RU" dirty="0" smtClean="0"/>
              <a:t>     ГОСТ Р 50807-95 (МЭК 755-83) Устройства защитные, управляемые дифференциальным (остаточным) током. Общие требования и методы испытаний</a:t>
            </a:r>
          </a:p>
          <a:p>
            <a:pPr algn="just"/>
            <a:r>
              <a:rPr lang="ru-RU" dirty="0" err="1" smtClean="0">
                <a:hlinkClick r:id="rId5" tooltip="Строим дом -СНиП 2.08.02-89 ОБЩЕСТВЕННЫЕ ЗДАНИЯ И СООРУЖЕНИЯ "/>
              </a:rPr>
              <a:t>СНиП</a:t>
            </a:r>
            <a:r>
              <a:rPr lang="ru-RU" dirty="0" smtClean="0">
                <a:hlinkClick r:id="rId5" tooltip="Строим дом -СНиП 2.08.02-89 ОБЩЕСТВЕННЫЕ ЗДАНИЯ И СООРУЖЕНИЯ "/>
              </a:rPr>
              <a:t> 2.08.02-89</a:t>
            </a:r>
            <a:r>
              <a:rPr lang="ru-RU" dirty="0" smtClean="0"/>
              <a:t> * Общественные здания и сооружения</a:t>
            </a:r>
          </a:p>
          <a:p>
            <a:pPr algn="just"/>
            <a:r>
              <a:rPr lang="ru-RU" dirty="0" err="1" smtClean="0">
                <a:hlinkClick r:id="rId6" tooltip="Строим дом -СНиП 3.05.06-85 Электротехнические устройства "/>
              </a:rPr>
              <a:t>СНиП</a:t>
            </a:r>
            <a:r>
              <a:rPr lang="ru-RU" dirty="0" smtClean="0">
                <a:hlinkClick r:id="rId6" tooltip="Строим дом -СНиП 3.05.06-85 Электротехнические устройства "/>
              </a:rPr>
              <a:t> 3.05.06-85</a:t>
            </a:r>
            <a:r>
              <a:rPr lang="ru-RU" dirty="0" smtClean="0"/>
              <a:t> Электротехнические устройства</a:t>
            </a:r>
          </a:p>
          <a:p>
            <a:pPr algn="just"/>
            <a:r>
              <a:rPr lang="ru-RU" dirty="0" err="1" smtClean="0">
                <a:hlinkClick r:id="rId7" tooltip="Строим дом -СНиП 23-05-95 ЕСТЕСТВЕННОЕ И ИСКУССТВЕННОЕ ОСВЕЩЕНИЕ "/>
              </a:rPr>
              <a:t>СНиП</a:t>
            </a:r>
            <a:r>
              <a:rPr lang="ru-RU" dirty="0" smtClean="0">
                <a:hlinkClick r:id="rId7" tooltip="Строим дом -СНиП 23-05-95 ЕСТЕСТВЕННОЕ И ИСКУССТВЕННОЕ ОСВЕЩЕНИЕ "/>
              </a:rPr>
              <a:t> 23-05-95</a:t>
            </a:r>
            <a:r>
              <a:rPr lang="ru-RU" dirty="0" smtClean="0"/>
              <a:t> * Естественное и искусственное освещение</a:t>
            </a:r>
          </a:p>
          <a:p>
            <a:pPr algn="just"/>
            <a:r>
              <a:rPr lang="ru-RU" dirty="0" err="1" smtClean="0">
                <a:hlinkClick r:id="rId8" tooltip="Строим дом -СНиП 21-01-97 ПОЖАРНАЯ БЕЗОПАСНОСТЬ ЗДАНИЙ И СООРУЖЕНИЙ "/>
              </a:rPr>
              <a:t>СНиП</a:t>
            </a:r>
            <a:r>
              <a:rPr lang="ru-RU" dirty="0" smtClean="0">
                <a:hlinkClick r:id="rId8" tooltip="Строим дом -СНиП 21-01-97 ПОЖАРНАЯ БЕЗОПАСНОСТЬ ЗДАНИЙ И СООРУЖЕНИЙ "/>
              </a:rPr>
              <a:t> 21-01-97</a:t>
            </a:r>
            <a:r>
              <a:rPr lang="ru-RU" dirty="0" smtClean="0"/>
              <a:t> * Пожарная безопасность зданий и сооружений</a:t>
            </a:r>
          </a:p>
          <a:p>
            <a:pPr algn="just"/>
            <a:r>
              <a:rPr lang="ru-RU" dirty="0" smtClean="0"/>
              <a:t>     НАС ГА-86 Дневная маркировка и </a:t>
            </a:r>
            <a:r>
              <a:rPr lang="ru-RU" dirty="0" err="1" smtClean="0"/>
              <a:t>светоограждения</a:t>
            </a:r>
            <a:r>
              <a:rPr lang="ru-RU" dirty="0" smtClean="0"/>
              <a:t> высотных препятствий</a:t>
            </a:r>
          </a:p>
          <a:p>
            <a:pPr algn="just"/>
            <a:r>
              <a:rPr lang="ru-RU" dirty="0" smtClean="0">
                <a:hlinkClick r:id="rId9" tooltip="Строим дом -ПУЭ Правила устройства электроустановок "/>
              </a:rPr>
              <a:t>ПУЭ</a:t>
            </a:r>
            <a:r>
              <a:rPr lang="ru-RU" dirty="0" smtClean="0"/>
              <a:t> Правила устройства электроустановок</a:t>
            </a:r>
          </a:p>
          <a:p>
            <a:pPr algn="just"/>
            <a:r>
              <a:rPr lang="ru-RU" dirty="0" smtClean="0"/>
              <a:t>     НПБ 246-97* Арматура электромонтажная. Требования пожарной безопасности. Методы испытаний</a:t>
            </a:r>
          </a:p>
          <a:p>
            <a:pPr algn="just"/>
            <a:r>
              <a:rPr lang="ru-RU" dirty="0" smtClean="0"/>
              <a:t>     Инструкция по устройству </a:t>
            </a:r>
            <a:r>
              <a:rPr lang="ru-RU" dirty="0" err="1" smtClean="0"/>
              <a:t>молниезащиты</a:t>
            </a:r>
            <a:r>
              <a:rPr lang="ru-RU" dirty="0" smtClean="0"/>
              <a:t> зданий, сооружений и промышленных коммуникаций.</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2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20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20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20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20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
          <p:cNvSpPr>
            <a:spLocks noChangeArrowheads="1"/>
          </p:cNvSpPr>
          <p:nvPr/>
        </p:nvSpPr>
        <p:spPr bwMode="auto">
          <a:xfrm>
            <a:off x="0" y="0"/>
            <a:ext cx="9144000" cy="6556375"/>
          </a:xfrm>
          <a:prstGeom prst="rect">
            <a:avLst/>
          </a:prstGeom>
          <a:noFill/>
          <a:ln w="9525">
            <a:noFill/>
            <a:miter lim="800000"/>
            <a:headEnd/>
            <a:tailEnd/>
          </a:ln>
        </p:spPr>
        <p:txBody>
          <a:bodyPr anchor="ctr">
            <a:spAutoFit/>
          </a:bodyPr>
          <a:lstStyle/>
          <a:p>
            <a:pPr algn="ctr"/>
            <a:r>
              <a:rPr lang="ru-RU" sz="2000">
                <a:latin typeface="Times New Roman" pitchFamily="18" charset="0"/>
                <a:cs typeface="Times New Roman" pitchFamily="18" charset="0"/>
              </a:rPr>
              <a:t>Электротехнические устройства</a:t>
            </a:r>
          </a:p>
          <a:p>
            <a:pPr algn="just" eaLnBrk="0" hangingPunct="0"/>
            <a:endParaRPr lang="ru-RU" sz="2000" b="1">
              <a:latin typeface="Times New Roman" pitchFamily="18" charset="0"/>
              <a:cs typeface="Times New Roman" pitchFamily="18" charset="0"/>
            </a:endParaRPr>
          </a:p>
          <a:p>
            <a:pPr algn="ctr" eaLnBrk="0" hangingPunct="0"/>
            <a:r>
              <a:rPr lang="ru-RU" sz="2000" b="1">
                <a:latin typeface="Times New Roman" pitchFamily="18" charset="0"/>
                <a:cs typeface="Times New Roman" pitchFamily="18" charset="0"/>
              </a:rPr>
              <a:t>Индивидуальные испытания электрооборудования</a:t>
            </a:r>
          </a:p>
          <a:p>
            <a:pPr algn="ctr" eaLnBrk="0" hangingPunct="0"/>
            <a:endParaRPr lang="ru-RU" sz="2000" b="1">
              <a:latin typeface="Times New Roman" pitchFamily="18" charset="0"/>
              <a:cs typeface="Times New Roman" pitchFamily="18" charset="0"/>
            </a:endParaRPr>
          </a:p>
          <a:p>
            <a:pPr algn="just" eaLnBrk="0" hangingPunct="0"/>
            <a:r>
              <a:rPr lang="ru-RU" sz="2000">
                <a:latin typeface="Times New Roman" pitchFamily="18" charset="0"/>
                <a:cs typeface="Times New Roman" pitchFamily="18" charset="0"/>
              </a:rPr>
              <a:t>	Пусконаладочная организация производит настройку параметров, установку защиты и характеристик электрооборудования, опробование схем управления, защиты и сигнализации, а также электрооборудования на холостом ходу для подготовки к индивидуальным испытаниям технологического оборудования в соответствии с требованиями СНиП 3.05.05-84 (приложение 1) и СНиП 3.05.06-85.</a:t>
            </a:r>
          </a:p>
          <a:p>
            <a:pPr algn="just" eaLnBrk="0" hangingPunct="0"/>
            <a:r>
              <a:rPr lang="ru-RU" sz="2000">
                <a:latin typeface="Times New Roman" pitchFamily="18" charset="0"/>
                <a:cs typeface="Times New Roman" pitchFamily="18" charset="0"/>
              </a:rPr>
              <a:t/>
            </a:r>
            <a:br>
              <a:rPr lang="ru-RU" sz="2000">
                <a:latin typeface="Times New Roman" pitchFamily="18" charset="0"/>
                <a:cs typeface="Times New Roman" pitchFamily="18" charset="0"/>
              </a:rPr>
            </a:br>
            <a:r>
              <a:rPr lang="ru-RU" sz="2000">
                <a:latin typeface="Times New Roman" pitchFamily="18" charset="0"/>
                <a:cs typeface="Times New Roman" pitchFamily="18" charset="0"/>
              </a:rPr>
              <a:t>	После проведения индивидуальных испытаний электрооборудование считается принятым в эксплуатацию. При этом пусконаладочная организация оформляет и передает заказчику в одном экземпляре протоколы испытаний электрооборудования повышенным напряжением, проверки устройств заземления и зануления, а также исполнительные принципиальные электрические схемы. Формы протоколов приведены в приложениях.</a:t>
            </a:r>
          </a:p>
          <a:p>
            <a:pPr algn="just" eaLnBrk="0" hangingPunct="0"/>
            <a:r>
              <a:rPr lang="ru-RU" sz="2000">
                <a:latin typeface="Times New Roman" pitchFamily="18" charset="0"/>
                <a:cs typeface="Times New Roman" pitchFamily="18" charset="0"/>
              </a:rPr>
              <a:t/>
            </a:r>
            <a:br>
              <a:rPr lang="ru-RU" sz="2000">
                <a:latin typeface="Times New Roman" pitchFamily="18" charset="0"/>
                <a:cs typeface="Times New Roman" pitchFamily="18" charset="0"/>
              </a:rPr>
            </a:br>
            <a:r>
              <a:rPr lang="ru-RU" sz="2000">
                <a:latin typeface="Times New Roman" pitchFamily="18" charset="0"/>
                <a:cs typeface="Times New Roman" pitchFamily="18" charset="0"/>
              </a:rPr>
              <a:t>	Окончание индивидуальных испытаний оформляется актом технической готовности электрооборудования для комплексного опробования. Форма акта приведена в приложении 1 СНиП 3.01.04-87. </a:t>
            </a:r>
          </a:p>
        </p:txBody>
      </p:sp>
      <p:sp>
        <p:nvSpPr>
          <p:cNvPr id="3" name="Дата 2"/>
          <p:cNvSpPr>
            <a:spLocks noGrp="1"/>
          </p:cNvSpPr>
          <p:nvPr>
            <p:ph type="dt" sz="quarter" idx="10"/>
          </p:nvPr>
        </p:nvSpPr>
        <p:spPr/>
        <p:txBody>
          <a:bodyPr/>
          <a:lstStyle/>
          <a:p>
            <a:pPr>
              <a:defRPr/>
            </a:pPr>
            <a:fld id="{2468C31D-E7C2-47D4-B6B5-D02386B348DA}"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5EA38562-D65F-434B-A462-D3F8A5C2AEA7}" type="slidenum">
              <a:rPr lang="ru-RU" smtClean="0"/>
              <a:pPr>
                <a:defRPr/>
              </a:pPr>
              <a:t>57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calcmode="lin" valueType="num">
                                      <p:cBhvr additive="base">
                                        <p:cTn id="7" dur="500" fill="hold"/>
                                        <p:tgtEl>
                                          <p:spTgt spid="1013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13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1378">
                                            <p:txEl>
                                              <p:pRg st="2" end="2"/>
                                            </p:txEl>
                                          </p:spTgt>
                                        </p:tgtEl>
                                        <p:attrNameLst>
                                          <p:attrName>style.visibility</p:attrName>
                                        </p:attrNameLst>
                                      </p:cBhvr>
                                      <p:to>
                                        <p:strVal val="visible"/>
                                      </p:to>
                                    </p:set>
                                    <p:anim calcmode="lin" valueType="num">
                                      <p:cBhvr additive="base">
                                        <p:cTn id="13" dur="500" fill="hold"/>
                                        <p:tgtEl>
                                          <p:spTgt spid="1013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13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1378">
                                            <p:txEl>
                                              <p:pRg st="4" end="4"/>
                                            </p:txEl>
                                          </p:spTgt>
                                        </p:tgtEl>
                                        <p:attrNameLst>
                                          <p:attrName>style.visibility</p:attrName>
                                        </p:attrNameLst>
                                      </p:cBhvr>
                                      <p:to>
                                        <p:strVal val="visible"/>
                                      </p:to>
                                    </p:set>
                                    <p:anim calcmode="lin" valueType="num">
                                      <p:cBhvr additive="base">
                                        <p:cTn id="19" dur="500" fill="hold"/>
                                        <p:tgtEl>
                                          <p:spTgt spid="10137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13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1378">
                                            <p:txEl>
                                              <p:pRg st="5" end="5"/>
                                            </p:txEl>
                                          </p:spTgt>
                                        </p:tgtEl>
                                        <p:attrNameLst>
                                          <p:attrName>style.visibility</p:attrName>
                                        </p:attrNameLst>
                                      </p:cBhvr>
                                      <p:to>
                                        <p:strVal val="visible"/>
                                      </p:to>
                                    </p:set>
                                    <p:anim calcmode="lin" valueType="num">
                                      <p:cBhvr additive="base">
                                        <p:cTn id="25" dur="500" fill="hold"/>
                                        <p:tgtEl>
                                          <p:spTgt spid="10137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13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1378">
                                            <p:txEl>
                                              <p:pRg st="6" end="6"/>
                                            </p:txEl>
                                          </p:spTgt>
                                        </p:tgtEl>
                                        <p:attrNameLst>
                                          <p:attrName>style.visibility</p:attrName>
                                        </p:attrNameLst>
                                      </p:cBhvr>
                                      <p:to>
                                        <p:strVal val="visible"/>
                                      </p:to>
                                    </p:set>
                                    <p:anim calcmode="lin" valueType="num">
                                      <p:cBhvr additive="base">
                                        <p:cTn id="31" dur="500" fill="hold"/>
                                        <p:tgtEl>
                                          <p:spTgt spid="10137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137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
          <p:cNvSpPr>
            <a:spLocks noChangeArrowheads="1"/>
          </p:cNvSpPr>
          <p:nvPr/>
        </p:nvSpPr>
        <p:spPr bwMode="auto">
          <a:xfrm>
            <a:off x="0" y="0"/>
            <a:ext cx="9144000" cy="6094413"/>
          </a:xfrm>
          <a:prstGeom prst="rect">
            <a:avLst/>
          </a:prstGeom>
          <a:noFill/>
          <a:ln w="9525">
            <a:noFill/>
            <a:miter lim="800000"/>
            <a:headEnd/>
            <a:tailEnd/>
          </a:ln>
        </p:spPr>
        <p:txBody>
          <a:bodyPr anchor="ctr">
            <a:spAutoFit/>
          </a:bodyPr>
          <a:lstStyle/>
          <a:p>
            <a:pPr algn="ctr">
              <a:lnSpc>
                <a:spcPct val="150000"/>
              </a:lnSpc>
            </a:pPr>
            <a:r>
              <a:rPr lang="ru-RU" sz="2000" b="1">
                <a:latin typeface="Times New Roman" pitchFamily="18" charset="0"/>
                <a:cs typeface="Times New Roman" pitchFamily="18" charset="0"/>
              </a:rPr>
              <a:t>Комплексное опробование электрооборудования</a:t>
            </a:r>
          </a:p>
          <a:p>
            <a:pPr algn="ctr">
              <a:lnSpc>
                <a:spcPct val="150000"/>
              </a:lnSpc>
            </a:pPr>
            <a:endParaRPr lang="ru-RU" sz="2000" b="1">
              <a:latin typeface="Times New Roman" pitchFamily="18" charset="0"/>
              <a:cs typeface="Times New Roman" pitchFamily="18" charset="0"/>
            </a:endParaRPr>
          </a:p>
          <a:p>
            <a:pPr algn="just" eaLnBrk="0" hangingPunct="0">
              <a:lnSpc>
                <a:spcPct val="150000"/>
              </a:lnSpc>
            </a:pPr>
            <a:r>
              <a:rPr lang="ru-RU" sz="2000">
                <a:latin typeface="Times New Roman" pitchFamily="18" charset="0"/>
                <a:cs typeface="Times New Roman" pitchFamily="18" charset="0"/>
              </a:rPr>
              <a:t>	При комплексном опробовании выполняются следующие работы:</a:t>
            </a:r>
          </a:p>
          <a:p>
            <a:pPr algn="just" eaLnBrk="0" hangingPunct="0">
              <a:lnSpc>
                <a:spcPct val="150000"/>
              </a:lnSpc>
            </a:pPr>
            <a:r>
              <a:rPr lang="ru-RU" sz="2000">
                <a:latin typeface="Times New Roman" pitchFamily="18" charset="0"/>
                <a:cs typeface="Times New Roman" pitchFamily="18" charset="0"/>
              </a:rPr>
              <a:t>- обеспечение взаимных связей, регулировка и настройка характеристик и параметров отдельных устройств и функциональных групп электроустановки с целью обеспечения на ней заданных режимов работы;</a:t>
            </a:r>
          </a:p>
          <a:p>
            <a:pPr algn="just" eaLnBrk="0" hangingPunct="0">
              <a:lnSpc>
                <a:spcPct val="150000"/>
              </a:lnSpc>
            </a:pPr>
            <a:r>
              <a:rPr lang="ru-RU" sz="2000">
                <a:latin typeface="Times New Roman" pitchFamily="18" charset="0"/>
                <a:cs typeface="Times New Roman" pitchFamily="18" charset="0"/>
              </a:rPr>
              <a:t>- опробование электроустановки по полной схеме на холостом ходу и под нагрузкой во всех режимах работы для подготовки к комплексному опробованию технологического оборудования.</a:t>
            </a:r>
          </a:p>
          <a:p>
            <a:pPr algn="just" eaLnBrk="0" hangingPunct="0">
              <a:lnSpc>
                <a:spcPct val="150000"/>
              </a:lnSpc>
            </a:pPr>
            <a:r>
              <a:rPr lang="ru-RU" sz="2000">
                <a:latin typeface="Times New Roman" pitchFamily="18" charset="0"/>
                <a:cs typeface="Times New Roman" pitchFamily="18" charset="0"/>
              </a:rPr>
              <a:t>	Обслуживание электрооборудования осуществляется заказчиком.</a:t>
            </a:r>
          </a:p>
          <a:p>
            <a:pPr algn="just" eaLnBrk="0" hangingPunct="0">
              <a:lnSpc>
                <a:spcPct val="150000"/>
              </a:lnSpc>
            </a:pPr>
            <a:r>
              <a:rPr lang="ru-RU" sz="2000">
                <a:latin typeface="Times New Roman" pitchFamily="18" charset="0"/>
                <a:cs typeface="Times New Roman" pitchFamily="18" charset="0"/>
              </a:rPr>
              <a:t>	Результаты комплексного опробования электрооборудования оформляются актом приемки пусконаладочных работ по форме.</a:t>
            </a:r>
          </a:p>
          <a:p>
            <a:pPr algn="just" eaLnBrk="0" hangingPunct="0">
              <a:lnSpc>
                <a:spcPct val="150000"/>
              </a:lnSpc>
            </a:pPr>
            <a:r>
              <a:rPr lang="ru-RU" sz="2000">
                <a:latin typeface="Times New Roman" pitchFamily="18" charset="0"/>
                <a:cs typeface="Times New Roman" pitchFamily="18" charset="0"/>
              </a:rPr>
              <a:t>	</a:t>
            </a:r>
          </a:p>
        </p:txBody>
      </p:sp>
      <p:sp>
        <p:nvSpPr>
          <p:cNvPr id="3" name="Дата 2"/>
          <p:cNvSpPr>
            <a:spLocks noGrp="1"/>
          </p:cNvSpPr>
          <p:nvPr>
            <p:ph type="dt" sz="quarter" idx="10"/>
          </p:nvPr>
        </p:nvSpPr>
        <p:spPr/>
        <p:txBody>
          <a:bodyPr/>
          <a:lstStyle/>
          <a:p>
            <a:pPr>
              <a:defRPr/>
            </a:pPr>
            <a:fld id="{5AA62443-3C6A-4975-8937-AD9D6A244312}"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2BE0E7B1-8AC2-4B62-94DF-93DF5636531B}" type="slidenum">
              <a:rPr lang="ru-RU" smtClean="0"/>
              <a:pPr>
                <a:defRPr/>
              </a:pPr>
              <a:t>58</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02">
                                            <p:txEl>
                                              <p:pRg st="0" end="0"/>
                                            </p:txEl>
                                          </p:spTgt>
                                        </p:tgtEl>
                                        <p:attrNameLst>
                                          <p:attrName>style.visibility</p:attrName>
                                        </p:attrNameLst>
                                      </p:cBhvr>
                                      <p:to>
                                        <p:strVal val="visible"/>
                                      </p:to>
                                    </p:set>
                                    <p:animEffect transition="in" filter="wipe(down)">
                                      <p:cBhvr>
                                        <p:cTn id="7" dur="500"/>
                                        <p:tgtEl>
                                          <p:spTgt spid="1024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402">
                                            <p:txEl>
                                              <p:pRg st="2" end="2"/>
                                            </p:txEl>
                                          </p:spTgt>
                                        </p:tgtEl>
                                        <p:attrNameLst>
                                          <p:attrName>style.visibility</p:attrName>
                                        </p:attrNameLst>
                                      </p:cBhvr>
                                      <p:to>
                                        <p:strVal val="visible"/>
                                      </p:to>
                                    </p:set>
                                    <p:animEffect transition="in" filter="wipe(down)">
                                      <p:cBhvr>
                                        <p:cTn id="12" dur="500"/>
                                        <p:tgtEl>
                                          <p:spTgt spid="10240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2402">
                                            <p:txEl>
                                              <p:pRg st="3" end="3"/>
                                            </p:txEl>
                                          </p:spTgt>
                                        </p:tgtEl>
                                        <p:attrNameLst>
                                          <p:attrName>style.visibility</p:attrName>
                                        </p:attrNameLst>
                                      </p:cBhvr>
                                      <p:to>
                                        <p:strVal val="visible"/>
                                      </p:to>
                                    </p:set>
                                    <p:animEffect transition="in" filter="wipe(down)">
                                      <p:cBhvr>
                                        <p:cTn id="17" dur="500"/>
                                        <p:tgtEl>
                                          <p:spTgt spid="10240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2402">
                                            <p:txEl>
                                              <p:pRg st="4" end="4"/>
                                            </p:txEl>
                                          </p:spTgt>
                                        </p:tgtEl>
                                        <p:attrNameLst>
                                          <p:attrName>style.visibility</p:attrName>
                                        </p:attrNameLst>
                                      </p:cBhvr>
                                      <p:to>
                                        <p:strVal val="visible"/>
                                      </p:to>
                                    </p:set>
                                    <p:animEffect transition="in" filter="wipe(down)">
                                      <p:cBhvr>
                                        <p:cTn id="22" dur="500"/>
                                        <p:tgtEl>
                                          <p:spTgt spid="10240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2402">
                                            <p:txEl>
                                              <p:pRg st="5" end="5"/>
                                            </p:txEl>
                                          </p:spTgt>
                                        </p:tgtEl>
                                        <p:attrNameLst>
                                          <p:attrName>style.visibility</p:attrName>
                                        </p:attrNameLst>
                                      </p:cBhvr>
                                      <p:to>
                                        <p:strVal val="visible"/>
                                      </p:to>
                                    </p:set>
                                    <p:animEffect transition="in" filter="wipe(down)">
                                      <p:cBhvr>
                                        <p:cTn id="27" dur="500"/>
                                        <p:tgtEl>
                                          <p:spTgt spid="10240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2402">
                                            <p:txEl>
                                              <p:pRg st="6" end="6"/>
                                            </p:txEl>
                                          </p:spTgt>
                                        </p:tgtEl>
                                        <p:attrNameLst>
                                          <p:attrName>style.visibility</p:attrName>
                                        </p:attrNameLst>
                                      </p:cBhvr>
                                      <p:to>
                                        <p:strVal val="visible"/>
                                      </p:to>
                                    </p:set>
                                    <p:animEffect transition="in" filter="wipe(down)">
                                      <p:cBhvr>
                                        <p:cTn id="32" dur="500"/>
                                        <p:tgtEl>
                                          <p:spTgt spid="1024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quarter" idx="10"/>
          </p:nvPr>
        </p:nvSpPr>
        <p:spPr/>
        <p:txBody>
          <a:bodyPr/>
          <a:lstStyle/>
          <a:p>
            <a:pPr>
              <a:defRPr/>
            </a:pPr>
            <a:fld id="{87E2CA6A-4C94-49AA-A597-14AE984E3265}" type="datetime1">
              <a:rPr lang="ru-RU" smtClean="0"/>
              <a:pPr>
                <a:defRPr/>
              </a:pPr>
              <a:t>15.10.2012</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CE5680C2-49DF-4F69-8650-78DC76DBA425}" type="slidenum">
              <a:rPr lang="ru-RU" smtClean="0"/>
              <a:pPr>
                <a:defRPr/>
              </a:pPr>
              <a:t>59</a:t>
            </a:fld>
            <a:endParaRPr lang="ru-RU"/>
          </a:p>
        </p:txBody>
      </p:sp>
      <p:sp>
        <p:nvSpPr>
          <p:cNvPr id="6" name="Прямоугольник 5"/>
          <p:cNvSpPr>
            <a:spLocks noChangeArrowheads="1"/>
          </p:cNvSpPr>
          <p:nvPr/>
        </p:nvSpPr>
        <p:spPr bwMode="auto">
          <a:xfrm>
            <a:off x="0" y="0"/>
            <a:ext cx="9144000" cy="6275388"/>
          </a:xfrm>
          <a:prstGeom prst="rect">
            <a:avLst/>
          </a:prstGeom>
          <a:noFill/>
          <a:ln w="9525">
            <a:noFill/>
            <a:miter lim="800000"/>
            <a:headEnd/>
            <a:tailEnd/>
          </a:ln>
        </p:spPr>
        <p:txBody>
          <a:bodyPr>
            <a:spAutoFit/>
          </a:bodyPr>
          <a:lstStyle/>
          <a:p>
            <a:pPr algn="just" eaLnBrk="0" hangingPunct="0">
              <a:lnSpc>
                <a:spcPct val="150000"/>
              </a:lnSpc>
            </a:pPr>
            <a:r>
              <a:rPr lang="ru-RU">
                <a:latin typeface="Times New Roman" pitchFamily="18" charset="0"/>
                <a:cs typeface="Times New Roman" pitchFamily="18" charset="0"/>
              </a:rPr>
              <a:t>	Готовность выполненных электромонтажных работ к сдаче-приемке определяется актом технической готовности электромонтажных работ, являющимся основанием для организации работы рабочей комиссии по приемке оборудования после индивидуальных испытаний. Акт технической готовности может быть использован для оформления сдачи-приемки электромонтажных работ, когда рабочая комиссия еще не образована.</a:t>
            </a:r>
          </a:p>
          <a:p>
            <a:pPr algn="just" eaLnBrk="0" hangingPunct="0">
              <a:lnSpc>
                <a:spcPct val="150000"/>
              </a:lnSpc>
            </a:pPr>
            <a:r>
              <a:rPr lang="ru-RU">
                <a:latin typeface="Times New Roman" pitchFamily="18" charset="0"/>
                <a:cs typeface="Times New Roman" pitchFamily="18" charset="0"/>
              </a:rPr>
              <a:t>	Заполненные формы приемо-сдаточной документации в составе всей технической документации, перечисленной в приложении, после оформления акта технической готовности электромонтажных работ передаются генподрядчику для последующего предъявления рабочей комиссии по приемке оборудования после индивидуальных испытаний; по окончании работы комиссии и составлении соответствующего акта, оформленная документация вместе с электрооборудованием передается заказчику.</a:t>
            </a:r>
          </a:p>
          <a:p>
            <a:pPr algn="just" eaLnBrk="0" hangingPunct="0">
              <a:lnSpc>
                <a:spcPct val="150000"/>
              </a:lnSpc>
            </a:pPr>
            <a:r>
              <a:rPr lang="ru-RU">
                <a:latin typeface="Times New Roman" pitchFamily="18" charset="0"/>
                <a:cs typeface="Times New Roman" pitchFamily="18" charset="0"/>
              </a:rPr>
              <a:t>	Документация по пусконаладочным работам предъявляется комиссиям по приемке оборудования после индивидуальных испытаний и при оформлении Акта технической готовности электромонтажных работ Документация хранится у заказчика или в пусконаладочной организации.</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6</a:t>
            </a:fld>
            <a:endParaRPr lang="ru-RU"/>
          </a:p>
        </p:txBody>
      </p:sp>
      <p:sp>
        <p:nvSpPr>
          <p:cNvPr id="5" name="Прямоугольник 4"/>
          <p:cNvSpPr/>
          <p:nvPr/>
        </p:nvSpPr>
        <p:spPr>
          <a:xfrm>
            <a:off x="0" y="127649"/>
            <a:ext cx="9144000" cy="5663089"/>
          </a:xfrm>
          <a:prstGeom prst="rect">
            <a:avLst/>
          </a:prstGeom>
        </p:spPr>
        <p:txBody>
          <a:bodyPr wrap="square">
            <a:spAutoFit/>
          </a:bodyPr>
          <a:lstStyle/>
          <a:p>
            <a:pPr algn="just">
              <a:spcBef>
                <a:spcPts val="600"/>
              </a:spcBef>
              <a:spcAft>
                <a:spcPts val="600"/>
              </a:spcAft>
            </a:pPr>
            <a:r>
              <a:rPr lang="ru-RU" b="1" u="sng" dirty="0" smtClean="0"/>
              <a:t>Статья 4.</a:t>
            </a:r>
            <a:r>
              <a:rPr lang="ru-RU" u="sng" dirty="0" smtClean="0"/>
              <a:t> Отношения, регулируемые законодательством о градостроительной деятельности</a:t>
            </a:r>
            <a:endParaRPr lang="ru-RU" dirty="0" smtClean="0"/>
          </a:p>
          <a:p>
            <a:pPr algn="just">
              <a:spcBef>
                <a:spcPts val="600"/>
              </a:spcBef>
              <a:spcAft>
                <a:spcPts val="600"/>
              </a:spcAft>
            </a:pPr>
            <a:r>
              <a:rPr lang="ru-RU" u="sng" dirty="0" smtClean="0"/>
              <a:t>1. Законодательство о градостроительной деятельности регулирует отношения по </a:t>
            </a:r>
            <a:r>
              <a:rPr lang="ru-RU" dirty="0" smtClean="0">
                <a:hlinkClick r:id="" action="ppaction://hlinkfile"/>
              </a:rPr>
              <a:t>территориальному планированию</a:t>
            </a:r>
            <a:r>
              <a:rPr lang="ru-RU" dirty="0" smtClean="0"/>
              <a:t>, </a:t>
            </a:r>
            <a:r>
              <a:rPr lang="ru-RU" dirty="0" smtClean="0">
                <a:hlinkClick r:id="" action="ppaction://hlinkfile"/>
              </a:rPr>
              <a:t>градостроительному зонированию</a:t>
            </a:r>
            <a:r>
              <a:rPr lang="ru-RU" dirty="0" smtClean="0"/>
              <a:t>, планировке территории, архитектурно-строительному проектированию, отношения по строительству </a:t>
            </a:r>
            <a:r>
              <a:rPr lang="ru-RU" dirty="0" smtClean="0">
                <a:hlinkClick r:id="" action="ppaction://hlinkfile"/>
              </a:rPr>
              <a:t>объектов капитального строительства</a:t>
            </a:r>
            <a:r>
              <a:rPr lang="ru-RU" dirty="0" smtClean="0"/>
              <a:t>, их </a:t>
            </a:r>
            <a:r>
              <a:rPr lang="ru-RU" dirty="0" smtClean="0">
                <a:hlinkClick r:id="" action="ppaction://hlinkfile"/>
              </a:rPr>
              <a:t>реконструкции</a:t>
            </a:r>
            <a:r>
              <a:rPr lang="ru-RU" dirty="0" smtClean="0"/>
              <a:t>, а также по капитальному ремонту (далее - градостроительные отношения).</a:t>
            </a:r>
          </a:p>
          <a:p>
            <a:pPr algn="just">
              <a:spcBef>
                <a:spcPts val="600"/>
              </a:spcBef>
              <a:spcAft>
                <a:spcPts val="600"/>
              </a:spcAft>
            </a:pPr>
            <a:r>
              <a:rPr lang="ru-RU" u="sng" dirty="0" smtClean="0"/>
              <a:t>2. К отношениям, связанным с принятием мер по обеспечению безопасности строительства, предупреждению чрезвычайных ситуаций природного и техногенного характера и ликвидации их последствий при осуществлении градостроительной деятельности, нормы законодательства о градостроительной деятельности применяются, если данные отношения не урегулированы </a:t>
            </a:r>
            <a:r>
              <a:rPr lang="ru-RU" dirty="0" smtClean="0">
                <a:hlinkClick r:id="rId2"/>
              </a:rPr>
              <a:t>законодательством</a:t>
            </a:r>
            <a:r>
              <a:rPr lang="ru-RU" dirty="0" smtClean="0"/>
              <a:t> Российской Федерации в области защиты населения и территорий от чрезвычайных ситуаций природного и техногенного характера, </a:t>
            </a:r>
            <a:r>
              <a:rPr lang="ru-RU" dirty="0" smtClean="0">
                <a:hlinkClick r:id="rId3"/>
              </a:rPr>
              <a:t>законодательством</a:t>
            </a:r>
            <a:r>
              <a:rPr lang="ru-RU" dirty="0" smtClean="0"/>
              <a:t> Российской Федерации о безопасности гидротехнических сооружений, </a:t>
            </a:r>
            <a:r>
              <a:rPr lang="ru-RU" dirty="0" smtClean="0">
                <a:hlinkClick r:id="rId4"/>
              </a:rPr>
              <a:t>законодательством</a:t>
            </a:r>
            <a:r>
              <a:rPr lang="ru-RU" dirty="0" smtClean="0"/>
              <a:t> Российской Федерации о промышленной безопасности опасных производственных объектов, </a:t>
            </a:r>
            <a:r>
              <a:rPr lang="ru-RU" dirty="0" smtClean="0">
                <a:hlinkClick r:id="rId5"/>
              </a:rPr>
              <a:t>законодательством</a:t>
            </a:r>
            <a:r>
              <a:rPr lang="ru-RU" dirty="0" smtClean="0"/>
              <a:t> Российской Федерации об использовании атомной энергии, техническими регламентами.</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50" name="Picture 2"/>
          <p:cNvPicPr>
            <a:picLocks noChangeAspect="1" noChangeArrowheads="1"/>
          </p:cNvPicPr>
          <p:nvPr/>
        </p:nvPicPr>
        <p:blipFill>
          <a:blip r:embed="rId2" cstate="print"/>
          <a:srcRect l="32957" t="24792" r="31885" b="5991"/>
          <a:stretch>
            <a:fillRect/>
          </a:stretch>
        </p:blipFill>
        <p:spPr bwMode="auto">
          <a:xfrm>
            <a:off x="4230688" y="0"/>
            <a:ext cx="4913312" cy="6858000"/>
          </a:xfrm>
          <a:prstGeom prst="rect">
            <a:avLst/>
          </a:prstGeom>
          <a:noFill/>
          <a:ln w="9525">
            <a:noFill/>
            <a:miter lim="800000"/>
            <a:headEnd/>
            <a:tailEnd/>
          </a:ln>
        </p:spPr>
      </p:pic>
      <p:sp>
        <p:nvSpPr>
          <p:cNvPr id="104451" name="Прямоугольник 3"/>
          <p:cNvSpPr>
            <a:spLocks noChangeArrowheads="1"/>
          </p:cNvSpPr>
          <p:nvPr/>
        </p:nvSpPr>
        <p:spPr bwMode="auto">
          <a:xfrm>
            <a:off x="0" y="285750"/>
            <a:ext cx="4214813" cy="5355312"/>
          </a:xfrm>
          <a:prstGeom prst="rect">
            <a:avLst/>
          </a:prstGeom>
          <a:noFill/>
          <a:ln w="9525">
            <a:noFill/>
            <a:miter lim="800000"/>
            <a:headEnd/>
            <a:tailEnd/>
          </a:ln>
        </p:spPr>
        <p:txBody>
          <a:bodyPr>
            <a:spAutoFit/>
          </a:bodyPr>
          <a:lstStyle/>
          <a:p>
            <a:pPr algn="ctr"/>
            <a:r>
              <a:rPr lang="ru-RU" dirty="0">
                <a:latin typeface="Times New Roman" pitchFamily="18" charset="0"/>
                <a:cs typeface="Times New Roman" pitchFamily="18" charset="0"/>
              </a:rPr>
              <a:t>Общие формы приемосдаточной документации</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Акт </a:t>
            </a:r>
            <a:r>
              <a:rPr lang="ru-RU" dirty="0">
                <a:latin typeface="Times New Roman" pitchFamily="18" charset="0"/>
                <a:cs typeface="Times New Roman" pitchFamily="18" charset="0"/>
              </a:rPr>
              <a:t>приемки-передачи оборудования в монтаж</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Акт готовности строительной части помещений (сооружений) к производству электромонтажных работ</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СПРАВКА о ликвидации недоделок</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 Акт </a:t>
            </a:r>
            <a:r>
              <a:rPr lang="ru-RU" dirty="0">
                <a:latin typeface="Times New Roman" pitchFamily="18" charset="0"/>
                <a:cs typeface="Times New Roman" pitchFamily="18" charset="0"/>
              </a:rPr>
              <a:t>проверки надежности крепления крюков под люстры и светильники</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 Акт проверки осветительной сети на правильность зажигания внутреннего освещения;</a:t>
            </a:r>
          </a:p>
          <a:p>
            <a:pPr>
              <a:buFontTx/>
              <a:buChar char="-"/>
            </a:pPr>
            <a:r>
              <a:rPr lang="ru-RU" dirty="0" smtClean="0">
                <a:latin typeface="Times New Roman" pitchFamily="18" charset="0"/>
                <a:cs typeface="Times New Roman" pitchFamily="18" charset="0"/>
              </a:rPr>
              <a:t> Акт проверки осветительной сети на функционирование и правильность монтажа установочных аппаратов;</a:t>
            </a:r>
          </a:p>
          <a:p>
            <a:pPr>
              <a:buFontTx/>
              <a:buChar char="-"/>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АКТ освидетельствования скрытых работ по монтажу заземляющих устройств.</a:t>
            </a:r>
          </a:p>
        </p:txBody>
      </p:sp>
      <p:sp>
        <p:nvSpPr>
          <p:cNvPr id="4" name="Дата 3"/>
          <p:cNvSpPr>
            <a:spLocks noGrp="1"/>
          </p:cNvSpPr>
          <p:nvPr>
            <p:ph type="dt" sz="quarter" idx="10"/>
          </p:nvPr>
        </p:nvSpPr>
        <p:spPr/>
        <p:txBody>
          <a:bodyPr/>
          <a:lstStyle/>
          <a:p>
            <a:pPr>
              <a:defRPr/>
            </a:pPr>
            <a:fld id="{122F92A0-F03C-4D1C-A900-D38035C7CEC3}"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2B26B074-7D4D-4A43-B5AE-26FD78EEE139}" type="slidenum">
              <a:rPr lang="ru-RU" smtClean="0"/>
              <a:pPr>
                <a:defRPr/>
              </a:pPr>
              <a:t>60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451">
                                            <p:txEl>
                                              <p:pRg st="2" end="2"/>
                                            </p:txEl>
                                          </p:spTgt>
                                        </p:tgtEl>
                                        <p:attrNameLst>
                                          <p:attrName>style.visibility</p:attrName>
                                        </p:attrNameLst>
                                      </p:cBhvr>
                                      <p:to>
                                        <p:strVal val="visible"/>
                                      </p:to>
                                    </p:set>
                                    <p:anim calcmode="lin" valueType="num">
                                      <p:cBhvr additive="base">
                                        <p:cTn id="19" dur="500" fill="hold"/>
                                        <p:tgtEl>
                                          <p:spTgt spid="1044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4451">
                                            <p:txEl>
                                              <p:pRg st="3" end="3"/>
                                            </p:txEl>
                                          </p:spTgt>
                                        </p:tgtEl>
                                        <p:attrNameLst>
                                          <p:attrName>style.visibility</p:attrName>
                                        </p:attrNameLst>
                                      </p:cBhvr>
                                      <p:to>
                                        <p:strVal val="visible"/>
                                      </p:to>
                                    </p:set>
                                    <p:anim calcmode="lin" valueType="num">
                                      <p:cBhvr additive="base">
                                        <p:cTn id="25" dur="500" fill="hold"/>
                                        <p:tgtEl>
                                          <p:spTgt spid="1044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44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4451">
                                            <p:txEl>
                                              <p:pRg st="4" end="4"/>
                                            </p:txEl>
                                          </p:spTgt>
                                        </p:tgtEl>
                                        <p:attrNameLst>
                                          <p:attrName>style.visibility</p:attrName>
                                        </p:attrNameLst>
                                      </p:cBhvr>
                                      <p:to>
                                        <p:strVal val="visible"/>
                                      </p:to>
                                    </p:set>
                                    <p:anim calcmode="lin" valueType="num">
                                      <p:cBhvr additive="base">
                                        <p:cTn id="31" dur="500" fill="hold"/>
                                        <p:tgtEl>
                                          <p:spTgt spid="10445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44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4451">
                                            <p:txEl>
                                              <p:pRg st="5" end="5"/>
                                            </p:txEl>
                                          </p:spTgt>
                                        </p:tgtEl>
                                        <p:attrNameLst>
                                          <p:attrName>style.visibility</p:attrName>
                                        </p:attrNameLst>
                                      </p:cBhvr>
                                      <p:to>
                                        <p:strVal val="visible"/>
                                      </p:to>
                                    </p:set>
                                    <p:anim calcmode="lin" valueType="num">
                                      <p:cBhvr additive="base">
                                        <p:cTn id="37" dur="500" fill="hold"/>
                                        <p:tgtEl>
                                          <p:spTgt spid="10445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44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4451">
                                            <p:txEl>
                                              <p:pRg st="6" end="6"/>
                                            </p:txEl>
                                          </p:spTgt>
                                        </p:tgtEl>
                                        <p:attrNameLst>
                                          <p:attrName>style.visibility</p:attrName>
                                        </p:attrNameLst>
                                      </p:cBhvr>
                                      <p:to>
                                        <p:strVal val="visible"/>
                                      </p:to>
                                    </p:set>
                                    <p:anim calcmode="lin" valueType="num">
                                      <p:cBhvr additive="base">
                                        <p:cTn id="43" dur="500" fill="hold"/>
                                        <p:tgtEl>
                                          <p:spTgt spid="10445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44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4451">
                                            <p:txEl>
                                              <p:pRg st="7" end="7"/>
                                            </p:txEl>
                                          </p:spTgt>
                                        </p:tgtEl>
                                        <p:attrNameLst>
                                          <p:attrName>style.visibility</p:attrName>
                                        </p:attrNameLst>
                                      </p:cBhvr>
                                      <p:to>
                                        <p:strVal val="visible"/>
                                      </p:to>
                                    </p:set>
                                    <p:anim calcmode="lin" valueType="num">
                                      <p:cBhvr additive="base">
                                        <p:cTn id="49" dur="500" fill="hold"/>
                                        <p:tgtEl>
                                          <p:spTgt spid="10445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4451">
                                            <p:txEl>
                                              <p:pRg st="7" end="7"/>
                                            </p:txEl>
                                          </p:spTgt>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3" presetClass="entr" presetSubtype="10" fill="hold" nodeType="afterEffect">
                                  <p:stCondLst>
                                    <p:cond delay="0"/>
                                  </p:stCondLst>
                                  <p:childTnLst>
                                    <p:set>
                                      <p:cBhvr>
                                        <p:cTn id="53" dur="1" fill="hold">
                                          <p:stCondLst>
                                            <p:cond delay="0"/>
                                          </p:stCondLst>
                                        </p:cTn>
                                        <p:tgtEl>
                                          <p:spTgt spid="104450"/>
                                        </p:tgtEl>
                                        <p:attrNameLst>
                                          <p:attrName>style.visibility</p:attrName>
                                        </p:attrNameLst>
                                      </p:cBhvr>
                                      <p:to>
                                        <p:strVal val="visible"/>
                                      </p:to>
                                    </p:set>
                                    <p:animEffect transition="in" filter="blinds(horizontal)">
                                      <p:cBhvr>
                                        <p:cTn id="54" dur="500"/>
                                        <p:tgtEl>
                                          <p:spTgt spid="10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Прямоугольник 2"/>
          <p:cNvSpPr>
            <a:spLocks noChangeArrowheads="1"/>
          </p:cNvSpPr>
          <p:nvPr/>
        </p:nvSpPr>
        <p:spPr bwMode="auto">
          <a:xfrm>
            <a:off x="0" y="0"/>
            <a:ext cx="9144000" cy="6694488"/>
          </a:xfrm>
          <a:prstGeom prst="rect">
            <a:avLst/>
          </a:prstGeom>
          <a:noFill/>
          <a:ln w="9525">
            <a:noFill/>
            <a:miter lim="800000"/>
            <a:headEnd/>
            <a:tailEnd/>
          </a:ln>
        </p:spPr>
        <p:txBody>
          <a:bodyPr>
            <a:spAutoFit/>
          </a:bodyPr>
          <a:lstStyle/>
          <a:p>
            <a:pPr algn="just"/>
            <a:r>
              <a:rPr lang="ru-RU" b="1">
                <a:latin typeface="Times New Roman" pitchFamily="18" charset="0"/>
                <a:cs typeface="Times New Roman" pitchFamily="18" charset="0"/>
              </a:rPr>
              <a:t>Формы документов по электрооборудованию распределительных устройств электрических подстанций напряжением до 35 кВ включительно:</a:t>
            </a:r>
          </a:p>
          <a:p>
            <a:pPr>
              <a:spcBef>
                <a:spcPts val="600"/>
              </a:spcBef>
              <a:buFontTx/>
              <a:buChar char="-"/>
            </a:pPr>
            <a:r>
              <a:rPr lang="ru-RU">
                <a:latin typeface="Times New Roman" pitchFamily="18" charset="0"/>
                <a:cs typeface="Times New Roman" pitchFamily="18" charset="0"/>
              </a:rPr>
              <a:t> Акт о приемке в монтаж силового трансформатора;</a:t>
            </a:r>
          </a:p>
          <a:p>
            <a:pPr>
              <a:buFontTx/>
              <a:buChar char="-"/>
            </a:pPr>
            <a:r>
              <a:rPr lang="ru-RU">
                <a:latin typeface="Times New Roman" pitchFamily="18" charset="0"/>
                <a:cs typeface="Times New Roman" pitchFamily="18" charset="0"/>
              </a:rPr>
              <a:t> Протокол осмотра и проверки смонтированного электрооборудования распределительных устройств и электрических подстанций напряжением до 35 кВ включительно.</a:t>
            </a:r>
          </a:p>
          <a:p>
            <a:r>
              <a:rPr lang="ru-RU" b="1">
                <a:latin typeface="Times New Roman" pitchFamily="18" charset="0"/>
                <a:cs typeface="Times New Roman" pitchFamily="18" charset="0"/>
              </a:rPr>
              <a:t>Формы документов по кабельным линиям:</a:t>
            </a:r>
          </a:p>
          <a:p>
            <a:pPr>
              <a:spcBef>
                <a:spcPts val="600"/>
              </a:spcBef>
              <a:buFontTx/>
              <a:buChar char="-"/>
            </a:pPr>
            <a:r>
              <a:rPr lang="ru-RU">
                <a:latin typeface="Times New Roman" pitchFamily="18" charset="0"/>
                <a:cs typeface="Times New Roman" pitchFamily="18" charset="0"/>
              </a:rPr>
              <a:t> АКТ осмотра канализации из труб перед закрытием;</a:t>
            </a:r>
          </a:p>
          <a:p>
            <a:pPr>
              <a:buFontTx/>
              <a:buChar char="-"/>
            </a:pPr>
            <a:r>
              <a:rPr lang="ru-RU">
                <a:latin typeface="Times New Roman" pitchFamily="18" charset="0"/>
                <a:cs typeface="Times New Roman" pitchFamily="18" charset="0"/>
              </a:rPr>
              <a:t> Протокол измерения сопротивления изоляции;</a:t>
            </a:r>
          </a:p>
          <a:p>
            <a:pPr>
              <a:buFontTx/>
              <a:buChar char="-"/>
            </a:pPr>
            <a:r>
              <a:rPr lang="ru-RU">
                <a:latin typeface="Times New Roman" pitchFamily="18" charset="0"/>
                <a:cs typeface="Times New Roman" pitchFamily="18" charset="0"/>
              </a:rPr>
              <a:t> ПРОТОКОЛ ФАЗИРОВКИ;</a:t>
            </a:r>
          </a:p>
          <a:p>
            <a:pPr>
              <a:buFontTx/>
              <a:buChar char="-"/>
            </a:pPr>
            <a:r>
              <a:rPr lang="ru-RU">
                <a:latin typeface="Times New Roman" pitchFamily="18" charset="0"/>
                <a:cs typeface="Times New Roman" pitchFamily="18" charset="0"/>
              </a:rPr>
              <a:t> АКТ приемки траншей, каналов, туннелей и блоков под монтаж кабелей;</a:t>
            </a:r>
          </a:p>
          <a:p>
            <a:pPr>
              <a:buFontTx/>
              <a:buChar char="-"/>
            </a:pPr>
            <a:r>
              <a:rPr lang="ru-RU">
                <a:latin typeface="Times New Roman" pitchFamily="18" charset="0"/>
                <a:cs typeface="Times New Roman" pitchFamily="18" charset="0"/>
              </a:rPr>
              <a:t> ПРОТОКОЛ испытания силового кабеля напряжением выше 1000 В;</a:t>
            </a:r>
          </a:p>
          <a:p>
            <a:pPr algn="just">
              <a:buFontTx/>
              <a:buChar char="-"/>
            </a:pPr>
            <a:r>
              <a:rPr lang="ru-RU">
                <a:latin typeface="Times New Roman" pitchFamily="18" charset="0"/>
                <a:cs typeface="Times New Roman" pitchFamily="18" charset="0"/>
              </a:rPr>
              <a:t> Протокол осмотра и проверки сопротивления изоляции кабелей на барабане перед прокладкой;</a:t>
            </a:r>
          </a:p>
          <a:p>
            <a:pPr algn="just">
              <a:buFontTx/>
              <a:buChar char="-"/>
            </a:pPr>
            <a:r>
              <a:rPr lang="ru-RU">
                <a:latin typeface="Times New Roman" pitchFamily="18" charset="0"/>
                <a:cs typeface="Times New Roman" pitchFamily="18" charset="0"/>
              </a:rPr>
              <a:t> Протокол прогрева кабелей на барабане перед прокладкой при низких температурах;</a:t>
            </a:r>
          </a:p>
          <a:p>
            <a:pPr algn="just">
              <a:buFontTx/>
              <a:buChar char="-"/>
            </a:pPr>
            <a:r>
              <a:rPr lang="ru-RU">
                <a:latin typeface="Times New Roman" pitchFamily="18" charset="0"/>
                <a:cs typeface="Times New Roman" pitchFamily="18" charset="0"/>
              </a:rPr>
              <a:t> Акт осмотра кабельной канализации в траншеях и каналах перед закрытием;</a:t>
            </a:r>
          </a:p>
          <a:p>
            <a:pPr algn="just">
              <a:buFontTx/>
              <a:buChar char="-"/>
            </a:pPr>
            <a:r>
              <a:rPr lang="ru-RU">
                <a:latin typeface="Times New Roman" pitchFamily="18" charset="0"/>
                <a:cs typeface="Times New Roman" pitchFamily="18" charset="0"/>
              </a:rPr>
              <a:t> Журнал прокладки кабелей;</a:t>
            </a:r>
          </a:p>
          <a:p>
            <a:pPr algn="just">
              <a:buFontTx/>
              <a:buChar char="-"/>
            </a:pPr>
            <a:r>
              <a:rPr lang="ru-RU">
                <a:latin typeface="Times New Roman" pitchFamily="18" charset="0"/>
                <a:cs typeface="Times New Roman" pitchFamily="18" charset="0"/>
              </a:rPr>
              <a:t> Журнал монтажа кабельных муфт напряжением выше 1000 В.</a:t>
            </a:r>
          </a:p>
          <a:p>
            <a:pPr algn="just"/>
            <a:r>
              <a:rPr lang="ru-RU" b="1">
                <a:latin typeface="Times New Roman" pitchFamily="18" charset="0"/>
                <a:cs typeface="Times New Roman" pitchFamily="18" charset="0"/>
              </a:rPr>
              <a:t>Формы документов по воздушным линиям электропередачи напряжением до 35 кВ включительно:</a:t>
            </a:r>
          </a:p>
          <a:p>
            <a:pPr algn="just">
              <a:spcBef>
                <a:spcPts val="600"/>
              </a:spcBef>
              <a:buFont typeface="Symbol" pitchFamily="18" charset="2"/>
              <a:buChar char=""/>
            </a:pPr>
            <a:r>
              <a:rPr lang="ru-RU">
                <a:latin typeface="Times New Roman" pitchFamily="18" charset="0"/>
                <a:cs typeface="Times New Roman" pitchFamily="18" charset="0"/>
              </a:rPr>
              <a:t> АКТ готовности монолитного бетонного фундамента под опору ВЛ;</a:t>
            </a:r>
          </a:p>
          <a:p>
            <a:pPr algn="just">
              <a:buFont typeface="Symbol" pitchFamily="18" charset="2"/>
              <a:buChar char=""/>
            </a:pPr>
            <a:r>
              <a:rPr lang="ru-RU">
                <a:latin typeface="Times New Roman" pitchFamily="18" charset="0"/>
                <a:cs typeface="Times New Roman" pitchFamily="18" charset="0"/>
              </a:rPr>
              <a:t> АКТ готовности сборных железобетонных фундаментов под установку опор ВЛ;</a:t>
            </a:r>
          </a:p>
          <a:p>
            <a:pPr algn="just">
              <a:buFont typeface="Symbol" pitchFamily="18" charset="2"/>
              <a:buChar char=""/>
            </a:pPr>
            <a:r>
              <a:rPr lang="ru-RU">
                <a:latin typeface="Times New Roman" pitchFamily="18" charset="0"/>
                <a:cs typeface="Times New Roman" pitchFamily="18" charset="0"/>
              </a:rPr>
              <a:t> Ведомость монтажа воздушной линии электропередачи;</a:t>
            </a:r>
          </a:p>
          <a:p>
            <a:pPr algn="just">
              <a:buFont typeface="Symbol" pitchFamily="18" charset="2"/>
              <a:buChar char=""/>
            </a:pPr>
            <a:r>
              <a:rPr lang="ru-RU">
                <a:latin typeface="Times New Roman" pitchFamily="18" charset="0"/>
                <a:cs typeface="Times New Roman" pitchFamily="18" charset="0"/>
              </a:rPr>
              <a:t> Акт замеров в натуре габаритов от проводов ВЛ до пересекаемого объекта.</a:t>
            </a:r>
          </a:p>
        </p:txBody>
      </p:sp>
      <p:sp>
        <p:nvSpPr>
          <p:cNvPr id="3" name="Дата 2"/>
          <p:cNvSpPr>
            <a:spLocks noGrp="1"/>
          </p:cNvSpPr>
          <p:nvPr>
            <p:ph type="dt" sz="quarter" idx="10"/>
          </p:nvPr>
        </p:nvSpPr>
        <p:spPr/>
        <p:txBody>
          <a:bodyPr/>
          <a:lstStyle/>
          <a:p>
            <a:pPr>
              <a:defRPr/>
            </a:pPr>
            <a:fld id="{638C948C-0803-42ED-A44A-4FC7DCE64A59}"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C7545923-234A-4799-BFBA-DED3BF5557CE}" type="slidenum">
              <a:rPr lang="ru-RU" smtClean="0"/>
              <a:pPr>
                <a:defRPr/>
              </a:pPr>
              <a:t>61</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 calcmode="lin" valueType="num">
                                      <p:cBhvr additive="base">
                                        <p:cTn id="7" dur="500" fill="hold"/>
                                        <p:tgtEl>
                                          <p:spTgt spid="1044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4450">
                                            <p:txEl>
                                              <p:pRg st="1" end="1"/>
                                            </p:txEl>
                                          </p:spTgt>
                                        </p:tgtEl>
                                        <p:attrNameLst>
                                          <p:attrName>style.visibility</p:attrName>
                                        </p:attrNameLst>
                                      </p:cBhvr>
                                      <p:to>
                                        <p:strVal val="visible"/>
                                      </p:to>
                                    </p:set>
                                    <p:anim calcmode="lin" valueType="num">
                                      <p:cBhvr additive="base">
                                        <p:cTn id="13" dur="500" fill="hold"/>
                                        <p:tgtEl>
                                          <p:spTgt spid="10445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44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4450">
                                            <p:txEl>
                                              <p:pRg st="2" end="2"/>
                                            </p:txEl>
                                          </p:spTgt>
                                        </p:tgtEl>
                                        <p:attrNameLst>
                                          <p:attrName>style.visibility</p:attrName>
                                        </p:attrNameLst>
                                      </p:cBhvr>
                                      <p:to>
                                        <p:strVal val="visible"/>
                                      </p:to>
                                    </p:set>
                                    <p:anim calcmode="lin" valueType="num">
                                      <p:cBhvr additive="base">
                                        <p:cTn id="19" dur="500" fill="hold"/>
                                        <p:tgtEl>
                                          <p:spTgt spid="10445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50">
                                            <p:txEl>
                                              <p:pRg st="3" end="3"/>
                                            </p:txEl>
                                          </p:spTgt>
                                        </p:tgtEl>
                                        <p:attrNameLst>
                                          <p:attrName>style.visibility</p:attrName>
                                        </p:attrNameLst>
                                      </p:cBhvr>
                                      <p:to>
                                        <p:strVal val="visible"/>
                                      </p:to>
                                    </p:set>
                                    <p:anim calcmode="lin" valueType="num">
                                      <p:cBhvr additive="base">
                                        <p:cTn id="25" dur="500" fill="hold"/>
                                        <p:tgtEl>
                                          <p:spTgt spid="10445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44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4450">
                                            <p:txEl>
                                              <p:pRg st="4" end="4"/>
                                            </p:txEl>
                                          </p:spTgt>
                                        </p:tgtEl>
                                        <p:attrNameLst>
                                          <p:attrName>style.visibility</p:attrName>
                                        </p:attrNameLst>
                                      </p:cBhvr>
                                      <p:to>
                                        <p:strVal val="visible"/>
                                      </p:to>
                                    </p:set>
                                    <p:anim calcmode="lin" valueType="num">
                                      <p:cBhvr additive="base">
                                        <p:cTn id="31" dur="500" fill="hold"/>
                                        <p:tgtEl>
                                          <p:spTgt spid="10445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44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450">
                                            <p:txEl>
                                              <p:pRg st="5" end="5"/>
                                            </p:txEl>
                                          </p:spTgt>
                                        </p:tgtEl>
                                        <p:attrNameLst>
                                          <p:attrName>style.visibility</p:attrName>
                                        </p:attrNameLst>
                                      </p:cBhvr>
                                      <p:to>
                                        <p:strVal val="visible"/>
                                      </p:to>
                                    </p:set>
                                    <p:anim calcmode="lin" valueType="num">
                                      <p:cBhvr additive="base">
                                        <p:cTn id="37" dur="500" fill="hold"/>
                                        <p:tgtEl>
                                          <p:spTgt spid="10445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44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4450">
                                            <p:txEl>
                                              <p:pRg st="6" end="6"/>
                                            </p:txEl>
                                          </p:spTgt>
                                        </p:tgtEl>
                                        <p:attrNameLst>
                                          <p:attrName>style.visibility</p:attrName>
                                        </p:attrNameLst>
                                      </p:cBhvr>
                                      <p:to>
                                        <p:strVal val="visible"/>
                                      </p:to>
                                    </p:set>
                                    <p:anim calcmode="lin" valueType="num">
                                      <p:cBhvr additive="base">
                                        <p:cTn id="43" dur="500" fill="hold"/>
                                        <p:tgtEl>
                                          <p:spTgt spid="10445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44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4450">
                                            <p:txEl>
                                              <p:pRg st="7" end="7"/>
                                            </p:txEl>
                                          </p:spTgt>
                                        </p:tgtEl>
                                        <p:attrNameLst>
                                          <p:attrName>style.visibility</p:attrName>
                                        </p:attrNameLst>
                                      </p:cBhvr>
                                      <p:to>
                                        <p:strVal val="visible"/>
                                      </p:to>
                                    </p:set>
                                    <p:anim calcmode="lin" valueType="num">
                                      <p:cBhvr additive="base">
                                        <p:cTn id="49" dur="500" fill="hold"/>
                                        <p:tgtEl>
                                          <p:spTgt spid="10445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44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4450">
                                            <p:txEl>
                                              <p:pRg st="8" end="8"/>
                                            </p:txEl>
                                          </p:spTgt>
                                        </p:tgtEl>
                                        <p:attrNameLst>
                                          <p:attrName>style.visibility</p:attrName>
                                        </p:attrNameLst>
                                      </p:cBhvr>
                                      <p:to>
                                        <p:strVal val="visible"/>
                                      </p:to>
                                    </p:set>
                                    <p:anim calcmode="lin" valueType="num">
                                      <p:cBhvr additive="base">
                                        <p:cTn id="55" dur="500" fill="hold"/>
                                        <p:tgtEl>
                                          <p:spTgt spid="10445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44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4450">
                                            <p:txEl>
                                              <p:pRg st="9" end="9"/>
                                            </p:txEl>
                                          </p:spTgt>
                                        </p:tgtEl>
                                        <p:attrNameLst>
                                          <p:attrName>style.visibility</p:attrName>
                                        </p:attrNameLst>
                                      </p:cBhvr>
                                      <p:to>
                                        <p:strVal val="visible"/>
                                      </p:to>
                                    </p:set>
                                    <p:anim calcmode="lin" valueType="num">
                                      <p:cBhvr additive="base">
                                        <p:cTn id="61" dur="500" fill="hold"/>
                                        <p:tgtEl>
                                          <p:spTgt spid="10445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44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4450">
                                            <p:txEl>
                                              <p:pRg st="10" end="10"/>
                                            </p:txEl>
                                          </p:spTgt>
                                        </p:tgtEl>
                                        <p:attrNameLst>
                                          <p:attrName>style.visibility</p:attrName>
                                        </p:attrNameLst>
                                      </p:cBhvr>
                                      <p:to>
                                        <p:strVal val="visible"/>
                                      </p:to>
                                    </p:set>
                                    <p:anim calcmode="lin" valueType="num">
                                      <p:cBhvr additive="base">
                                        <p:cTn id="67" dur="500" fill="hold"/>
                                        <p:tgtEl>
                                          <p:spTgt spid="10445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44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04450">
                                            <p:txEl>
                                              <p:pRg st="11" end="11"/>
                                            </p:txEl>
                                          </p:spTgt>
                                        </p:tgtEl>
                                        <p:attrNameLst>
                                          <p:attrName>style.visibility</p:attrName>
                                        </p:attrNameLst>
                                      </p:cBhvr>
                                      <p:to>
                                        <p:strVal val="visible"/>
                                      </p:to>
                                    </p:set>
                                    <p:anim calcmode="lin" valueType="num">
                                      <p:cBhvr additive="base">
                                        <p:cTn id="73" dur="500" fill="hold"/>
                                        <p:tgtEl>
                                          <p:spTgt spid="10445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044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04450">
                                            <p:txEl>
                                              <p:pRg st="12" end="12"/>
                                            </p:txEl>
                                          </p:spTgt>
                                        </p:tgtEl>
                                        <p:attrNameLst>
                                          <p:attrName>style.visibility</p:attrName>
                                        </p:attrNameLst>
                                      </p:cBhvr>
                                      <p:to>
                                        <p:strVal val="visible"/>
                                      </p:to>
                                    </p:set>
                                    <p:anim calcmode="lin" valueType="num">
                                      <p:cBhvr additive="base">
                                        <p:cTn id="79" dur="500" fill="hold"/>
                                        <p:tgtEl>
                                          <p:spTgt spid="104450">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0445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04450">
                                            <p:txEl>
                                              <p:pRg st="13" end="13"/>
                                            </p:txEl>
                                          </p:spTgt>
                                        </p:tgtEl>
                                        <p:attrNameLst>
                                          <p:attrName>style.visibility</p:attrName>
                                        </p:attrNameLst>
                                      </p:cBhvr>
                                      <p:to>
                                        <p:strVal val="visible"/>
                                      </p:to>
                                    </p:set>
                                    <p:anim calcmode="lin" valueType="num">
                                      <p:cBhvr additive="base">
                                        <p:cTn id="85" dur="500" fill="hold"/>
                                        <p:tgtEl>
                                          <p:spTgt spid="104450">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0445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04450">
                                            <p:txEl>
                                              <p:pRg st="14" end="14"/>
                                            </p:txEl>
                                          </p:spTgt>
                                        </p:tgtEl>
                                        <p:attrNameLst>
                                          <p:attrName>style.visibility</p:attrName>
                                        </p:attrNameLst>
                                      </p:cBhvr>
                                      <p:to>
                                        <p:strVal val="visible"/>
                                      </p:to>
                                    </p:set>
                                    <p:anim calcmode="lin" valueType="num">
                                      <p:cBhvr additive="base">
                                        <p:cTn id="91" dur="500" fill="hold"/>
                                        <p:tgtEl>
                                          <p:spTgt spid="104450">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0445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04450">
                                            <p:txEl>
                                              <p:pRg st="15" end="15"/>
                                            </p:txEl>
                                          </p:spTgt>
                                        </p:tgtEl>
                                        <p:attrNameLst>
                                          <p:attrName>style.visibility</p:attrName>
                                        </p:attrNameLst>
                                      </p:cBhvr>
                                      <p:to>
                                        <p:strVal val="visible"/>
                                      </p:to>
                                    </p:set>
                                    <p:anim calcmode="lin" valueType="num">
                                      <p:cBhvr additive="base">
                                        <p:cTn id="97" dur="500" fill="hold"/>
                                        <p:tgtEl>
                                          <p:spTgt spid="104450">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04450">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04450">
                                            <p:txEl>
                                              <p:pRg st="16" end="16"/>
                                            </p:txEl>
                                          </p:spTgt>
                                        </p:tgtEl>
                                        <p:attrNameLst>
                                          <p:attrName>style.visibility</p:attrName>
                                        </p:attrNameLst>
                                      </p:cBhvr>
                                      <p:to>
                                        <p:strVal val="visible"/>
                                      </p:to>
                                    </p:set>
                                    <p:anim calcmode="lin" valueType="num">
                                      <p:cBhvr additive="base">
                                        <p:cTn id="103" dur="500" fill="hold"/>
                                        <p:tgtEl>
                                          <p:spTgt spid="104450">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04450">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04450">
                                            <p:txEl>
                                              <p:pRg st="17" end="17"/>
                                            </p:txEl>
                                          </p:spTgt>
                                        </p:tgtEl>
                                        <p:attrNameLst>
                                          <p:attrName>style.visibility</p:attrName>
                                        </p:attrNameLst>
                                      </p:cBhvr>
                                      <p:to>
                                        <p:strVal val="visible"/>
                                      </p:to>
                                    </p:set>
                                    <p:anim calcmode="lin" valueType="num">
                                      <p:cBhvr additive="base">
                                        <p:cTn id="109" dur="500" fill="hold"/>
                                        <p:tgtEl>
                                          <p:spTgt spid="104450">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104450">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04450">
                                            <p:txEl>
                                              <p:pRg st="18" end="18"/>
                                            </p:txEl>
                                          </p:spTgt>
                                        </p:tgtEl>
                                        <p:attrNameLst>
                                          <p:attrName>style.visibility</p:attrName>
                                        </p:attrNameLst>
                                      </p:cBhvr>
                                      <p:to>
                                        <p:strVal val="visible"/>
                                      </p:to>
                                    </p:set>
                                    <p:anim calcmode="lin" valueType="num">
                                      <p:cBhvr additive="base">
                                        <p:cTn id="115" dur="500" fill="hold"/>
                                        <p:tgtEl>
                                          <p:spTgt spid="104450">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04450">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1"/>
          <p:cNvSpPr>
            <a:spLocks noChangeArrowheads="1"/>
          </p:cNvSpPr>
          <p:nvPr/>
        </p:nvSpPr>
        <p:spPr bwMode="auto">
          <a:xfrm>
            <a:off x="0" y="-7938"/>
            <a:ext cx="9144000" cy="6759576"/>
          </a:xfrm>
          <a:prstGeom prst="rect">
            <a:avLst/>
          </a:prstGeom>
          <a:noFill/>
          <a:ln w="9525">
            <a:noFill/>
            <a:miter lim="800000"/>
            <a:headEnd/>
            <a:tailEnd/>
          </a:ln>
        </p:spPr>
        <p:txBody>
          <a:bodyPr anchor="ctr">
            <a:spAutoFit/>
          </a:bodyPr>
          <a:lstStyle/>
          <a:p>
            <a:pPr algn="ctr">
              <a:lnSpc>
                <a:spcPct val="114000"/>
              </a:lnSpc>
            </a:pPr>
            <a:r>
              <a:rPr lang="ru-RU" sz="2000" b="1" i="1" dirty="0">
                <a:latin typeface="Times New Roman" pitchFamily="18" charset="0"/>
                <a:cs typeface="Times New Roman" pitchFamily="18" charset="0"/>
              </a:rPr>
              <a:t>Освидетельствование скрытых работ</a:t>
            </a:r>
          </a:p>
          <a:p>
            <a:pPr indent="536575" algn="just" eaLnBrk="0" hangingPunct="0">
              <a:lnSpc>
                <a:spcPct val="114000"/>
              </a:lnSpc>
            </a:pP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В процессе строительства должна выполняться оценка выполненных работ, результаты которой влияют на безопасность объектов, но в соответствии в принятой технологией становятся недоступным для контроля после начала выполнения последующих работ, а также выполненных строительных конструкций и участков инженерных сетей, устранение дефектов которых, выявленных контролем, невозможно без разборки или повреждения последующих конструкций и участков инженерных сетей. </a:t>
            </a:r>
          </a:p>
          <a:p>
            <a:pPr indent="536575" algn="just" eaLnBrk="0" hangingPunct="0">
              <a:lnSpc>
                <a:spcPct val="114000"/>
              </a:lnSpc>
            </a:pPr>
            <a:r>
              <a:rPr lang="ru-RU" sz="2000" dirty="0">
                <a:latin typeface="Times New Roman" pitchFamily="18" charset="0"/>
                <a:cs typeface="Times New Roman" pitchFamily="18" charset="0"/>
              </a:rPr>
              <a:t>В указанных контрольных процедурах могут участвовать представители соответствующих органов государственного надзора, а также, при необходимости, независимые эксперты. Исполнитель работ не позднее чем за три рабочих дня извещает остальных участников о сроках проведения указанных процедур.</a:t>
            </a:r>
          </a:p>
          <a:p>
            <a:pPr indent="536575" algn="just" eaLnBrk="0" hangingPunct="0">
              <a:lnSpc>
                <a:spcPct val="114000"/>
              </a:lnSpc>
            </a:pPr>
            <a:r>
              <a:rPr lang="ru-RU" sz="2000" dirty="0">
                <a:latin typeface="Times New Roman" pitchFamily="18" charset="0"/>
                <a:cs typeface="Times New Roman" pitchFamily="18" charset="0"/>
              </a:rPr>
              <a:t>Результаты приемки работ, скрываемых последующими работами, в соответствии с требованиями проектной и нормативной документации оформляются актами освидетельствования скрытых работ. Застройщик (заказчик) может потребовать повторного освидетельствования после устранения выявленных дефектов.</a:t>
            </a:r>
          </a:p>
        </p:txBody>
      </p:sp>
      <p:sp>
        <p:nvSpPr>
          <p:cNvPr id="3" name="Дата 2"/>
          <p:cNvSpPr>
            <a:spLocks noGrp="1"/>
          </p:cNvSpPr>
          <p:nvPr>
            <p:ph type="dt" sz="quarter" idx="10"/>
          </p:nvPr>
        </p:nvSpPr>
        <p:spPr/>
        <p:txBody>
          <a:bodyPr/>
          <a:lstStyle/>
          <a:p>
            <a:pPr>
              <a:defRPr/>
            </a:pPr>
            <a:fld id="{3212B059-CC39-4382-80E6-DACDD3CD34BE}" type="datetime1">
              <a:rPr lang="ru-RU"/>
              <a:pPr>
                <a:defRPr/>
              </a:pPr>
              <a:t>15.10.2012</a:t>
            </a:fld>
            <a:endParaRPr lang="ru-RU"/>
          </a:p>
        </p:txBody>
      </p:sp>
      <p:sp>
        <p:nvSpPr>
          <p:cNvPr id="4" name="Номер слайда 3"/>
          <p:cNvSpPr>
            <a:spLocks noGrp="1"/>
          </p:cNvSpPr>
          <p:nvPr>
            <p:ph type="sldNum" sz="quarter" idx="12"/>
          </p:nvPr>
        </p:nvSpPr>
        <p:spPr/>
        <p:txBody>
          <a:bodyPr/>
          <a:lstStyle/>
          <a:p>
            <a:pPr>
              <a:defRPr/>
            </a:pPr>
            <a:fld id="{86DC5E94-2758-4496-A1D8-C021AE132599}" type="slidenum">
              <a:rPr lang="ru-RU" smtClean="0"/>
              <a:pPr>
                <a:defRPr/>
              </a:pPr>
              <a:t>62</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4">
                                            <p:txEl>
                                              <p:pRg st="0" end="0"/>
                                            </p:txEl>
                                          </p:spTgt>
                                        </p:tgtEl>
                                        <p:attrNameLst>
                                          <p:attrName>style.visibility</p:attrName>
                                        </p:attrNameLst>
                                      </p:cBhvr>
                                      <p:to>
                                        <p:strVal val="visible"/>
                                      </p:to>
                                    </p:set>
                                    <p:animEffect transition="in" filter="wipe(left)">
                                      <p:cBhvr>
                                        <p:cTn id="7" dur="500"/>
                                        <p:tgtEl>
                                          <p:spTgt spid="1054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5474">
                                            <p:txEl>
                                              <p:pRg st="1" end="1"/>
                                            </p:txEl>
                                          </p:spTgt>
                                        </p:tgtEl>
                                        <p:attrNameLst>
                                          <p:attrName>style.visibility</p:attrName>
                                        </p:attrNameLst>
                                      </p:cBhvr>
                                      <p:to>
                                        <p:strVal val="visible"/>
                                      </p:to>
                                    </p:set>
                                    <p:animEffect transition="in" filter="wipe(left)">
                                      <p:cBhvr>
                                        <p:cTn id="12" dur="500"/>
                                        <p:tgtEl>
                                          <p:spTgt spid="1054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5474">
                                            <p:txEl>
                                              <p:pRg st="2" end="2"/>
                                            </p:txEl>
                                          </p:spTgt>
                                        </p:tgtEl>
                                        <p:attrNameLst>
                                          <p:attrName>style.visibility</p:attrName>
                                        </p:attrNameLst>
                                      </p:cBhvr>
                                      <p:to>
                                        <p:strVal val="visible"/>
                                      </p:to>
                                    </p:set>
                                    <p:animEffect transition="in" filter="wipe(left)">
                                      <p:cBhvr>
                                        <p:cTn id="17" dur="500"/>
                                        <p:tgtEl>
                                          <p:spTgt spid="1054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5474">
                                            <p:txEl>
                                              <p:pRg st="3" end="3"/>
                                            </p:txEl>
                                          </p:spTgt>
                                        </p:tgtEl>
                                        <p:attrNameLst>
                                          <p:attrName>style.visibility</p:attrName>
                                        </p:attrNameLst>
                                      </p:cBhvr>
                                      <p:to>
                                        <p:strVal val="visible"/>
                                      </p:to>
                                    </p:set>
                                    <p:animEffect transition="in" filter="wipe(left)">
                                      <p:cBhvr>
                                        <p:cTn id="22" dur="500"/>
                                        <p:tgtEl>
                                          <p:spTgt spid="1054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352DE-7F1B-46C8-AE70-DF4C3071C05A}" type="datetime1">
              <a:rPr lang="ru-RU" smtClean="0"/>
              <a:pPr>
                <a:defRPr/>
              </a:pPr>
              <a:t>15.10.2012</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E742B79B-FFCB-4698-ADA4-32A376512630}" type="slidenum">
              <a:rPr lang="ru-RU" smtClean="0"/>
              <a:pPr>
                <a:defRPr/>
              </a:pPr>
              <a:t>7</a:t>
            </a:fld>
            <a:endParaRPr lang="ru-RU"/>
          </a:p>
        </p:txBody>
      </p:sp>
      <p:sp>
        <p:nvSpPr>
          <p:cNvPr id="5" name="Прямоугольник 4"/>
          <p:cNvSpPr/>
          <p:nvPr/>
        </p:nvSpPr>
        <p:spPr>
          <a:xfrm>
            <a:off x="0" y="-9972"/>
            <a:ext cx="9144000" cy="6771084"/>
          </a:xfrm>
          <a:prstGeom prst="rect">
            <a:avLst/>
          </a:prstGeom>
        </p:spPr>
        <p:txBody>
          <a:bodyPr wrap="square">
            <a:spAutoFit/>
          </a:bodyPr>
          <a:lstStyle/>
          <a:p>
            <a:pPr algn="just">
              <a:spcBef>
                <a:spcPts val="600"/>
              </a:spcBef>
              <a:spcAft>
                <a:spcPts val="600"/>
              </a:spcAft>
            </a:pPr>
            <a:r>
              <a:rPr lang="ru-RU" u="sng" dirty="0" smtClean="0"/>
              <a:t>3. К градостроительным отношениям применяется </a:t>
            </a:r>
            <a:r>
              <a:rPr lang="ru-RU" dirty="0" smtClean="0">
                <a:hlinkClick r:id="rId2"/>
              </a:rPr>
              <a:t>земельное</a:t>
            </a:r>
            <a:r>
              <a:rPr lang="ru-RU" dirty="0" smtClean="0"/>
              <a:t>, лесное, </a:t>
            </a:r>
            <a:r>
              <a:rPr lang="ru-RU" dirty="0" smtClean="0">
                <a:hlinkClick r:id="rId3"/>
              </a:rPr>
              <a:t>водное законодательство</a:t>
            </a:r>
            <a:r>
              <a:rPr lang="ru-RU" dirty="0" smtClean="0"/>
              <a:t>, законодательство </a:t>
            </a:r>
            <a:r>
              <a:rPr lang="ru-RU" dirty="0" smtClean="0">
                <a:hlinkClick r:id="rId4"/>
              </a:rPr>
              <a:t>об особо охраняемых природных территориях</a:t>
            </a:r>
            <a:r>
              <a:rPr lang="ru-RU" dirty="0" smtClean="0"/>
              <a:t>, </a:t>
            </a:r>
            <a:r>
              <a:rPr lang="ru-RU" dirty="0" smtClean="0">
                <a:hlinkClick r:id="rId5"/>
              </a:rPr>
              <a:t>об охране окружающей среды</a:t>
            </a:r>
            <a:r>
              <a:rPr lang="ru-RU" dirty="0" smtClean="0"/>
              <a:t>, </a:t>
            </a:r>
            <a:r>
              <a:rPr lang="ru-RU" dirty="0" smtClean="0">
                <a:hlinkClick r:id="rId6"/>
              </a:rPr>
              <a:t>об охране объектов культурного наследия (памятников истории и культуры) народов Российской Федерации</a:t>
            </a:r>
            <a:r>
              <a:rPr lang="ru-RU" dirty="0" smtClean="0"/>
              <a:t>, иное законодательство Российской Федерации, если данные отношения не урегулированы законодательством о градостроительной деятельности.</a:t>
            </a:r>
          </a:p>
          <a:p>
            <a:pPr algn="just">
              <a:spcBef>
                <a:spcPts val="600"/>
              </a:spcBef>
              <a:spcAft>
                <a:spcPts val="600"/>
              </a:spcAft>
            </a:pPr>
            <a:r>
              <a:rPr lang="ru-RU" u="sng" dirty="0" smtClean="0"/>
              <a:t>4. К отношениям, связанным с приобретением, прекращением статуса </a:t>
            </a:r>
            <a:r>
              <a:rPr lang="ru-RU" u="sng" dirty="0" err="1" smtClean="0"/>
              <a:t>саморегулируемых</a:t>
            </a:r>
            <a:r>
              <a:rPr lang="ru-RU" u="sng" dirty="0" smtClean="0"/>
              <a:t> организаций, определением их правового положения, осуществлением ими деятельности, установлением порядка осуществления </a:t>
            </a:r>
            <a:r>
              <a:rPr lang="ru-RU" u="sng" dirty="0" err="1" smtClean="0"/>
              <a:t>саморегулируемой</a:t>
            </a:r>
            <a:r>
              <a:rPr lang="ru-RU" u="sng" dirty="0" smtClean="0"/>
              <a:t> организацией контроля за деятельностью своих членов и применением </a:t>
            </a:r>
            <a:r>
              <a:rPr lang="ru-RU" u="sng" dirty="0" err="1" smtClean="0"/>
              <a:t>саморегулируемой</a:t>
            </a:r>
            <a:r>
              <a:rPr lang="ru-RU" u="sng" dirty="0" smtClean="0"/>
              <a:t> организацией мер дисциплинарного воздействия к своим членам, порядка осуществления государственного надзора за деятельностью </a:t>
            </a:r>
            <a:r>
              <a:rPr lang="ru-RU" u="sng" dirty="0" err="1" smtClean="0"/>
              <a:t>саморегулируемых</a:t>
            </a:r>
            <a:r>
              <a:rPr lang="ru-RU" u="sng" dirty="0" smtClean="0"/>
              <a:t> организаций, применяется </a:t>
            </a:r>
            <a:r>
              <a:rPr lang="ru-RU" dirty="0" smtClean="0">
                <a:hlinkClick r:id="rId7"/>
              </a:rPr>
              <a:t>гражданское законодательство</a:t>
            </a:r>
            <a:r>
              <a:rPr lang="ru-RU" dirty="0" smtClean="0"/>
              <a:t>, в том числе </a:t>
            </a:r>
            <a:r>
              <a:rPr lang="ru-RU" dirty="0" smtClean="0">
                <a:hlinkClick r:id="rId8"/>
              </a:rPr>
              <a:t>Федеральный закон</a:t>
            </a:r>
            <a:r>
              <a:rPr lang="ru-RU" dirty="0" smtClean="0"/>
              <a:t> от 1 декабря 2007 года N 315-ФЗ "О </a:t>
            </a:r>
            <a:r>
              <a:rPr lang="ru-RU" dirty="0" err="1" smtClean="0"/>
              <a:t>саморегулируемых</a:t>
            </a:r>
            <a:r>
              <a:rPr lang="ru-RU" dirty="0" smtClean="0"/>
              <a:t> организациях" (далее - Федеральный закон "О </a:t>
            </a:r>
            <a:r>
              <a:rPr lang="ru-RU" dirty="0" err="1" smtClean="0"/>
              <a:t>саморегулируемых</a:t>
            </a:r>
            <a:r>
              <a:rPr lang="ru-RU" dirty="0" smtClean="0"/>
              <a:t> организациях"), если данные отношения не урегулированы настоящим Кодексом.</a:t>
            </a:r>
          </a:p>
          <a:p>
            <a:pPr algn="just">
              <a:spcBef>
                <a:spcPts val="600"/>
              </a:spcBef>
              <a:spcAft>
                <a:spcPts val="600"/>
              </a:spcAft>
            </a:pPr>
            <a:r>
              <a:rPr lang="ru-RU" dirty="0" smtClean="0"/>
              <a:t>5. К отношениям, связанным с созданием искусственных земельных участков, применяется законодательство о градостроительной деятельности с учетом особенностей, установленных </a:t>
            </a:r>
            <a:r>
              <a:rPr lang="ru-RU" dirty="0" smtClean="0">
                <a:hlinkClick r:id="rId9"/>
              </a:rPr>
              <a:t>Федеральным законом</a:t>
            </a:r>
            <a:r>
              <a:rPr lang="ru-RU" dirty="0" smtClean="0"/>
              <a:t> "Об искусственных земельных участках, созданных на водных объектах, находящихся в федеральной собственности, и о внесении изменений в отдельные законодательные акты Российской Федерации".</a:t>
            </a:r>
            <a:endParaRPr lang="ru-RU"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2"/>
          <p:cNvSpPr txBox="1">
            <a:spLocks noChangeArrowheads="1"/>
          </p:cNvSpPr>
          <p:nvPr/>
        </p:nvSpPr>
        <p:spPr bwMode="auto">
          <a:xfrm>
            <a:off x="0" y="0"/>
            <a:ext cx="2667000" cy="369888"/>
          </a:xfrm>
          <a:prstGeom prst="rect">
            <a:avLst/>
          </a:prstGeom>
          <a:noFill/>
          <a:ln w="9525">
            <a:noFill/>
            <a:miter lim="800000"/>
            <a:headEnd/>
            <a:tailEnd/>
          </a:ln>
        </p:spPr>
        <p:txBody>
          <a:bodyPr wrap="none">
            <a:spAutoFit/>
          </a:bodyPr>
          <a:lstStyle/>
          <a:p>
            <a:r>
              <a:rPr lang="ru-RU">
                <a:latin typeface="Calibri" pitchFamily="34" charset="0"/>
              </a:rPr>
              <a:t>Основные положения</a:t>
            </a:r>
          </a:p>
        </p:txBody>
      </p:sp>
      <p:sp>
        <p:nvSpPr>
          <p:cNvPr id="4" name="Дата 3"/>
          <p:cNvSpPr>
            <a:spLocks noGrp="1"/>
          </p:cNvSpPr>
          <p:nvPr>
            <p:ph type="dt" sz="quarter" idx="10"/>
          </p:nvPr>
        </p:nvSpPr>
        <p:spPr/>
        <p:txBody>
          <a:bodyPr/>
          <a:lstStyle/>
          <a:p>
            <a:pPr>
              <a:defRPr/>
            </a:pPr>
            <a:fld id="{E1762D79-8855-4CD1-B4D6-07AE52EAB1DF}"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CFA56C91-E39D-4B38-B616-612EAD840FB9}" type="slidenum">
              <a:rPr lang="ru-RU" smtClean="0"/>
              <a:pPr>
                <a:defRPr/>
              </a:pPr>
              <a:t>8</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64513" name="Rectangle 1"/>
          <p:cNvSpPr>
            <a:spLocks noChangeArrowheads="1"/>
          </p:cNvSpPr>
          <p:nvPr/>
        </p:nvSpPr>
        <p:spPr bwMode="auto">
          <a:xfrm>
            <a:off x="0" y="1055631"/>
            <a:ext cx="91440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РОССИЙСКАЯ ФЕДЕРАЦИЯ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ФЕДЕРАЛЬНЫЙ ЗАКОН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 ВВЕДЕНИИ В ДЕЙСТВИЕ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ГРАДОСТРОИТЕЛЬНОГО КОДЕКСА РОССИЙСКОЙ ФЕДЕРАЦИИ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algn="ct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ред. Федеральных законов от 21.07.2005 N 111-ФЗ, от 31.12.2005 N 206-ФЗ, от 30.06.2006 N 93-ФЗ, от 18.12.2006 N 232-ФЗ, от 10.05.2007 N 69-ФЗ, от 01.12.2007 N 310-ФЗ, от 04.12.2007 N 324-ФЗ, от 13.05.2008 N 66-ФЗ, от 22.07.2008 N 148-ФЗ, от 30.12.2008 N 311-ФЗ, от 14.03.2009 N 32-ФЗ, от 08.05.2009 N 93-ФЗ, от 17.07.2009 N 174-ФЗ, от 25.11.2009 N 273-ФЗ, от 27.12.2009 N 343-ФЗ, от 27.12.2009 N 351-ФЗ, от 27.07.2010 N 240-ФЗ, от 28.09.2010 N 243-ФЗ, от 23.12.2010 N 378-ФЗ, от 20.03.2011 N 41-ФЗ, </a:t>
            </a:r>
            <a:r>
              <a:rPr kumimoji="0" lang="ru-RU"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от 18.07.2011 N 215-ФЗ, от 19.07.2011 N 246-ФЗ, </a:t>
            </a:r>
            <a:r>
              <a:rPr lang="ru-RU" sz="1600" dirty="0" smtClean="0"/>
              <a:t>от 25.06.2012 N 93-ФЗ, </a:t>
            </a:r>
            <a:r>
              <a:rPr lang="ru-RU" sz="1600" b="1" dirty="0" smtClean="0"/>
              <a:t>от 29.06.2012 N 96-ФЗ </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a:p>
            <a:pPr algn="ct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457200" eaLnBrk="0" hangingPunct="0"/>
            <a:r>
              <a:rPr lang="ru-RU" sz="1600" b="1" dirty="0" smtClean="0">
                <a:latin typeface="Arial" pitchFamily="34" charset="0"/>
                <a:ea typeface="Times New Roman" pitchFamily="18" charset="0"/>
                <a:cs typeface="Arial" pitchFamily="34" charset="0"/>
              </a:rPr>
              <a:t>Принят Государственной Думой</a:t>
            </a:r>
            <a:endParaRPr lang="ru-RU" sz="1600" b="1" dirty="0" smtClean="0">
              <a:latin typeface="Arial" pitchFamily="34" charset="0"/>
              <a:cs typeface="Arial" pitchFamily="34" charset="0"/>
            </a:endParaRPr>
          </a:p>
          <a:p>
            <a:pPr lvl="0" indent="457200" eaLnBrk="0" hangingPunct="0"/>
            <a:r>
              <a:rPr lang="ru-RU" sz="1600" b="1" dirty="0" smtClean="0">
                <a:latin typeface="Arial" pitchFamily="34" charset="0"/>
                <a:ea typeface="Times New Roman" pitchFamily="18" charset="0"/>
                <a:cs typeface="Arial" pitchFamily="34" charset="0"/>
              </a:rPr>
              <a:t>22 декабря 2004 года</a:t>
            </a:r>
            <a:endParaRPr lang="ru-RU" sz="1600" b="1" dirty="0" smtClean="0">
              <a:latin typeface="Arial" pitchFamily="34" charset="0"/>
              <a:cs typeface="Arial" pitchFamily="34" charset="0"/>
            </a:endParaRPr>
          </a:p>
          <a:p>
            <a:pPr lvl="0" indent="457200" eaLnBrk="0" hangingPunct="0"/>
            <a:r>
              <a:rPr lang="ru-RU" sz="1600" b="1" dirty="0" smtClean="0">
                <a:latin typeface="Arial" pitchFamily="34" charset="0"/>
                <a:ea typeface="Times New Roman" pitchFamily="18" charset="0"/>
                <a:cs typeface="Arial" pitchFamily="34" charset="0"/>
              </a:rPr>
              <a:t>Одобрен Советом Федерации</a:t>
            </a:r>
            <a:endParaRPr lang="ru-RU" sz="1600" b="1" dirty="0" smtClean="0">
              <a:latin typeface="Arial" pitchFamily="34" charset="0"/>
              <a:cs typeface="Arial" pitchFamily="34" charset="0"/>
            </a:endParaRPr>
          </a:p>
          <a:p>
            <a:pPr lvl="0" indent="457200" eaLnBrk="0" hangingPunct="0"/>
            <a:r>
              <a:rPr lang="ru-RU" sz="1600" b="1" dirty="0" smtClean="0">
                <a:latin typeface="Arial" pitchFamily="34" charset="0"/>
                <a:ea typeface="Times New Roman" pitchFamily="18" charset="0"/>
                <a:cs typeface="Arial" pitchFamily="34" charset="0"/>
              </a:rPr>
              <a:t>24 декабря 2004 года</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0"/>
            <a:ext cx="2667000" cy="369888"/>
          </a:xfrm>
          <a:prstGeom prst="rect">
            <a:avLst/>
          </a:prstGeom>
          <a:noFill/>
          <a:ln w="9525">
            <a:noFill/>
            <a:miter lim="800000"/>
            <a:headEnd/>
            <a:tailEnd/>
          </a:ln>
        </p:spPr>
        <p:txBody>
          <a:bodyPr wrap="none">
            <a:spAutoFit/>
          </a:bodyPr>
          <a:lstStyle/>
          <a:p>
            <a:r>
              <a:rPr lang="ru-RU">
                <a:latin typeface="Calibri" pitchFamily="34" charset="0"/>
              </a:rPr>
              <a:t>Основные положения</a:t>
            </a:r>
          </a:p>
        </p:txBody>
      </p:sp>
      <p:sp>
        <p:nvSpPr>
          <p:cNvPr id="4" name="Дата 3"/>
          <p:cNvSpPr>
            <a:spLocks noGrp="1"/>
          </p:cNvSpPr>
          <p:nvPr>
            <p:ph type="dt" sz="quarter" idx="10"/>
          </p:nvPr>
        </p:nvSpPr>
        <p:spPr/>
        <p:txBody>
          <a:bodyPr/>
          <a:lstStyle/>
          <a:p>
            <a:pPr>
              <a:defRPr/>
            </a:pPr>
            <a:fld id="{9EBF24BC-4D1A-494A-8B8C-289EB0E877A6}" type="datetime1">
              <a:rPr lang="ru-RU"/>
              <a:pPr>
                <a:defRPr/>
              </a:pPr>
              <a:t>15.10.2012</a:t>
            </a:fld>
            <a:endParaRPr lang="ru-RU"/>
          </a:p>
        </p:txBody>
      </p:sp>
      <p:sp>
        <p:nvSpPr>
          <p:cNvPr id="5" name="Номер слайда 4"/>
          <p:cNvSpPr>
            <a:spLocks noGrp="1"/>
          </p:cNvSpPr>
          <p:nvPr>
            <p:ph type="sldNum" sz="quarter" idx="12"/>
          </p:nvPr>
        </p:nvSpPr>
        <p:spPr/>
        <p:txBody>
          <a:bodyPr/>
          <a:lstStyle/>
          <a:p>
            <a:pPr>
              <a:defRPr/>
            </a:pPr>
            <a:fld id="{90B89D3A-BF66-479E-9251-81F832A5DB02}" type="slidenum">
              <a:rPr lang="ru-RU" smtClean="0"/>
              <a:pPr>
                <a:defRPr/>
              </a:pPr>
              <a:t>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63489" name="Rectangle 1"/>
          <p:cNvSpPr>
            <a:spLocks noChangeArrowheads="1"/>
          </p:cNvSpPr>
          <p:nvPr/>
        </p:nvSpPr>
        <p:spPr bwMode="auto">
          <a:xfrm>
            <a:off x="0" y="521959"/>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30 декабря 2004 года N 214-ФЗ</a:t>
            </a:r>
            <a:br>
              <a:rPr kumimoji="0" lang="ru-RU" b="0" i="0" u="none" strike="noStrike" cap="none" normalizeH="0" baseline="0" dirty="0" smtClean="0">
                <a:ln>
                  <a:noFill/>
                </a:ln>
                <a:solidFill>
                  <a:schemeClr val="tx1"/>
                </a:solidFill>
                <a:effectLst/>
                <a:latin typeface="Arial" pitchFamily="34" charset="0"/>
                <a:ea typeface="Times New Roman" pitchFamily="18"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rPr>
            </a:b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РОССИЙСКАЯ ФЕДЕРАЦИЯ</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ФЕДЕРАЛЬНЫЙ ЗАКОН ОБ УЧАСТИИ В ДОЛЕВОМ СТРОИТЕЛЬСТВЕ</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МНОГОКВАРТИРНЫХ ДОМОВ И ИНЫХ ОБЪЕКТОВ НЕДВИЖИМОСТИ</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И О ВНЕСЕНИИ ИЗМЕНЕНИЙ В НЕКОТОРЫЕ ЗАКОНОДАТЕЛЬНЫЕ</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rPr>
              <a:t>АКТЫ РОССИЙСКОЙ ФЕДЕРАЦИИ</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Принят</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Государственной Думой</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22 декабря 2004 года</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Одобрен</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Советом Федерации</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24 декабря 2004 года</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(в ред. Федеральных законов от 18.07.2006 N 111-ФЗ,</a:t>
            </a:r>
            <a:endParaRPr kumimoji="0" lang="ru-RU"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rPr>
              <a:t>от 16.10.2006 N 160-ФЗ, от 23.07.2008 N 160-ФЗ,</a:t>
            </a:r>
            <a:endParaRPr kumimoji="0" lang="ru-RU" b="0" i="0" u="none" strike="noStrike" cap="none" normalizeH="0" baseline="0" dirty="0" smtClean="0">
              <a:ln>
                <a:noFill/>
              </a:ln>
              <a:solidFill>
                <a:schemeClr val="tx1"/>
              </a:solidFill>
              <a:effectLst/>
              <a:latin typeface="Arial" pitchFamily="34" charset="0"/>
            </a:endParaRPr>
          </a:p>
          <a:p>
            <a:pPr algn="ctr"/>
            <a:r>
              <a:rPr kumimoji="0" lang="ru-RU" b="0" i="0" u="none" strike="noStrike" cap="none" normalizeH="0" baseline="0" dirty="0" smtClean="0">
                <a:ln>
                  <a:noFill/>
                </a:ln>
                <a:solidFill>
                  <a:schemeClr val="tx1"/>
                </a:solidFill>
                <a:effectLst/>
                <a:latin typeface="Arial" pitchFamily="34" charset="0"/>
                <a:ea typeface="Times New Roman" pitchFamily="18" charset="0"/>
              </a:rPr>
              <a:t>от 17.07.2009 N 147-ФЗ</a:t>
            </a:r>
            <a:r>
              <a:rPr kumimoji="0" lang="ru-RU" i="0" u="none" strike="noStrike" cap="none" normalizeH="0" baseline="0" dirty="0" smtClean="0">
                <a:ln>
                  <a:noFill/>
                </a:ln>
                <a:solidFill>
                  <a:schemeClr val="tx1"/>
                </a:solidFill>
                <a:effectLst/>
                <a:latin typeface="Arial" pitchFamily="34" charset="0"/>
                <a:ea typeface="Times New Roman" pitchFamily="18" charset="0"/>
              </a:rPr>
              <a:t>, от 17.06.2010 N 119-ФЗ, </a:t>
            </a:r>
            <a:r>
              <a:rPr lang="ru-RU" dirty="0" smtClean="0"/>
              <a:t>от 28.11.2011 N 337-ФЗ, от 30.11.2011 N 362-ФЗ, </a:t>
            </a:r>
            <a:r>
              <a:rPr lang="ru-RU" b="1" dirty="0" smtClean="0"/>
              <a:t>от 10.07.2012 N 118-ФЗ</a:t>
            </a:r>
            <a:r>
              <a:rPr kumimoji="0" lang="ru-RU" b="0" i="0" u="none" strike="noStrike" cap="none" normalizeH="0" baseline="0" dirty="0" smtClean="0">
                <a:ln>
                  <a:noFill/>
                </a:ln>
                <a:solidFill>
                  <a:schemeClr val="tx1"/>
                </a:solidFill>
                <a:effectLst/>
                <a:latin typeface="Arial" pitchFamily="34" charset="0"/>
                <a:ea typeface="Times New Roman" pitchFamily="18" charset="0"/>
              </a:rPr>
              <a:t>)</a:t>
            </a: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Тема1">
  <a:themeElements>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Тема Office">
      <a:majorFont>
        <a:latin typeface="Palatino Linotype"/>
        <a:ea typeface=""/>
        <a:cs typeface=""/>
      </a:majorFont>
      <a:minorFont>
        <a:latin typeface="Palatino Linotyp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Тема1</Template>
  <TotalTime>3140</TotalTime>
  <Words>4538</Words>
  <Application>Microsoft Office PowerPoint</Application>
  <PresentationFormat>Экран (4:3)</PresentationFormat>
  <Paragraphs>571</Paragraphs>
  <Slides>62</Slides>
  <Notes>1</Notes>
  <HiddenSlides>12</HiddenSlides>
  <MMClips>0</MMClips>
  <ScaleCrop>false</ScaleCrop>
  <HeadingPairs>
    <vt:vector size="4" baseType="variant">
      <vt:variant>
        <vt:lpstr>Тема</vt:lpstr>
      </vt:variant>
      <vt:variant>
        <vt:i4>2</vt:i4>
      </vt:variant>
      <vt:variant>
        <vt:lpstr>Заголовки слайдов</vt:lpstr>
      </vt:variant>
      <vt:variant>
        <vt:i4>62</vt:i4>
      </vt:variant>
    </vt:vector>
  </HeadingPairs>
  <TitlesOfParts>
    <vt:vector size="64" baseType="lpstr">
      <vt:lpstr>Тема1</vt:lpstr>
      <vt:lpstr>Тема Office</vt:lpstr>
      <vt:lpstr>Действующие нормативные акты в области энергетики и строительства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ГОСТ</vt:lpstr>
      <vt:lpstr>СНиП</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Действующие правовые акты в области энергетики и строительства</dc:title>
  <cp:lastModifiedBy>Admin</cp:lastModifiedBy>
  <cp:revision>259</cp:revision>
  <dcterms:created xsi:type="dcterms:W3CDTF">2010-02-09T08:27:17Z</dcterms:created>
  <dcterms:modified xsi:type="dcterms:W3CDTF">2012-10-15T12:02:55Z</dcterms:modified>
</cp:coreProperties>
</file>