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96" r:id="rId3"/>
    <p:sldId id="259" r:id="rId4"/>
    <p:sldId id="261" r:id="rId5"/>
    <p:sldId id="263" r:id="rId6"/>
    <p:sldId id="265" r:id="rId7"/>
    <p:sldId id="264" r:id="rId8"/>
    <p:sldId id="270" r:id="rId9"/>
    <p:sldId id="286" r:id="rId10"/>
    <p:sldId id="271" r:id="rId11"/>
    <p:sldId id="287" r:id="rId12"/>
    <p:sldId id="272" r:id="rId13"/>
    <p:sldId id="274" r:id="rId14"/>
    <p:sldId id="275" r:id="rId15"/>
    <p:sldId id="276" r:id="rId16"/>
    <p:sldId id="277" r:id="rId17"/>
    <p:sldId id="278" r:id="rId18"/>
    <p:sldId id="289" r:id="rId19"/>
    <p:sldId id="282" r:id="rId20"/>
    <p:sldId id="285" r:id="rId21"/>
    <p:sldId id="284" r:id="rId22"/>
    <p:sldId id="291" r:id="rId23"/>
    <p:sldId id="283" r:id="rId24"/>
    <p:sldId id="280" r:id="rId25"/>
    <p:sldId id="266" r:id="rId26"/>
    <p:sldId id="29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3">
            <a:extLst>
              <a:ext uri="{FF2B5EF4-FFF2-40B4-BE49-F238E27FC236}">
                <a16:creationId xmlns:a16="http://schemas.microsoft.com/office/drawing/2014/main" id="{3E839535-7109-4A27-B106-4A21ECE6C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u="sng">
                <a:solidFill>
                  <a:srgbClr val="FF0000"/>
                </a:solidFill>
              </a:rPr>
              <a:t>Политическая идеология -</a:t>
            </a:r>
          </a:p>
        </p:txBody>
      </p:sp>
      <p:sp>
        <p:nvSpPr>
          <p:cNvPr id="24579" name="Содержимое 4">
            <a:extLst>
              <a:ext uri="{FF2B5EF4-FFF2-40B4-BE49-F238E27FC236}">
                <a16:creationId xmlns:a16="http://schemas.microsoft.com/office/drawing/2014/main" id="{67C16F9C-C045-43E5-B10B-8595D5F39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/>
              <a:t>это ориентированный на практическую реализацию комплекс идей, система взглядов на власть, государственное устройство; </a:t>
            </a:r>
          </a:p>
          <a:p>
            <a:r>
              <a:rPr lang="ru-RU" altLang="ru-RU" dirty="0"/>
              <a:t>это своеобразная форма политического сознания на уровне групповых, классовых, национальных и межнациональных интересов.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51399"/>
            <a:ext cx="85689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dk1"/>
                </a:solidFill>
              </a:rPr>
              <a:t>1. </a:t>
            </a:r>
            <a:r>
              <a:rPr lang="ru-RU" sz="2400" b="1" dirty="0"/>
              <a:t>Принцип порядка</a:t>
            </a:r>
            <a:r>
              <a:rPr lang="ru-RU" sz="2400" i="1" dirty="0"/>
              <a:t> </a:t>
            </a:r>
            <a:r>
              <a:rPr lang="ru-RU" sz="2400" dirty="0"/>
              <a:t>вместо свободы и важность </a:t>
            </a:r>
            <a:r>
              <a:rPr lang="ru-RU" sz="2400" b="1" dirty="0"/>
              <a:t>традиционных ценностей (религии, семьи)</a:t>
            </a:r>
            <a:r>
              <a:rPr lang="ru-RU" sz="2400" dirty="0"/>
              <a:t>, проверенной опытом поколений. </a:t>
            </a:r>
          </a:p>
          <a:p>
            <a:r>
              <a:rPr lang="ru-RU" sz="2400" dirty="0"/>
              <a:t>2. </a:t>
            </a:r>
            <a:r>
              <a:rPr lang="ru-RU" sz="2400" b="1" dirty="0"/>
              <a:t>Личный успех - это эгоизм</a:t>
            </a:r>
            <a:r>
              <a:rPr lang="ru-RU" sz="2400" dirty="0"/>
              <a:t>. </a:t>
            </a:r>
            <a:r>
              <a:rPr lang="ru-RU" sz="2400" b="1" dirty="0"/>
              <a:t>Конкуренция</a:t>
            </a:r>
            <a:r>
              <a:rPr lang="ru-RU" sz="2400" dirty="0"/>
              <a:t> – разрушает отношения между людьми, приводит к нарушению моральных норм.</a:t>
            </a:r>
          </a:p>
          <a:p>
            <a:r>
              <a:rPr lang="ru-RU" sz="2400" dirty="0"/>
              <a:t>Некоторые из консерваторов были </a:t>
            </a:r>
            <a:r>
              <a:rPr lang="ru-RU" sz="2400" b="1" dirty="0">
                <a:solidFill>
                  <a:srgbClr val="C00000"/>
                </a:solidFill>
              </a:rPr>
              <a:t>реакционерами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/>
              <a:t>которые  цеплялись за прошлое не хотели ничего менять. Другие придерживались девиза: «реформировать, сохраняя», с целью сохранить основы существующего политического и общественного строя. </a:t>
            </a:r>
          </a:p>
          <a:p>
            <a:r>
              <a:rPr lang="ru-RU" sz="2400" dirty="0"/>
              <a:t>3. Как и либералы, они </a:t>
            </a:r>
            <a:r>
              <a:rPr lang="ru-RU" sz="2400" b="1" dirty="0"/>
              <a:t>не выступали за принципиально другое устройство общества </a:t>
            </a:r>
            <a:r>
              <a:rPr lang="ru-RU" sz="2400" dirty="0"/>
              <a:t>и являлись </a:t>
            </a:r>
            <a:r>
              <a:rPr lang="ru-RU" sz="2400" b="1" dirty="0"/>
              <a:t>противниками революций</a:t>
            </a:r>
            <a:r>
              <a:rPr lang="ru-RU" sz="2400" dirty="0"/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Консерватизм.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5805264"/>
            <a:ext cx="9144000" cy="105273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Человек по своей природе слаб и грешен, он не сможет</a:t>
            </a:r>
            <a:br>
              <a:rPr lang="ru-RU" sz="2400" b="1" dirty="0"/>
            </a:br>
            <a:r>
              <a:rPr lang="ru-RU" sz="2400" b="1" dirty="0"/>
              <a:t>воспользоваться свободой, поскольку его разум не совершенен.</a:t>
            </a:r>
          </a:p>
        </p:txBody>
      </p:sp>
    </p:spTree>
    <p:extLst>
      <p:ext uri="{BB962C8B-B14F-4D97-AF65-F5344CB8AC3E}">
        <p14:creationId xmlns:p14="http://schemas.microsoft.com/office/powerpoint/2010/main" val="277067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znakka4estva.ru/uploads/category_items/sources/769de77733ab623abdeecc37a6f3ca22.jpg"/>
          <p:cNvPicPr>
            <a:picLocks noChangeAspect="1" noChangeArrowheads="1"/>
          </p:cNvPicPr>
          <p:nvPr/>
        </p:nvPicPr>
        <p:blipFill>
          <a:blip r:embed="rId2" cstate="print"/>
          <a:srcRect b="51533"/>
          <a:stretch>
            <a:fillRect/>
          </a:stretch>
        </p:blipFill>
        <p:spPr bwMode="auto">
          <a:xfrm>
            <a:off x="0" y="0"/>
            <a:ext cx="9144000" cy="249289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2420888"/>
            <a:ext cx="460851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Признавали за государством право на сильную власть, подчиняющую личность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284984"/>
            <a:ext cx="4608512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Право на регулирование экономики, при этом право собственности - неприкосновенно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293096"/>
            <a:ext cx="460851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Возможность «охранительных» социальных реформ – крайняя мера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157192"/>
            <a:ext cx="460851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Выступали за сохранение сословных и кастовых различий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8104" y="5373216"/>
            <a:ext cx="3384376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«Все люди имеют равные права, но не одни и те же блага».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6021288"/>
            <a:ext cx="460851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Свобода человека – возможность соблюдения традиций</a:t>
            </a:r>
          </a:p>
        </p:txBody>
      </p:sp>
      <p:pic>
        <p:nvPicPr>
          <p:cNvPr id="9" name="Picture 2" descr="http://znakka4estva.ru/uploads/category_items/sources/769de77733ab623abdeecc37a6f3ca22.jpg"/>
          <p:cNvPicPr>
            <a:picLocks noChangeAspect="1" noChangeArrowheads="1"/>
          </p:cNvPicPr>
          <p:nvPr/>
        </p:nvPicPr>
        <p:blipFill>
          <a:blip r:embed="rId2" cstate="print"/>
          <a:srcRect l="56300" t="48467"/>
          <a:stretch>
            <a:fillRect/>
          </a:stretch>
        </p:blipFill>
        <p:spPr bwMode="auto">
          <a:xfrm>
            <a:off x="5148064" y="2492896"/>
            <a:ext cx="3995936" cy="26506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728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36712"/>
            <a:ext cx="8568952" cy="552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chemeClr val="dk1"/>
                </a:solidFill>
              </a:rPr>
              <a:t>1. </a:t>
            </a:r>
            <a:r>
              <a:rPr lang="ru-RU" sz="1700" b="1" dirty="0">
                <a:solidFill>
                  <a:schemeClr val="dk1"/>
                </a:solidFill>
              </a:rPr>
              <a:t>Общество </a:t>
            </a:r>
            <a:r>
              <a:rPr lang="ru-RU" sz="1600" dirty="0"/>
              <a:t>устроено несправедливо и требует полного изменения. Небольшой класс капиталистов эксплуатирует и угнетает большинство населения страны. </a:t>
            </a:r>
          </a:p>
          <a:p>
            <a:r>
              <a:rPr lang="ru-RU" sz="1600" dirty="0"/>
              <a:t>2. Мечтали об </a:t>
            </a:r>
            <a:r>
              <a:rPr lang="ru-RU" sz="1600" b="1" dirty="0">
                <a:solidFill>
                  <a:srgbClr val="C00000"/>
                </a:solidFill>
              </a:rPr>
              <a:t>обществе социальной справедливости</a:t>
            </a:r>
            <a:r>
              <a:rPr lang="ru-RU" sz="1600" dirty="0"/>
              <a:t>, в котором не будет ни богатых, ни</a:t>
            </a:r>
            <a:br>
              <a:rPr lang="ru-RU" sz="1600" dirty="0"/>
            </a:br>
            <a:r>
              <a:rPr lang="ru-RU" sz="1600" dirty="0"/>
              <a:t>бедных.</a:t>
            </a:r>
          </a:p>
          <a:p>
            <a:r>
              <a:rPr lang="ru-RU" sz="1600" dirty="0"/>
              <a:t>3. </a:t>
            </a:r>
            <a:r>
              <a:rPr lang="ru-RU" sz="1600" b="1" dirty="0">
                <a:solidFill>
                  <a:srgbClr val="C00000"/>
                </a:solidFill>
              </a:rPr>
              <a:t>Ш. Фурье</a:t>
            </a:r>
            <a:r>
              <a:rPr lang="ru-RU" sz="1600" b="1" i="1" dirty="0">
                <a:solidFill>
                  <a:srgbClr val="C00000"/>
                </a:solidFill>
              </a:rPr>
              <a:t> </a:t>
            </a:r>
            <a:r>
              <a:rPr lang="ru-RU" sz="1600" dirty="0"/>
              <a:t>(1772-1887) предлагал организовать производственные объединения - </a:t>
            </a:r>
            <a:r>
              <a:rPr lang="ru-RU" sz="1600" b="1" dirty="0">
                <a:solidFill>
                  <a:srgbClr val="C00000"/>
                </a:solidFill>
              </a:rPr>
              <a:t>фаланги</a:t>
            </a:r>
            <a:r>
              <a:rPr lang="ru-RU" sz="1600" i="1" dirty="0"/>
              <a:t>. </a:t>
            </a:r>
            <a:r>
              <a:rPr lang="ru-RU" sz="1600" dirty="0"/>
              <a:t>Рабочие и крестьяне вносили бы туда свой труд, буржуазия свои капиталы, учёные и люди искусства свой талант. Доходы фаланг распределялись бы так, чтобы уменьшить имущественное неравенство.</a:t>
            </a:r>
          </a:p>
          <a:p>
            <a:r>
              <a:rPr lang="ru-RU" sz="1600" b="1" dirty="0">
                <a:solidFill>
                  <a:srgbClr val="C00000"/>
                </a:solidFill>
              </a:rPr>
              <a:t>Граф К.-А. де Сен Симон </a:t>
            </a:r>
            <a:r>
              <a:rPr lang="ru-RU" sz="1600" dirty="0"/>
              <a:t>(1760-1826) все свои надежды связывал с промышленным переворотом и полагал, что общество должно представлять собой «</a:t>
            </a:r>
            <a:r>
              <a:rPr lang="ru-RU" sz="1600" b="1" dirty="0"/>
              <a:t>промышленную</a:t>
            </a:r>
            <a:br>
              <a:rPr lang="ru-RU" sz="1600" b="1" dirty="0"/>
            </a:br>
            <a:r>
              <a:rPr lang="ru-RU" sz="1600" b="1" dirty="0"/>
              <a:t>систему»</a:t>
            </a:r>
            <a:r>
              <a:rPr lang="ru-RU" sz="1600" i="1" dirty="0"/>
              <a:t>, </a:t>
            </a:r>
            <a:r>
              <a:rPr lang="ru-RU" sz="1600" dirty="0"/>
              <a:t>направленную на благо всего народа. Главную роль он отводил </a:t>
            </a:r>
            <a:r>
              <a:rPr lang="ru-RU" sz="1600" b="1" dirty="0"/>
              <a:t>классу </a:t>
            </a:r>
            <a:r>
              <a:rPr lang="ru-RU" sz="1600" b="1" dirty="0" err="1"/>
              <a:t>индустриалов</a:t>
            </a:r>
            <a:r>
              <a:rPr lang="ru-RU" sz="1600" dirty="0"/>
              <a:t>, т.е. тех, кто имел отношение к промышленности, без различия между фабрикантами и рабочими. Он требовал обязательного труда для всех. </a:t>
            </a:r>
            <a:r>
              <a:rPr lang="ru-RU" sz="1600" b="1" dirty="0"/>
              <a:t>Доходы, не связанные с трудом, он считал паразитическими.</a:t>
            </a:r>
            <a:br>
              <a:rPr lang="ru-RU" sz="1600" dirty="0"/>
            </a:br>
            <a:r>
              <a:rPr lang="ru-RU" sz="1600" b="1" dirty="0"/>
              <a:t>Ш. Фурье, и Сен-Симон допускали сохранение частной собственности.</a:t>
            </a:r>
            <a:br>
              <a:rPr lang="ru-RU" sz="1600" b="1" dirty="0"/>
            </a:br>
            <a:endParaRPr lang="ru-RU" sz="1600" b="1" dirty="0"/>
          </a:p>
          <a:p>
            <a:r>
              <a:rPr lang="ru-RU" sz="1600" b="1" dirty="0">
                <a:solidFill>
                  <a:srgbClr val="C00000"/>
                </a:solidFill>
              </a:rPr>
              <a:t>Р. Оуэн </a:t>
            </a:r>
            <a:r>
              <a:rPr lang="ru-RU" sz="1600" dirty="0"/>
              <a:t>(1771-1868) - видел </a:t>
            </a:r>
            <a:r>
              <a:rPr lang="ru-RU" sz="1600" b="1" dirty="0"/>
              <a:t>корень всех бед в</a:t>
            </a:r>
            <a:r>
              <a:rPr lang="ru-RU" sz="1600" b="1" i="1" dirty="0"/>
              <a:t> </a:t>
            </a:r>
            <a:r>
              <a:rPr lang="ru-RU" sz="1600" b="1" dirty="0"/>
              <a:t>частной</a:t>
            </a:r>
            <a:r>
              <a:rPr lang="ru-RU" sz="1600" b="1" i="1" dirty="0"/>
              <a:t> </a:t>
            </a:r>
            <a:r>
              <a:rPr lang="ru-RU" sz="1600" b="1" dirty="0"/>
              <a:t>собственности</a:t>
            </a:r>
            <a:r>
              <a:rPr lang="ru-RU" sz="1600" dirty="0"/>
              <a:t>. Ещё в начале века его текстильная фабрика, сочетавшая высокие прибыли с гуманным обращением с рабочими, была известна настолько, что </a:t>
            </a:r>
            <a:r>
              <a:rPr lang="ru-RU" sz="1600" b="1" dirty="0"/>
              <a:t>будущий</a:t>
            </a:r>
            <a:r>
              <a:rPr lang="ru-RU" sz="1600" dirty="0"/>
              <a:t> </a:t>
            </a:r>
            <a:r>
              <a:rPr lang="ru-RU" sz="1600" b="1" dirty="0"/>
              <a:t>император Николай I </a:t>
            </a:r>
            <a:r>
              <a:rPr lang="ru-RU" sz="1600" dirty="0"/>
              <a:t>даже предложил ему продолжить свое дело в России, но Оуэн сосредоточил все силы в США, создав там «</a:t>
            </a:r>
            <a:r>
              <a:rPr lang="ru-RU" sz="1600" b="1" dirty="0"/>
              <a:t>посёлок общности», </a:t>
            </a:r>
            <a:r>
              <a:rPr lang="ru-RU" sz="1600" dirty="0"/>
              <a:t>похожий на фаланги Фурье, но только </a:t>
            </a:r>
            <a:r>
              <a:rPr lang="ru-RU" sz="1600" b="1" dirty="0"/>
              <a:t>на основе общественной собственности</a:t>
            </a:r>
            <a:r>
              <a:rPr lang="ru-RU" sz="1600" dirty="0"/>
              <a:t>. Эксперимент закончился крахом и разорением Оуэна.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Социализм.</a:t>
            </a:r>
          </a:p>
        </p:txBody>
      </p:sp>
    </p:spTree>
    <p:extLst>
      <p:ext uri="{BB962C8B-B14F-4D97-AF65-F5344CB8AC3E}">
        <p14:creationId xmlns:p14="http://schemas.microsoft.com/office/powerpoint/2010/main" val="105928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znakka4estva.ru/uploads/category_items/sources/f06a3827de08957b9d74ddc91158ac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-680" y="5301208"/>
            <a:ext cx="9144000" cy="14157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Идеи </a:t>
            </a:r>
            <a:r>
              <a:rPr lang="ru-RU" sz="2400" b="1" dirty="0">
                <a:solidFill>
                  <a:srgbClr val="FF0000"/>
                </a:solidFill>
              </a:rPr>
              <a:t>утопического / критического социализма </a:t>
            </a:r>
            <a:r>
              <a:rPr lang="ru-RU" sz="2400" b="1" dirty="0"/>
              <a:t>о необходимости отмены частной собственности, защите общественных интересов;</a:t>
            </a:r>
          </a:p>
          <a:p>
            <a:pPr algn="ctr"/>
            <a:r>
              <a:rPr lang="ru-RU" sz="2400" b="1" dirty="0"/>
              <a:t>Идеи уравнительного коммунизма (</a:t>
            </a:r>
            <a:r>
              <a:rPr lang="en-US" sz="2400" b="1" dirty="0"/>
              <a:t>XVI-XVIII</a:t>
            </a:r>
            <a:r>
              <a:rPr lang="ru-RU" sz="2400" b="1" dirty="0"/>
              <a:t>) </a:t>
            </a:r>
            <a:r>
              <a:rPr lang="ru-RU" sz="1400" b="1" dirty="0"/>
              <a:t>– «общность имуществ», т.е. коллективная собственность на средства производства и предметы потребления; уравнение всех потребностей.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868144" y="260648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XIX </a:t>
            </a:r>
            <a:r>
              <a:rPr lang="ru-RU" sz="3600" b="1" dirty="0">
                <a:solidFill>
                  <a:schemeClr val="bg1"/>
                </a:solidFill>
              </a:rPr>
              <a:t>в.</a:t>
            </a:r>
          </a:p>
        </p:txBody>
      </p:sp>
      <p:pic>
        <p:nvPicPr>
          <p:cNvPr id="6" name="Picture 2" descr="https://ruspekh.ru/images/articles/16375/2016_05_14-04-01_001.jpg"/>
          <p:cNvPicPr>
            <a:picLocks noChangeAspect="1" noChangeArrowheads="1"/>
          </p:cNvPicPr>
          <p:nvPr/>
        </p:nvPicPr>
        <p:blipFill rotWithShape="1">
          <a:blip r:embed="rId3" cstate="print"/>
          <a:srcRect l="28560" t="-1" r="30281" b="24097"/>
          <a:stretch/>
        </p:blipFill>
        <p:spPr bwMode="auto">
          <a:xfrm>
            <a:off x="1187623" y="969444"/>
            <a:ext cx="2234885" cy="2747588"/>
          </a:xfrm>
          <a:prstGeom prst="rect">
            <a:avLst/>
          </a:prstGeom>
          <a:noFill/>
        </p:spPr>
      </p:pic>
      <p:pic>
        <p:nvPicPr>
          <p:cNvPr id="7" name="Picture 2" descr="https://ic.pics.livejournal.com/teachron/67407322/1972381/1972381_900.jpg"/>
          <p:cNvPicPr>
            <a:picLocks noChangeAspect="1" noChangeArrowheads="1"/>
          </p:cNvPicPr>
          <p:nvPr/>
        </p:nvPicPr>
        <p:blipFill>
          <a:blip r:embed="rId4" cstate="print"/>
          <a:srcRect l="12856" t="14474" r="11611"/>
          <a:stretch>
            <a:fillRect/>
          </a:stretch>
        </p:blipFill>
        <p:spPr bwMode="auto">
          <a:xfrm>
            <a:off x="3493542" y="980728"/>
            <a:ext cx="1978558" cy="2736304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l="27259" t="15825" r="44876" b="21718"/>
          <a:stretch/>
        </p:blipFill>
        <p:spPr bwMode="auto">
          <a:xfrm>
            <a:off x="5570107" y="980728"/>
            <a:ext cx="217024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92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ruspekh.ru/images/articles/16375/2016_05_14-04-01_001.jpg"/>
          <p:cNvPicPr>
            <a:picLocks noChangeAspect="1" noChangeArrowheads="1"/>
          </p:cNvPicPr>
          <p:nvPr/>
        </p:nvPicPr>
        <p:blipFill>
          <a:blip r:embed="rId2" cstate="print"/>
          <a:srcRect l="28560" r="30281" b="15581"/>
          <a:stretch>
            <a:fillRect/>
          </a:stretch>
        </p:blipFill>
        <p:spPr bwMode="auto">
          <a:xfrm>
            <a:off x="179512" y="188640"/>
            <a:ext cx="3897030" cy="53285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5661248"/>
            <a:ext cx="3888432" cy="100811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Роберт Оуэн – англ.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(1771-1858)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44624"/>
            <a:ext cx="4680520" cy="662473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Фабрикант-филантроп. Инициатор кооперативного движения.</a:t>
            </a:r>
          </a:p>
          <a:p>
            <a:pPr algn="ctr"/>
            <a:r>
              <a:rPr lang="ru-RU" sz="2400" b="1" u="sng" dirty="0">
                <a:solidFill>
                  <a:schemeClr val="tx1"/>
                </a:solidFill>
              </a:rPr>
              <a:t>Главное: улучшение условий труда и быта рабочих.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Оуэн ввел на текстильной фабрике короткий рабочий день - 10,5 часов, создал ясли, д/с и школу для детей и рабочих.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«</a:t>
            </a:r>
            <a:r>
              <a:rPr lang="ru-RU" sz="2000" b="1" dirty="0">
                <a:solidFill>
                  <a:srgbClr val="C00000"/>
                </a:solidFill>
              </a:rPr>
              <a:t>Частная собственность была и есть причина бесчисленных преступлений и бедствий, испытываемых человеком</a:t>
            </a:r>
            <a:r>
              <a:rPr lang="ru-RU" sz="2000" b="1" dirty="0">
                <a:solidFill>
                  <a:schemeClr val="tx1"/>
                </a:solidFill>
              </a:rPr>
              <a:t>», она причиняет вред всем классам. 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Считал необходимым замену частной собственности общественной, отмену денег, введение совместного труда.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Отвергал революционную борьбу, </a:t>
            </a:r>
            <a:r>
              <a:rPr lang="ru-RU" sz="2000" dirty="0">
                <a:solidFill>
                  <a:schemeClr val="tx1"/>
                </a:solidFill>
              </a:rPr>
              <a:t>считая, что социалистическое общество возникнет не из борьбы, а явится в результате познания истины.</a:t>
            </a:r>
            <a:endParaRPr lang="ru-RU" sz="2000" b="1" dirty="0">
              <a:solidFill>
                <a:schemeClr val="tx1"/>
              </a:solidFill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Умер в нищете.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342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11960" y="5229200"/>
            <a:ext cx="4752528" cy="1440160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«Сенсимонизм» - учение.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«Золотой век человечества не позади нас, а впереди». В основе будущего строя будет наука.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Отвергал революционную борьбу, </a:t>
            </a:r>
            <a:r>
              <a:rPr lang="ru-RU" sz="1400" dirty="0">
                <a:solidFill>
                  <a:schemeClr val="tx1"/>
                </a:solidFill>
              </a:rPr>
              <a:t>считая, что новое общество возникнет в результате пропаганды его учения.</a:t>
            </a:r>
            <a:endParaRPr lang="ru-RU" sz="1400" b="1" dirty="0">
              <a:solidFill>
                <a:schemeClr val="tx1"/>
              </a:solidFill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Умер в нищете.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45058" name="Picture 2" descr="https://ic.pics.livejournal.com/teachron/67407322/1972381/1972381_900.jpg"/>
          <p:cNvPicPr>
            <a:picLocks noChangeAspect="1" noChangeArrowheads="1"/>
          </p:cNvPicPr>
          <p:nvPr/>
        </p:nvPicPr>
        <p:blipFill>
          <a:blip r:embed="rId2" cstate="print"/>
          <a:srcRect l="12856" t="14474" r="11611"/>
          <a:stretch>
            <a:fillRect/>
          </a:stretch>
        </p:blipFill>
        <p:spPr bwMode="auto">
          <a:xfrm>
            <a:off x="251520" y="260647"/>
            <a:ext cx="3816424" cy="527803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5661248"/>
            <a:ext cx="3816424" cy="100811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Анри Сен-Симон, фр. граф (1760-1825)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448463"/>
              </p:ext>
            </p:extLst>
          </p:nvPr>
        </p:nvGraphicFramePr>
        <p:xfrm>
          <a:off x="4139952" y="336200"/>
          <a:ext cx="4968552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3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4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0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Два класса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Собственники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Индустриалы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Состав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крупные землевладельцы, капиталисты-рантье, военные, чиновники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96% -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фабриканты, купцы, банкиры, рабочие, крестьяне, ремесленники,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художники, ученые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Доход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паразитический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трудовой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/>
                        <a:t>Частная собственность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b="1" dirty="0"/>
                        <a:t>Контроль со стороны общества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Идеал общества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«Общество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</a:rPr>
                        <a:t>индустриалов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», где интересы двух классов совпадут, собственники должны честно делиться своими доходами.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641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5661248"/>
            <a:ext cx="3816424" cy="100811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Шарль Фурье, фр.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(1772-1837)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188640"/>
            <a:ext cx="4932040" cy="79208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Основа будущего строя – земледелие.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 l="27259" t="15824" r="44876" b="17079"/>
          <a:stretch>
            <a:fillRect/>
          </a:stretch>
        </p:blipFill>
        <p:spPr bwMode="auto">
          <a:xfrm>
            <a:off x="251520" y="260648"/>
            <a:ext cx="3816424" cy="516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373591"/>
              </p:ext>
            </p:extLst>
          </p:nvPr>
        </p:nvGraphicFramePr>
        <p:xfrm>
          <a:off x="4171892" y="980728"/>
          <a:ext cx="5015880" cy="589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4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Структура общества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трудовые ассоциации</a:t>
                      </a:r>
                      <a:r>
                        <a:rPr lang="ru-RU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(«фаланги») по 2000 чел. </a:t>
                      </a:r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(Каждый</a:t>
                      </a:r>
                      <a:r>
                        <a:rPr lang="ru-RU" sz="1050" b="1" baseline="0" dirty="0">
                          <a:solidFill>
                            <a:schemeClr val="bg1"/>
                          </a:solidFill>
                        </a:rPr>
                        <a:t> вносит труд, капитал или талант: к</a:t>
                      </a:r>
                      <a:r>
                        <a:rPr lang="ru-RU" sz="1050" b="1" dirty="0">
                          <a:solidFill>
                            <a:schemeClr val="bg1"/>
                          </a:solidFill>
                        </a:rPr>
                        <a:t>апиталисты, ученые, рабочие).</a:t>
                      </a:r>
                      <a:endParaRPr lang="ru-RU" sz="105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Места</a:t>
                      </a:r>
                      <a:r>
                        <a:rPr lang="ru-RU" sz="1600" baseline="0" dirty="0"/>
                        <a:t> т</a:t>
                      </a:r>
                      <a:r>
                        <a:rPr lang="ru-RU" sz="1600" dirty="0"/>
                        <a:t>рудовой 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Работа</a:t>
                      </a:r>
                      <a:r>
                        <a:rPr lang="ru-RU" dirty="0"/>
                        <a:t> 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на участках земли или промышленных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предприятиях.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Условия труда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Отсутствие з/п и наемного труда. Фаланги</a:t>
                      </a:r>
                      <a:r>
                        <a:rPr lang="ru-RU" baseline="0" dirty="0"/>
                        <a:t> сами решают 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что и как производить. 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Участники фаланги вносят в общий фонд 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взносы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, на которые приобретаются средства производства. Переход от одной работы к другой в течение дня.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Распределение</a:t>
                      </a:r>
                      <a:r>
                        <a:rPr lang="ru-RU" sz="1600" baseline="0" dirty="0"/>
                        <a:t> доходов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В фаланге сохраняется частная собственность и капитал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, т.е. неравенство.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Социальное</a:t>
                      </a:r>
                      <a:r>
                        <a:rPr lang="ru-RU" sz="1600" baseline="0" dirty="0"/>
                        <a:t> обеспечение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Гарантия прожиточного минимума, фаланга обеспечивает членов театрами, школами, библиотеками и т.д.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28937" y="2028904"/>
            <a:ext cx="3839007" cy="341632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«Буржуазный строй порочен. В этом строе бедность на одном полюсе порождается избытком на другом полюсе. Этот строй калечит человека, подавляет его чувства, желания, мысли. Счастье одного при буржуазном строе основано па несчастье другого». </a:t>
            </a:r>
          </a:p>
          <a:p>
            <a:r>
              <a:rPr lang="ru-RU" dirty="0"/>
              <a:t>Выступал против насильственной революции. Хотел мирной пропагандой своих идей организовать будущее общество.</a:t>
            </a:r>
          </a:p>
        </p:txBody>
      </p:sp>
    </p:spTree>
    <p:extLst>
      <p:ext uri="{BB962C8B-B14F-4D97-AF65-F5344CB8AC3E}">
        <p14:creationId xmlns:p14="http://schemas.microsoft.com/office/powerpoint/2010/main" val="144744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751333"/>
              </p:ext>
            </p:extLst>
          </p:nvPr>
        </p:nvGraphicFramePr>
        <p:xfrm>
          <a:off x="251520" y="836712"/>
          <a:ext cx="8640960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Роберт Оуэн</a:t>
                      </a:r>
                    </a:p>
                    <a:p>
                      <a:pPr algn="ctr"/>
                      <a:r>
                        <a:rPr lang="ru-RU" sz="1200" b="1" dirty="0" err="1">
                          <a:solidFill>
                            <a:schemeClr val="bg1"/>
                          </a:solidFill>
                        </a:rPr>
                        <a:t>Анг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., (1771-1858)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Анри Сен-Симон</a:t>
                      </a: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Фр., (1760-1825)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Шарль Фурье</a:t>
                      </a: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Фр., (1772-1837)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Устройство идеального общества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Бесклассовое общество.</a:t>
                      </a:r>
                    </a:p>
                    <a:p>
                      <a:pPr algn="ctr"/>
                      <a:r>
                        <a:rPr lang="ru-RU" sz="900" dirty="0"/>
                        <a:t>Свободная федерация небольших социалистических самоуправляющихся общин (трудовых коммун), включающих не более 3 тыс. человек. Главный вид занятий в общине – земледелие, а также промышленное производство.</a:t>
                      </a:r>
                    </a:p>
                    <a:p>
                      <a:pPr algn="ctr"/>
                      <a:r>
                        <a:rPr lang="ru-RU" sz="900" dirty="0"/>
                        <a:t>Суды, тюрьмы, наказания станут не нужны.</a:t>
                      </a:r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Единственный производительный класс</a:t>
                      </a:r>
                      <a:r>
                        <a:rPr lang="ru-RU" sz="900" baseline="0" dirty="0"/>
                        <a:t> – </a:t>
                      </a:r>
                      <a:r>
                        <a:rPr lang="ru-RU" sz="900" dirty="0"/>
                        <a:t>промышленники</a:t>
                      </a:r>
                      <a:r>
                        <a:rPr lang="ru-RU" sz="900" baseline="0" dirty="0"/>
                        <a:t> (</a:t>
                      </a:r>
                      <a:r>
                        <a:rPr lang="ru-RU" sz="900" dirty="0"/>
                        <a:t>предприниматели (кроме рантье), ученые и рабочие, купцы и банкиры),</a:t>
                      </a:r>
                      <a:r>
                        <a:rPr lang="ru-RU" sz="900" baseline="0" dirty="0"/>
                        <a:t> которому необходим передать власть. </a:t>
                      </a:r>
                      <a:r>
                        <a:rPr lang="ru-RU" sz="900" dirty="0"/>
                        <a:t> Хотел создать новый общественный строй</a:t>
                      </a:r>
                      <a:r>
                        <a:rPr lang="ru-RU" sz="900" baseline="0" dirty="0"/>
                        <a:t> – «индустриализм», в основе которого крупная промышленность. Она </a:t>
                      </a:r>
                      <a:r>
                        <a:rPr lang="ru-RU" sz="900" dirty="0"/>
                        <a:t>должна управляться из единого центра</a:t>
                      </a:r>
                      <a:r>
                        <a:rPr lang="ru-RU" sz="900" baseline="0" dirty="0"/>
                        <a:t> </a:t>
                      </a:r>
                      <a:r>
                        <a:rPr lang="ru-RU" sz="900" dirty="0"/>
                        <a:t>и работать по плану в интересах большинства. </a:t>
                      </a:r>
                      <a:r>
                        <a:rPr lang="ru-RU" sz="900" baseline="0" dirty="0"/>
                        <a:t>Для этого н</a:t>
                      </a:r>
                      <a:r>
                        <a:rPr lang="ru-RU" sz="900" dirty="0"/>
                        <a:t>еобходимо создать партию промышленников, которая в союзе с королевской властью должна установить строй, отвечающий интересам трудящегося большинства.</a:t>
                      </a:r>
                    </a:p>
                    <a:p>
                      <a:pPr algn="ctr"/>
                      <a:r>
                        <a:rPr lang="ru-RU" sz="900" dirty="0"/>
                        <a:t>Выступал против конфискации частной собственности, из будущего общества изгонял только землевладельцев и ростовщиков.</a:t>
                      </a:r>
                    </a:p>
                    <a:p>
                      <a:pPr algn="ctr"/>
                      <a:r>
                        <a:rPr lang="ru-RU" sz="900" dirty="0"/>
                        <a:t>Принцип обязательности труда. Идея бога устарела. Должно прийти «новое христианство» и подчинить себе светскую власть. Распространение научных достижений через божественное откровение.</a:t>
                      </a:r>
                    </a:p>
                    <a:p>
                      <a:pPr algn="ctr"/>
                      <a:r>
                        <a:rPr lang="ru-RU" sz="900" dirty="0"/>
                        <a:t>Объединение Европы во главе с первым промышленником – королем. Инициаторы мирного переворота – промышленники.</a:t>
                      </a:r>
                    </a:p>
                    <a:p>
                      <a:pPr algn="ctr"/>
                      <a:r>
                        <a:rPr lang="ru-RU" sz="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«Каждому по его способности, каждой способности по её делам».</a:t>
                      </a:r>
                      <a:endParaRPr lang="ru-RU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</a:rPr>
                        <a:t>Основа будущего общество должно состоять из трудовых ассоциаций («фаланг») по 2000 чел., которые будут жить в «фаланстерах» и работать на участке земли или промышленном предприятии, решать что и как производить. В общине сохраняется частная собственность и капитал.</a:t>
                      </a:r>
                    </a:p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</a:rPr>
                        <a:t>Наемного труда</a:t>
                      </a:r>
                      <a:r>
                        <a:rPr lang="ru-RU" sz="900" b="0" baseline="0" dirty="0">
                          <a:solidFill>
                            <a:schemeClr val="tx1"/>
                          </a:solidFill>
                        </a:rPr>
                        <a:t> и </a:t>
                      </a:r>
                      <a:r>
                        <a:rPr lang="ru-RU" sz="900" b="0" baseline="0" dirty="0" err="1">
                          <a:solidFill>
                            <a:schemeClr val="tx1"/>
                          </a:solidFill>
                        </a:rPr>
                        <a:t>з</a:t>
                      </a:r>
                      <a:r>
                        <a:rPr lang="ru-RU" sz="900" b="0" baseline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900" b="0" baseline="0" dirty="0" err="1">
                          <a:solidFill>
                            <a:schemeClr val="tx1"/>
                          </a:solidFill>
                        </a:rPr>
                        <a:t>п</a:t>
                      </a:r>
                      <a:r>
                        <a:rPr lang="ru-RU" sz="900" b="0" baseline="0" dirty="0">
                          <a:solidFill>
                            <a:schemeClr val="tx1"/>
                          </a:solidFill>
                        </a:rPr>
                        <a:t> не будет. Доходы распределяются по отношению к размеру вложений («труда и таланта», денег). Сохранение имущественного неравенства.</a:t>
                      </a:r>
                    </a:p>
                    <a:p>
                      <a:pPr algn="ctr"/>
                      <a:r>
                        <a:rPr lang="ru-RU" sz="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Член фаланги в течение рабочего дня переходит несколько раз от одного вида труда к другому, занимаясь каждым из них от полутора до двух часов. </a:t>
                      </a:r>
                    </a:p>
                    <a:p>
                      <a:pPr algn="ctr"/>
                      <a:r>
                        <a:rPr lang="ru-RU" sz="900" b="0" baseline="0" dirty="0">
                          <a:solidFill>
                            <a:schemeClr val="tx1"/>
                          </a:solidFill>
                        </a:rPr>
                        <a:t>Гарантия жизненного минимума. Фаланга предоставляет членам школы, театры, библиотеки, организует праздники.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Общие черты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Мирный путь преобразования общества на основе религиозных убеждений и по доброй воле людей.</a:t>
                      </a:r>
                    </a:p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Полностью регламентировали личную жизнь человека, диктовали обязательный образ действий и поведения.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/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800" b="1" dirty="0"/>
                        <a:t>Классы и частная собственность должна сохраняться и служить всем членам общества, сильная государственная власть не нужна.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Реализация идей на практике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Оуэн отправился в 1824 в США, чтобы организовать там коммунистическую колонию на началах общности владения.</a:t>
                      </a:r>
                    </a:p>
                    <a:p>
                      <a:pPr algn="ctr"/>
                      <a:r>
                        <a:rPr lang="ru-RU" sz="800" dirty="0"/>
                        <a:t>Стал инициатором принятия фабричного законодательства об ограничении рабочего дня, о запрещении ночного труда женщин и детей, потребовал от государства, чтобы оно активно вмешивалось в экономическую жизнь в интересах трудящихся. </a:t>
                      </a:r>
                    </a:p>
                    <a:p>
                      <a:pPr algn="ctr"/>
                      <a:r>
                        <a:rPr lang="ru-RU" sz="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Возлагал надежды на инициативу правящих классов и правительств, тщетно обращаясь к их содействию в установлении разумного общественного строя. Оуэн обращался со своими проектами к Николаю I, к королю Франции и т. д. </a:t>
                      </a:r>
                      <a:endParaRPr lang="ru-RU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Была создана школа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Сен-симонизма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которая с течением времени превратилась в религиозную секту, но вскоре распалась. 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Фурье обращался к богатым людям и просил субсидировать его организацию. Он устанавливал для них в будущем строе нетрудовой доход: 4/12 дохода фаланги обещал</a:t>
                      </a:r>
                      <a:r>
                        <a:rPr lang="ru-RU" sz="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выдавать на внесённый капитал.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Всего история знает примерно о сорока попытках создать фаланстеры в Европе и Америке, но ни одному из них не удалось продержаться более пяти лет.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Писатель Николай Чернышевский изобразил такое сообщество рабочих в своем романе «Что делать?».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/>
                        <a:t>Мое</a:t>
                      </a:r>
                      <a:r>
                        <a:rPr lang="ru-RU" sz="1600" b="1" baseline="0" dirty="0"/>
                        <a:t> </a:t>
                      </a:r>
                      <a:r>
                        <a:rPr lang="ru-RU" sz="1600" b="1" dirty="0"/>
                        <a:t>мнение</a:t>
                      </a:r>
                      <a:endParaRPr lang="ru-RU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1520" y="116632"/>
            <a:ext cx="86409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МЫСЛИТЕЛИ СОЦИАЛИСТЫ-УТОПИСТЫ </a:t>
            </a:r>
            <a:r>
              <a:rPr lang="en-US" sz="2800" b="1" dirty="0"/>
              <a:t>XIX </a:t>
            </a:r>
            <a:r>
              <a:rPr lang="ru-RU" sz="2800" b="1" dirty="0"/>
              <a:t>В.</a:t>
            </a:r>
          </a:p>
        </p:txBody>
      </p:sp>
    </p:spTree>
    <p:extLst>
      <p:ext uri="{BB962C8B-B14F-4D97-AF65-F5344CB8AC3E}">
        <p14:creationId xmlns:p14="http://schemas.microsoft.com/office/powerpoint/2010/main" val="821903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e18.ru/wp-content/uploads/imag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526197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980728"/>
            <a:ext cx="8784976" cy="5324535"/>
          </a:xfrm>
          <a:prstGeom prst="rect">
            <a:avLst/>
          </a:prstGeom>
          <a:solidFill>
            <a:schemeClr val="bg1">
              <a:alpha val="97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/>
              <a:t>Это вариант революционный «научного» социализма, который не отвергал насилия для достижения своих целей.</a:t>
            </a:r>
          </a:p>
          <a:p>
            <a:endParaRPr lang="ru-RU" sz="2000" dirty="0"/>
          </a:p>
          <a:p>
            <a:r>
              <a:rPr lang="ru-RU" sz="2000" b="1" dirty="0"/>
              <a:t>1. Его основатели - Маркс и Энгельс </a:t>
            </a:r>
            <a:r>
              <a:rPr lang="ru-RU" sz="2000" dirty="0"/>
              <a:t>создали </a:t>
            </a:r>
            <a:r>
              <a:rPr lang="ru-RU" sz="2000" b="1" dirty="0">
                <a:solidFill>
                  <a:srgbClr val="C00000"/>
                </a:solidFill>
              </a:rPr>
              <a:t>учение о классовой борьбе. </a:t>
            </a:r>
            <a:r>
              <a:rPr lang="ru-RU" sz="2000" dirty="0"/>
              <a:t>Согласно ей каждая эпоха к истории человечестве, сопровождается борьбой классов. Более прогрессивный класс побеждает, происходит переход к новой эпохе, где все повторяется заново. Открыв капиталистическую эпоху, </a:t>
            </a:r>
            <a:r>
              <a:rPr lang="ru-RU" sz="2000" b="1" dirty="0"/>
              <a:t>буржуазия</a:t>
            </a:r>
            <a:r>
              <a:rPr lang="ru-RU" sz="2000" dirty="0"/>
              <a:t> </a:t>
            </a:r>
            <a:r>
              <a:rPr lang="ru-RU" sz="2000" b="1" dirty="0"/>
              <a:t>способствовала невиданному развитию экономики на основе промышленности. </a:t>
            </a:r>
            <a:r>
              <a:rPr lang="ru-RU" sz="2000" dirty="0"/>
              <a:t>Тем самым она подготовила условия для переходи к следующей эпохе и </a:t>
            </a:r>
            <a:r>
              <a:rPr lang="ru-RU" sz="2000" b="1" dirty="0"/>
              <a:t>создала своего «могильщика» - рабочий класс,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C00000"/>
                </a:solidFill>
              </a:rPr>
              <a:t>пролетариат</a:t>
            </a:r>
            <a:r>
              <a:rPr lang="ru-RU" sz="2000" i="1" dirty="0">
                <a:solidFill>
                  <a:srgbClr val="C00000"/>
                </a:solidFill>
              </a:rPr>
              <a:t> </a:t>
            </a:r>
            <a:r>
              <a:rPr lang="ru-RU" sz="2000" dirty="0"/>
              <a:t>(от лат.  «низшие слои, неимущие). Именно он осуществит переход к последней стадии развития человечества – коммунизму, при котором деление на классы исчезнет, а люди получат возможность полного и гармоничного развития.</a:t>
            </a:r>
            <a:br>
              <a:rPr lang="ru-RU" sz="2000" dirty="0"/>
            </a:br>
            <a:r>
              <a:rPr lang="ru-RU" sz="2000" dirty="0"/>
              <a:t>2. Добивались сплочения рабочих разных стран с конечной целью </a:t>
            </a:r>
            <a:r>
              <a:rPr lang="ru-RU" sz="2000" b="1" dirty="0">
                <a:solidFill>
                  <a:srgbClr val="C00000"/>
                </a:solidFill>
              </a:rPr>
              <a:t>осуществления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мировой революции</a:t>
            </a:r>
            <a:r>
              <a:rPr lang="ru-RU" sz="2000" dirty="0"/>
              <a:t>. На основе марксизма по всей Европе возникли </a:t>
            </a:r>
            <a:r>
              <a:rPr lang="ru-RU" sz="2000" b="1" dirty="0"/>
              <a:t>социал-демократические партии</a:t>
            </a:r>
            <a:r>
              <a:rPr lang="ru-RU" sz="2000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Марксизм (коммунизм).</a:t>
            </a:r>
          </a:p>
        </p:txBody>
      </p:sp>
    </p:spTree>
    <p:extLst>
      <p:ext uri="{BB962C8B-B14F-4D97-AF65-F5344CB8AC3E}">
        <p14:creationId xmlns:p14="http://schemas.microsoft.com/office/powerpoint/2010/main" val="1856710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img11.txapela.ru/2/2/a/3/8/a43419dd116a5bb2b9850e771c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5372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2394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3">
            <a:extLst>
              <a:ext uri="{FF2B5EF4-FFF2-40B4-BE49-F238E27FC236}">
                <a16:creationId xmlns:a16="http://schemas.microsoft.com/office/drawing/2014/main" id="{B410E02D-DED8-468B-AC2C-E459ED396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Политическая идеология -</a:t>
            </a:r>
          </a:p>
        </p:txBody>
      </p:sp>
      <p:sp>
        <p:nvSpPr>
          <p:cNvPr id="25603" name="Содержимое 4">
            <a:extLst>
              <a:ext uri="{FF2B5EF4-FFF2-40B4-BE49-F238E27FC236}">
                <a16:creationId xmlns:a16="http://schemas.microsoft.com/office/drawing/2014/main" id="{DD3569CF-3FF3-41AB-B970-755BEB88D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/>
              <a:t>наделяет смыслом и значениями политическую деятельность индивидов, групп, партий в пределах  значимых для них идеалов и ценностей (рационально-ценностная мотивация)</a:t>
            </a:r>
          </a:p>
          <a:p>
            <a:r>
              <a:rPr lang="ru-RU" altLang="ru-RU"/>
              <a:t>Идеология составляет </a:t>
            </a:r>
            <a:r>
              <a:rPr lang="ru-RU" altLang="ru-RU" dirty="0"/>
              <a:t>мировоззренческую основу политики.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evoradikal.ru/wp-content/uploads/2014/06/Ob-_ustarevshem_-marksizme-1024x57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1435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8864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ТЕОРИЯ СОЦИАЛИСТИЧЕСКОЙ РЕВОЛЮЦИИ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87524" y="908049"/>
            <a:ext cx="8568952" cy="5517232"/>
            <a:chOff x="251520" y="836712"/>
            <a:chExt cx="8568952" cy="5805264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251520" y="836712"/>
              <a:ext cx="8568952" cy="5805264"/>
            </a:xfrm>
            <a:prstGeom prst="rect">
              <a:avLst/>
            </a:prstGeom>
            <a:solidFill>
              <a:srgbClr val="C00000">
                <a:alpha val="74000"/>
              </a:srgbClr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bg1"/>
                  </a:solidFill>
                </a:rPr>
                <a:t>Обнищание народных масс будет усиливаться, а богатство буржуазии возрастать.</a:t>
              </a:r>
            </a:p>
            <a:p>
              <a:pPr algn="ctr"/>
              <a:endParaRPr lang="ru-RU" sz="3200" b="1" dirty="0">
                <a:solidFill>
                  <a:schemeClr val="bg1"/>
                </a:solidFill>
              </a:endParaRPr>
            </a:p>
            <a:p>
              <a:pPr algn="ctr"/>
              <a:r>
                <a:rPr lang="ru-RU" sz="3200" b="1" dirty="0">
                  <a:solidFill>
                    <a:schemeClr val="bg1"/>
                  </a:solidFill>
                </a:rPr>
                <a:t>ОБОСТРЕНИЕ КЛАССОВОЙ БОРЬБЫ</a:t>
              </a:r>
            </a:p>
            <a:p>
              <a:pPr algn="ctr"/>
              <a:r>
                <a:rPr lang="ru-RU" sz="3200" b="1" dirty="0">
                  <a:solidFill>
                    <a:schemeClr val="bg1"/>
                  </a:solidFill>
                </a:rPr>
                <a:t>Победа социалистической революции под руководством социал-демократических партий.</a:t>
              </a:r>
            </a:p>
            <a:p>
              <a:pPr algn="ctr"/>
              <a:endParaRPr lang="ru-RU" sz="3200" b="1" dirty="0">
                <a:solidFill>
                  <a:schemeClr val="bg1"/>
                </a:solidFill>
              </a:endParaRPr>
            </a:p>
            <a:p>
              <a:pPr algn="ctr"/>
              <a:r>
                <a:rPr lang="ru-RU" sz="3200" b="1" dirty="0">
                  <a:solidFill>
                    <a:schemeClr val="bg1"/>
                  </a:solidFill>
                </a:rPr>
                <a:t>ДИКТАТУРА ПРОЛЕТАРИАТА</a:t>
              </a:r>
            </a:p>
            <a:p>
              <a:pPr algn="ctr"/>
              <a:r>
                <a:rPr lang="ru-RU" sz="3200" b="1" dirty="0">
                  <a:solidFill>
                    <a:schemeClr val="bg1"/>
                  </a:solidFill>
                </a:rPr>
                <a:t>ОТМЕНА ЧАСТНОЙ СОБСТВЕННОСТИ</a:t>
              </a:r>
            </a:p>
            <a:p>
              <a:pPr algn="ctr"/>
              <a:r>
                <a:rPr lang="ru-RU" sz="3200" b="1" dirty="0">
                  <a:solidFill>
                    <a:schemeClr val="bg1"/>
                  </a:solidFill>
                </a:rPr>
                <a:t>ПОДАВЛЕНИЕ СОПРОТИВЛЕНИЯ БУРЖУАЗИИ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>
              <a:off x="3275856" y="1988840"/>
              <a:ext cx="2232248" cy="57606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трелка вниз 10"/>
            <p:cNvSpPr/>
            <p:nvPr/>
          </p:nvSpPr>
          <p:spPr>
            <a:xfrm>
              <a:off x="3347864" y="4437112"/>
              <a:ext cx="2232248" cy="57606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1899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https://mtdata.ru/u3/photo95FD/20896487546-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47395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052736"/>
            <a:ext cx="9144000" cy="504056"/>
          </a:xfrm>
          <a:prstGeom prst="rect">
            <a:avLst/>
          </a:prstGeom>
          <a:solidFill>
            <a:schemeClr val="accent2">
              <a:lumMod val="5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Общественная собственность на средства производства (технологии, природные ресурсы)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0" y="188640"/>
            <a:ext cx="9144000" cy="720080"/>
            <a:chOff x="0" y="188640"/>
            <a:chExt cx="9144000" cy="72008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4572000" y="188640"/>
              <a:ext cx="4572000" cy="72008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/>
                <a:t>КОММУНИЗМ</a:t>
              </a:r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188640"/>
              <a:ext cx="4499992" cy="72008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/>
                <a:t>СОЦИАЛИЗМ</a:t>
              </a:r>
              <a:endParaRPr lang="ru-RU" dirty="0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0" y="1700808"/>
            <a:ext cx="4499992" cy="4176464"/>
          </a:xfrm>
          <a:prstGeom prst="rect">
            <a:avLst/>
          </a:prstGeom>
          <a:solidFill>
            <a:schemeClr val="accent2">
              <a:lumMod val="50000"/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ru-RU" sz="2000" b="1" dirty="0"/>
              <a:t>Средства производства национализированы, но присутствует минимальная личная собственность.</a:t>
            </a:r>
          </a:p>
          <a:p>
            <a:pPr marL="342900" indent="-342900" algn="ctr">
              <a:buAutoNum type="arabicPeriod"/>
            </a:pPr>
            <a:r>
              <a:rPr lang="ru-RU" sz="2000" b="1" dirty="0"/>
              <a:t>Используется ручной труд.</a:t>
            </a:r>
          </a:p>
          <a:p>
            <a:pPr marL="342900" indent="-342900" algn="ctr">
              <a:buAutoNum type="arabicPeriod"/>
            </a:pPr>
            <a:r>
              <a:rPr lang="ru-RU" sz="2000" b="1" dirty="0"/>
              <a:t>От каждого по способностям - каждому по труду (сколько заработал, столько получишь).</a:t>
            </a:r>
          </a:p>
          <a:p>
            <a:pPr marL="342900" indent="-342900" algn="ctr">
              <a:buAutoNum type="arabicPeriod"/>
            </a:pPr>
            <a:r>
              <a:rPr lang="ru-RU" sz="2000" b="1" dirty="0"/>
              <a:t>Классовое общество: рабочие, интеллигенция, крестьяне.</a:t>
            </a:r>
          </a:p>
          <a:p>
            <a:pPr marL="342900" indent="-342900" algn="ctr">
              <a:buAutoNum type="arabicPeriod"/>
            </a:pPr>
            <a:r>
              <a:rPr lang="ru-RU" sz="2000" b="1" dirty="0"/>
              <a:t>Товарно-денежные отношения.</a:t>
            </a:r>
          </a:p>
          <a:p>
            <a:pPr marL="342900" indent="-342900" algn="ctr">
              <a:buAutoNum type="arabicPeriod"/>
            </a:pPr>
            <a:r>
              <a:rPr lang="ru-RU" sz="2000" b="1" dirty="0"/>
              <a:t>Полное удовлетворение основных потребностей.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1700808"/>
            <a:ext cx="4499992" cy="4176464"/>
          </a:xfrm>
          <a:prstGeom prst="rect">
            <a:avLst/>
          </a:prstGeom>
          <a:solidFill>
            <a:schemeClr val="accent2">
              <a:lumMod val="50000"/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ru-RU" sz="2000" b="1" dirty="0"/>
              <a:t>Средства производства ПОЛНОСТЬЮ национализированы, личная собственность отсутствует.</a:t>
            </a:r>
          </a:p>
          <a:p>
            <a:pPr marL="342900" indent="-342900" algn="ctr">
              <a:buAutoNum type="arabicPeriod"/>
            </a:pPr>
            <a:r>
              <a:rPr lang="ru-RU" sz="2000" b="1" dirty="0"/>
              <a:t>Ручной труд полностью заменен машинным.</a:t>
            </a:r>
          </a:p>
          <a:p>
            <a:pPr marL="342900" indent="-342900" algn="ctr">
              <a:buAutoNum type="arabicPeriod"/>
            </a:pPr>
            <a:r>
              <a:rPr lang="ru-RU" sz="2000" b="1" dirty="0"/>
              <a:t>От каждого по способностям - каждому по потребностям (пользоваться результатами общественного труда).</a:t>
            </a:r>
          </a:p>
          <a:p>
            <a:pPr marL="342900" indent="-342900" algn="ctr">
              <a:buAutoNum type="arabicPeriod"/>
            </a:pPr>
            <a:r>
              <a:rPr lang="ru-RU" sz="2000" b="1" dirty="0"/>
              <a:t>Бесклассовое общество.</a:t>
            </a:r>
          </a:p>
          <a:p>
            <a:pPr marL="342900" indent="-342900" algn="ctr">
              <a:buAutoNum type="arabicPeriod"/>
            </a:pPr>
            <a:r>
              <a:rPr lang="ru-RU" sz="2000" b="1" dirty="0"/>
              <a:t>Не денежное распределение.</a:t>
            </a:r>
          </a:p>
          <a:p>
            <a:pPr marL="342900" indent="-342900" algn="ctr">
              <a:buAutoNum type="arabicPeriod"/>
            </a:pPr>
            <a:r>
              <a:rPr lang="ru-RU" sz="2000" b="1" dirty="0"/>
              <a:t>Полное удовлетворение всех разумных потребностей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2857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hel-cson.ru/images/news2017/10/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29357" cy="3789040"/>
          </a:xfrm>
          <a:prstGeom prst="rect">
            <a:avLst/>
          </a:prstGeom>
          <a:noFill/>
        </p:spPr>
      </p:pic>
      <p:pic>
        <p:nvPicPr>
          <p:cNvPr id="4" name="Picture 4" descr="https://www.zaks.ru/f/2017/october/NewFolder/leva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9144000" cy="459943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Марксизм (коммунизм).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908720"/>
            <a:ext cx="9129357" cy="594928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07504" y="908720"/>
            <a:ext cx="4176464" cy="2326568"/>
            <a:chOff x="107504" y="908720"/>
            <a:chExt cx="4176464" cy="2326568"/>
          </a:xfrm>
        </p:grpSpPr>
        <p:sp>
          <p:nvSpPr>
            <p:cNvPr id="3" name="Стрелка вниз 2"/>
            <p:cNvSpPr/>
            <p:nvPr/>
          </p:nvSpPr>
          <p:spPr>
            <a:xfrm>
              <a:off x="1115616" y="908720"/>
              <a:ext cx="2016224" cy="1152128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07504" y="2060848"/>
              <a:ext cx="4176464" cy="117444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/>
                <a:t>РЕВОЛЮЦИОННЫЙ</a:t>
              </a:r>
              <a:endParaRPr lang="ru-RU" b="1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788024" y="913047"/>
            <a:ext cx="4176464" cy="2346243"/>
            <a:chOff x="4788024" y="913047"/>
            <a:chExt cx="4176464" cy="2346243"/>
          </a:xfrm>
        </p:grpSpPr>
        <p:sp>
          <p:nvSpPr>
            <p:cNvPr id="7" name="Стрелка вниз 6"/>
            <p:cNvSpPr/>
            <p:nvPr/>
          </p:nvSpPr>
          <p:spPr>
            <a:xfrm>
              <a:off x="5868144" y="913047"/>
              <a:ext cx="2016224" cy="1152128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788024" y="2084850"/>
              <a:ext cx="4176464" cy="117444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/>
                <a:t>РЕФОРМИСТСКИЙ</a:t>
              </a:r>
            </a:p>
            <a:p>
              <a:pPr algn="ctr"/>
              <a:r>
                <a:rPr lang="ru-RU" sz="3200" b="1" dirty="0"/>
                <a:t>(РЕВИЗИОНИСТСКИЙ)</a:t>
              </a:r>
              <a:endParaRPr lang="ru-RU" b="1" dirty="0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07504" y="3267336"/>
            <a:ext cx="4176464" cy="1200329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Мир стоит на пороге социалистических революций.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88024" y="3299926"/>
            <a:ext cx="4176464" cy="2954655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Немец</a:t>
            </a:r>
            <a:r>
              <a:rPr lang="ru-RU" sz="1400" dirty="0"/>
              <a:t> </a:t>
            </a:r>
            <a:r>
              <a:rPr lang="ru-RU" sz="1400" b="1" dirty="0"/>
              <a:t>Э. Бернштейн </a:t>
            </a:r>
            <a:r>
              <a:rPr lang="ru-RU" sz="1400" dirty="0"/>
              <a:t>подверг марксизм </a:t>
            </a:r>
            <a:r>
              <a:rPr lang="ru-RU" sz="1400" b="1" dirty="0"/>
              <a:t>ревизии</a:t>
            </a:r>
            <a:r>
              <a:rPr lang="ru-RU" sz="1400" i="1" dirty="0"/>
              <a:t> </a:t>
            </a:r>
            <a:r>
              <a:rPr lang="ru-RU" sz="1400" dirty="0"/>
              <a:t>(пересмотру), т.е. проверке, насколько он соответствует реальностям новой эпохи. Вопреки утверждению Маркса, что </a:t>
            </a:r>
            <a:r>
              <a:rPr lang="ru-RU" sz="1400" b="1" dirty="0"/>
              <a:t>рабочий класс будет постоянно нищать, </a:t>
            </a:r>
            <a:r>
              <a:rPr lang="ru-RU" sz="1400" dirty="0"/>
              <a:t>Бронштейн увидел, что его положение постепенно улучшается, и рабочие партии попадают в парламенты и могут вести борьбу за права рабочих демократическим; мирным путем. Он предположил, что </a:t>
            </a:r>
            <a:r>
              <a:rPr lang="ru-RU" sz="2000" b="1" dirty="0"/>
              <a:t>социализм в состоянии победить не путём революции, а с помощью постепенных реформ. </a:t>
            </a:r>
          </a:p>
        </p:txBody>
      </p:sp>
    </p:spTree>
    <p:extLst>
      <p:ext uri="{BB962C8B-B14F-4D97-AF65-F5344CB8AC3E}">
        <p14:creationId xmlns:p14="http://schemas.microsoft.com/office/powerpoint/2010/main" val="226559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АНАРХИЗМ</a:t>
            </a:r>
          </a:p>
        </p:txBody>
      </p:sp>
      <p:pic>
        <p:nvPicPr>
          <p:cNvPr id="53250" name="Picture 2" descr="https://wallscover.com/images/anarchy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504" y="908720"/>
            <a:ext cx="8928992" cy="1152128"/>
          </a:xfrm>
          <a:prstGeom prst="rect">
            <a:avLst/>
          </a:prstGeom>
          <a:solidFill>
            <a:schemeClr val="bg1">
              <a:alpha val="74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Греч. </a:t>
            </a:r>
            <a:r>
              <a:rPr lang="el-GR" sz="2400" dirty="0">
                <a:solidFill>
                  <a:schemeClr val="tx1"/>
                </a:solidFill>
              </a:rPr>
              <a:t>αναρχία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– </a:t>
            </a:r>
            <a:r>
              <a:rPr lang="ru-RU" sz="2400" b="1" dirty="0">
                <a:solidFill>
                  <a:schemeClr val="tx1"/>
                </a:solidFill>
              </a:rPr>
              <a:t>безвластие. Разновидность социализма в </a:t>
            </a:r>
            <a:r>
              <a:rPr lang="en-US" sz="2400" b="1" dirty="0">
                <a:solidFill>
                  <a:schemeClr val="tx1"/>
                </a:solidFill>
              </a:rPr>
              <a:t>XIX </a:t>
            </a:r>
            <a:r>
              <a:rPr lang="ru-RU" sz="2400" b="1" dirty="0">
                <a:solidFill>
                  <a:schemeClr val="tx1"/>
                </a:solidFill>
              </a:rPr>
              <a:t>в. Левые и правые течения (бунтарские, движения кооператоров).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132856"/>
            <a:ext cx="8928992" cy="2952328"/>
          </a:xfrm>
          <a:prstGeom prst="rect">
            <a:avLst/>
          </a:prstGeom>
          <a:solidFill>
            <a:schemeClr val="bg1">
              <a:alpha val="74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>
                <a:solidFill>
                  <a:schemeClr val="tx1"/>
                </a:solidFill>
              </a:rPr>
              <a:t>Характерные черты:</a:t>
            </a:r>
          </a:p>
          <a:p>
            <a:pPr marL="457200" indent="-457200" algn="ctr">
              <a:buAutoNum type="arabicPeriod"/>
            </a:pPr>
            <a:r>
              <a:rPr lang="ru-RU" sz="2400" b="1" dirty="0">
                <a:solidFill>
                  <a:schemeClr val="tx1"/>
                </a:solidFill>
              </a:rPr>
              <a:t>Вера в хорошие стороны человеческой природы;</a:t>
            </a:r>
          </a:p>
          <a:p>
            <a:pPr marL="457200" indent="-457200" algn="ctr">
              <a:buAutoNum type="arabicPeriod"/>
            </a:pPr>
            <a:r>
              <a:rPr lang="ru-RU" sz="2400" b="1" dirty="0">
                <a:solidFill>
                  <a:schemeClr val="tx1"/>
                </a:solidFill>
              </a:rPr>
              <a:t>Вера в возможность общения между людьми на основе любви, а не насилия и принуждения;</a:t>
            </a:r>
          </a:p>
          <a:p>
            <a:pPr marL="457200" indent="-457200" algn="ctr">
              <a:buAutoNum type="arabicPeriod"/>
            </a:pPr>
            <a:r>
              <a:rPr lang="ru-RU" sz="2400" b="1" dirty="0">
                <a:solidFill>
                  <a:schemeClr val="tx1"/>
                </a:solidFill>
              </a:rPr>
              <a:t>Необходимость уничтожение государственной власти, осуществляющей насилие над личностью.</a:t>
            </a:r>
          </a:p>
          <a:p>
            <a:pPr marL="457200" indent="-457200" algn="ctr">
              <a:buFontTx/>
              <a:buAutoNum type="arabicPeriod"/>
            </a:pPr>
            <a:r>
              <a:rPr lang="ru-RU" sz="2400" b="1" dirty="0">
                <a:solidFill>
                  <a:schemeClr val="tx1"/>
                </a:solidFill>
              </a:rPr>
              <a:t>Ликвидация любого принудительного управления и власти человека над человеком.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5157192"/>
            <a:ext cx="8928992" cy="1569660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И.А. Покровский, известный российский правовед начала 20 в., писал: «Если есть учение, которое поистине предполагает святых людей, так это именно анархизм; без этого он неизбежно вырождается в звериное».</a:t>
            </a:r>
          </a:p>
        </p:txBody>
      </p:sp>
    </p:spTree>
    <p:extLst>
      <p:ext uri="{BB962C8B-B14F-4D97-AF65-F5344CB8AC3E}">
        <p14:creationId xmlns:p14="http://schemas.microsoft.com/office/powerpoint/2010/main" val="265461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Анархизм</a:t>
            </a:r>
          </a:p>
        </p:txBody>
      </p:sp>
      <p:pic>
        <p:nvPicPr>
          <p:cNvPr id="3" name="Picture 2" descr="https://wallscover.com/images/anarchy-4.jpg"/>
          <p:cNvPicPr>
            <a:picLocks noChangeAspect="1" noChangeArrowheads="1"/>
          </p:cNvPicPr>
          <p:nvPr/>
        </p:nvPicPr>
        <p:blipFill>
          <a:blip r:embed="rId2" cstate="print">
            <a:lum bright="57000"/>
          </a:blip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</p:spPr>
      </p:pic>
      <p:sp>
        <p:nvSpPr>
          <p:cNvPr id="54274" name="AutoShape 2" descr="https://forklog.com/wp-content/uploads/Proudhon-799x10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4280" name="AutoShape 8" descr="https://libcom.org/files/images/history/kropotkin-portrai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4282" name="AutoShape 10" descr="https://libcom.org/files/images/history/kropotkin-portrai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4284" name="AutoShape 12" descr="https://libcom.org/files/images/history/kropotkin-portrai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0" y="836712"/>
            <a:ext cx="3059832" cy="4320481"/>
            <a:chOff x="0" y="906049"/>
            <a:chExt cx="3059832" cy="4464808"/>
          </a:xfrm>
        </p:grpSpPr>
        <p:pic>
          <p:nvPicPr>
            <p:cNvPr id="54276" name="Picture 4" descr="https://forklog.com/wp-content/uploads/Proudhon-799x1024.jpg"/>
            <p:cNvPicPr>
              <a:picLocks noChangeAspect="1" noChangeArrowheads="1"/>
            </p:cNvPicPr>
            <p:nvPr/>
          </p:nvPicPr>
          <p:blipFill>
            <a:blip r:embed="rId3" cstate="print"/>
            <a:srcRect b="1003"/>
            <a:stretch>
              <a:fillRect/>
            </a:stretch>
          </p:blipFill>
          <p:spPr bwMode="auto">
            <a:xfrm>
              <a:off x="0" y="906049"/>
              <a:ext cx="3059832" cy="3813523"/>
            </a:xfrm>
            <a:prstGeom prst="rect">
              <a:avLst/>
            </a:prstGeom>
            <a:noFill/>
          </p:spPr>
        </p:pic>
        <p:sp>
          <p:nvSpPr>
            <p:cNvPr id="11" name="Прямоугольник 10"/>
            <p:cNvSpPr/>
            <p:nvPr/>
          </p:nvSpPr>
          <p:spPr>
            <a:xfrm>
              <a:off x="0" y="3780238"/>
              <a:ext cx="3059832" cy="1590618"/>
            </a:xfrm>
            <a:prstGeom prst="rect">
              <a:avLst/>
            </a:prstGeom>
            <a:solidFill>
              <a:schemeClr val="accent2">
                <a:lumMod val="50000"/>
                <a:alpha val="4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/>
                <a:t>Пьер </a:t>
              </a:r>
              <a:r>
                <a:rPr lang="ru-RU" sz="2400" b="1" dirty="0" err="1"/>
                <a:t>Жозеф</a:t>
              </a:r>
              <a:r>
                <a:rPr lang="ru-RU" sz="2400" b="1" dirty="0"/>
                <a:t> Прудон</a:t>
              </a:r>
            </a:p>
            <a:p>
              <a:pPr algn="ctr"/>
              <a:r>
                <a:rPr lang="ru-RU" sz="2400" b="1" dirty="0"/>
                <a:t>(1809-1865)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059832" y="836712"/>
            <a:ext cx="3096344" cy="4464497"/>
            <a:chOff x="3059832" y="1844825"/>
            <a:chExt cx="3096344" cy="4636815"/>
          </a:xfrm>
        </p:grpSpPr>
        <p:pic>
          <p:nvPicPr>
            <p:cNvPr id="54278" name="Picture 6" descr="https://i.cnnturk.com/ps/cnnturk/75/0x0/5a4b8d3f61361f27d8587747.jpg"/>
            <p:cNvPicPr>
              <a:picLocks noChangeAspect="1" noChangeArrowheads="1"/>
            </p:cNvPicPr>
            <p:nvPr/>
          </p:nvPicPr>
          <p:blipFill>
            <a:blip r:embed="rId4" cstate="print"/>
            <a:srcRect l="18035" r="17606"/>
            <a:stretch>
              <a:fillRect/>
            </a:stretch>
          </p:blipFill>
          <p:spPr bwMode="auto">
            <a:xfrm>
              <a:off x="3059832" y="1844825"/>
              <a:ext cx="3096344" cy="3960440"/>
            </a:xfrm>
            <a:prstGeom prst="rect">
              <a:avLst/>
            </a:prstGeom>
            <a:noFill/>
          </p:spPr>
        </p:pic>
        <p:sp>
          <p:nvSpPr>
            <p:cNvPr id="14" name="Прямоугольник 13"/>
            <p:cNvSpPr/>
            <p:nvPr/>
          </p:nvSpPr>
          <p:spPr>
            <a:xfrm>
              <a:off x="3059832" y="4829742"/>
              <a:ext cx="3059832" cy="1651898"/>
            </a:xfrm>
            <a:prstGeom prst="rect">
              <a:avLst/>
            </a:prstGeom>
            <a:solidFill>
              <a:schemeClr val="accent2">
                <a:lumMod val="50000"/>
                <a:alpha val="4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/>
                <a:t>Михаил Александрович Бакунин</a:t>
              </a:r>
            </a:p>
            <a:p>
              <a:pPr algn="ctr"/>
              <a:r>
                <a:rPr lang="ru-RU" sz="2400" b="1" dirty="0"/>
                <a:t>(1814-1876)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084168" y="836712"/>
            <a:ext cx="3059832" cy="4464497"/>
            <a:chOff x="6084168" y="1844824"/>
            <a:chExt cx="3059832" cy="4464497"/>
          </a:xfrm>
        </p:grpSpPr>
        <p:pic>
          <p:nvPicPr>
            <p:cNvPr id="54285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 l="28350" t="11789" r="46057" b="29922"/>
            <a:stretch>
              <a:fillRect/>
            </a:stretch>
          </p:blipFill>
          <p:spPr bwMode="auto">
            <a:xfrm>
              <a:off x="6130151" y="1844824"/>
              <a:ext cx="3013849" cy="3960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Прямоугольник 17"/>
            <p:cNvSpPr/>
            <p:nvPr/>
          </p:nvSpPr>
          <p:spPr>
            <a:xfrm>
              <a:off x="6084168" y="4787713"/>
              <a:ext cx="3059832" cy="1521608"/>
            </a:xfrm>
            <a:prstGeom prst="rect">
              <a:avLst/>
            </a:prstGeom>
            <a:solidFill>
              <a:schemeClr val="accent2">
                <a:lumMod val="50000"/>
                <a:alpha val="4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/>
                <a:t>Петр Алексеевич Кропоткин</a:t>
              </a:r>
            </a:p>
            <a:p>
              <a:pPr algn="ctr"/>
              <a:r>
                <a:rPr lang="ru-RU" sz="2400" b="1" dirty="0"/>
                <a:t>(1842-1921)</a:t>
              </a: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0" y="5515556"/>
            <a:ext cx="9144000" cy="1342444"/>
          </a:xfrm>
          <a:prstGeom prst="rect">
            <a:avLst/>
          </a:prstGeom>
          <a:solidFill>
            <a:schemeClr val="tx2">
              <a:lumMod val="50000"/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Разорившиеся мелкие собственники и ремесленники поддержали идеи Прудона. «Собственность есть кража» (только крупная собственность). Для счастья людей следует уничтожить деньги. Идеальное общество состоит из мелких товаропроизводителей, обладающих равной собственностью.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7504" y="1052736"/>
            <a:ext cx="8856984" cy="2554545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Француз П.Ж. Прудон </a:t>
            </a:r>
            <a:r>
              <a:rPr lang="ru-RU" sz="2000" dirty="0"/>
              <a:t>(1809-1865). Экономика будущего должна быть перестроена на основах </a:t>
            </a:r>
            <a:r>
              <a:rPr lang="ru-RU" sz="2000" b="1" dirty="0"/>
              <a:t>взаимовыгодного безденежного обмена</a:t>
            </a:r>
            <a:r>
              <a:rPr lang="ru-RU" sz="2000" dirty="0"/>
              <a:t>, в который вступили бы </a:t>
            </a:r>
            <a:r>
              <a:rPr lang="ru-RU" sz="2000" b="1" dirty="0"/>
              <a:t>мелкие производители</a:t>
            </a:r>
            <a:r>
              <a:rPr lang="ru-RU" sz="2000" dirty="0"/>
              <a:t>, объединённые в различные кооперативы и ассоциации.</a:t>
            </a:r>
          </a:p>
          <a:p>
            <a:r>
              <a:rPr lang="ru-RU" sz="2000" b="1" dirty="0"/>
              <a:t>В политике на смену централизованной власти должна была прийти федерация этих ассоциаций</a:t>
            </a:r>
            <a:r>
              <a:rPr lang="ru-RU" sz="2000" dirty="0"/>
              <a:t>, построенных по принципу </a:t>
            </a:r>
            <a:r>
              <a:rPr lang="ru-RU" sz="2000" b="1" dirty="0"/>
              <a:t>самоуправления</a:t>
            </a:r>
            <a:r>
              <a:rPr lang="ru-RU" sz="2000" dirty="0"/>
              <a:t>. Огромное влияние пи дальнейшее развитие анархизма оказали русские мыслители </a:t>
            </a:r>
            <a:r>
              <a:rPr lang="ru-RU" sz="2000" b="1" dirty="0"/>
              <a:t>М.А. Бакунин (1814 -1876) и П.А. Кропоткин (1842-1921).</a:t>
            </a:r>
          </a:p>
        </p:txBody>
      </p:sp>
    </p:spTree>
    <p:extLst>
      <p:ext uri="{BB962C8B-B14F-4D97-AF65-F5344CB8AC3E}">
        <p14:creationId xmlns:p14="http://schemas.microsoft.com/office/powerpoint/2010/main" val="186231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Идеологии </a:t>
            </a:r>
            <a:r>
              <a:rPr lang="en-US" sz="3200" b="1" dirty="0"/>
              <a:t>XIX</a:t>
            </a:r>
            <a:r>
              <a:rPr lang="ru-RU" sz="3200" b="1" dirty="0"/>
              <a:t> в.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789779"/>
              </p:ext>
            </p:extLst>
          </p:nvPr>
        </p:nvGraphicFramePr>
        <p:xfrm>
          <a:off x="34550" y="476672"/>
          <a:ext cx="9109452" cy="637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16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Идеология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Либерализм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Консерватизм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Социализм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Марксизм (коммунизм)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Анархизм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1" dirty="0"/>
                        <a:t>Значение</a:t>
                      </a:r>
                      <a:r>
                        <a:rPr lang="ru-RU" sz="1000" b="1" baseline="0" dirty="0"/>
                        <a:t> названия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1" dirty="0"/>
                        <a:t>Представители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1" dirty="0"/>
                        <a:t>Основные идеи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1. Ограничение деятельности государства законом:</a:t>
                      </a:r>
                      <a:r>
                        <a:rPr lang="ru-RU" sz="1100" baseline="0" dirty="0"/>
                        <a:t> к</a:t>
                      </a:r>
                      <a:r>
                        <a:rPr lang="ru-RU" sz="1100" dirty="0"/>
                        <a:t>онституция должна обеспечить </a:t>
                      </a:r>
                      <a:r>
                        <a:rPr lang="ru-RU" sz="1100" b="1" dirty="0"/>
                        <a:t>контроль над властью через парламент</a:t>
                      </a:r>
                      <a:r>
                        <a:rPr lang="ru-RU" sz="1100" dirty="0"/>
                        <a:t> и осуществление </a:t>
                      </a:r>
                      <a:r>
                        <a:rPr lang="ru-RU" sz="1100" b="1" dirty="0"/>
                        <a:t>принципа разделения властей </a:t>
                      </a:r>
                      <a:r>
                        <a:rPr lang="ru-RU" sz="1100" dirty="0"/>
                        <a:t>(на законодательную, исполнительную и судебную).А также всеобщие</a:t>
                      </a:r>
                      <a:r>
                        <a:rPr lang="ru-RU" sz="1100" baseline="0" dirty="0"/>
                        <a:t> </a:t>
                      </a:r>
                      <a:r>
                        <a:rPr lang="ru-RU" sz="1100" dirty="0"/>
                        <a:t>личные </a:t>
                      </a:r>
                      <a:r>
                        <a:rPr lang="ru-RU" sz="1100" b="1" dirty="0"/>
                        <a:t>гражданские свободы </a:t>
                      </a:r>
                      <a:r>
                        <a:rPr lang="ru-RU" sz="1100" dirty="0"/>
                        <a:t>(слова, совести и др.).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2. </a:t>
                      </a:r>
                      <a:r>
                        <a:rPr lang="ru-RU" sz="1100" b="1" dirty="0">
                          <a:solidFill>
                            <a:schemeClr val="dk1"/>
                          </a:solidFill>
                        </a:rPr>
                        <a:t>Свобода предпринимательства и конкуренции во всех областях. 3. Невмешательство государства в дела частных предпринимателей,</a:t>
                      </a:r>
                      <a:r>
                        <a:rPr lang="ru-RU" sz="1100" b="1" baseline="0" dirty="0">
                          <a:solidFill>
                            <a:schemeClr val="dk1"/>
                          </a:solidFill>
                        </a:rPr>
                        <a:t> государство лишь охраняет собственность.</a:t>
                      </a:r>
                    </a:p>
                    <a:p>
                      <a:r>
                        <a:rPr lang="ru-RU" sz="1100" b="1" dirty="0">
                          <a:solidFill>
                            <a:schemeClr val="dk1"/>
                          </a:solidFill>
                        </a:rPr>
                        <a:t>4. </a:t>
                      </a:r>
                      <a:r>
                        <a:rPr lang="ru-RU" sz="1100" dirty="0">
                          <a:solidFill>
                            <a:schemeClr val="dk1"/>
                          </a:solidFill>
                        </a:rPr>
                        <a:t>Единственный регулятор экономики – «невидимая рука» рынка</a:t>
                      </a:r>
                      <a:r>
                        <a:rPr lang="ru-RU" sz="1100" baseline="0" dirty="0">
                          <a:solidFill>
                            <a:schemeClr val="dk1"/>
                          </a:solidFill>
                        </a:rPr>
                        <a:t> - </a:t>
                      </a:r>
                      <a:r>
                        <a:rPr lang="ru-RU" sz="1100" dirty="0">
                          <a:solidFill>
                            <a:schemeClr val="dk1"/>
                          </a:solidFill>
                        </a:rPr>
                        <a:t>закон спроса и предложения.</a:t>
                      </a:r>
                    </a:p>
                    <a:p>
                      <a:r>
                        <a:rPr lang="ru-RU" sz="1100" dirty="0"/>
                        <a:t>5. </a:t>
                      </a:r>
                      <a:r>
                        <a:rPr lang="ru-RU" sz="1100" b="1" dirty="0"/>
                        <a:t>Право голоса </a:t>
                      </a:r>
                      <a:r>
                        <a:rPr lang="ru-RU" sz="1100" dirty="0"/>
                        <a:t>– только обеспеченным и образованным. </a:t>
                      </a:r>
                      <a:r>
                        <a:rPr lang="ru-RU" sz="1100" b="1" dirty="0"/>
                        <a:t>6. </a:t>
                      </a:r>
                      <a:r>
                        <a:rPr lang="ru-RU" sz="1050" b="1" dirty="0"/>
                        <a:t>Не выступали за принципиально другое устройство общества </a:t>
                      </a:r>
                      <a:r>
                        <a:rPr lang="ru-RU" sz="1050" dirty="0"/>
                        <a:t>и являлись </a:t>
                      </a:r>
                      <a:r>
                        <a:rPr lang="ru-RU" sz="1050" b="1" dirty="0"/>
                        <a:t>противниками революций</a:t>
                      </a:r>
                      <a:r>
                        <a:rPr lang="ru-RU" sz="1050" dirty="0"/>
                        <a:t>. </a:t>
                      </a:r>
                      <a:endParaRPr lang="ru-RU" sz="1100" b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dk1"/>
                          </a:solidFill>
                        </a:rPr>
                        <a:t>7. Вера в прогресс, на первом месте – личный успех.</a:t>
                      </a:r>
                    </a:p>
                    <a:p>
                      <a:pPr algn="l"/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8. Принцип свободы личности </a:t>
                      </a:r>
                    </a:p>
                    <a:p>
                      <a:pPr algn="l"/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(каждый самостоятельно несет ответственность за собственное благосостояние).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1</a:t>
                      </a:r>
                      <a:r>
                        <a:rPr lang="ru-RU" sz="1100" b="0" dirty="0"/>
                        <a:t>.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Признавали за государством право на сильную власть, подчиняющую личность.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/>
                        <a:t>2.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Право государства на регулирование экономики,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при этом право собственности – неприкосновенно.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3. Выступали за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сохранение сословных и кастовых различий.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/>
                        <a:t>5. Выступали против другое устройства общества и являлись </a:t>
                      </a:r>
                      <a:r>
                        <a:rPr lang="ru-RU" sz="1100" b="1" dirty="0"/>
                        <a:t>противниками революций.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dk1"/>
                          </a:solidFill>
                        </a:rPr>
                        <a:t>1. </a:t>
                      </a:r>
                      <a:r>
                        <a:rPr lang="ru-RU" sz="1100" b="1" dirty="0">
                          <a:solidFill>
                            <a:schemeClr val="dk1"/>
                          </a:solidFill>
                        </a:rPr>
                        <a:t>Общество </a:t>
                      </a:r>
                      <a:r>
                        <a:rPr lang="ru-RU" sz="1100" dirty="0"/>
                        <a:t>устроено несправедливо и требует полного изменения. Небольшой класс капиталистов эксплуатирует и угнетает большинство населения страны. </a:t>
                      </a:r>
                    </a:p>
                    <a:p>
                      <a:r>
                        <a:rPr lang="ru-RU" sz="1100" dirty="0"/>
                        <a:t>2. Мечтали об </a:t>
                      </a:r>
                      <a:r>
                        <a:rPr lang="ru-RU" sz="1100" b="1" dirty="0">
                          <a:solidFill>
                            <a:srgbClr val="C00000"/>
                          </a:solidFill>
                        </a:rPr>
                        <a:t>обществе социальной справедливости</a:t>
                      </a:r>
                      <a:r>
                        <a:rPr lang="ru-RU" sz="1100" dirty="0"/>
                        <a:t>, в котором не будет ни богатых, ни</a:t>
                      </a:r>
                      <a:r>
                        <a:rPr lang="ru-RU" sz="1100" baseline="0" dirty="0"/>
                        <a:t> </a:t>
                      </a:r>
                      <a:r>
                        <a:rPr lang="ru-RU" sz="1100" dirty="0"/>
                        <a:t>бедных – </a:t>
                      </a:r>
                      <a:r>
                        <a:rPr lang="ru-RU" sz="1100" b="1" dirty="0"/>
                        <a:t>«утопический» социализм.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/>
                        <a:t>1. Революционный «научный» социализм, не отвергал насилия для достижения своих целей.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/>
                        <a:t>2. </a:t>
                      </a:r>
                      <a:r>
                        <a:rPr lang="ru-RU" sz="1100" b="1" dirty="0">
                          <a:solidFill>
                            <a:srgbClr val="C00000"/>
                          </a:solidFill>
                        </a:rPr>
                        <a:t>Учение о классовой борьбе:</a:t>
                      </a:r>
                      <a:r>
                        <a:rPr lang="ru-RU" sz="1100" b="1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1100" dirty="0"/>
                        <a:t>каждая эпоха</a:t>
                      </a:r>
                      <a:r>
                        <a:rPr lang="ru-RU" sz="1100" baseline="0" dirty="0"/>
                        <a:t> – это </a:t>
                      </a:r>
                      <a:r>
                        <a:rPr lang="ru-RU" sz="1100" dirty="0"/>
                        <a:t>борьба классов. Прогрессивный класс побеждает</a:t>
                      </a:r>
                      <a:r>
                        <a:rPr lang="ru-RU" sz="1100" baseline="0" dirty="0"/>
                        <a:t> и начинается </a:t>
                      </a:r>
                      <a:r>
                        <a:rPr lang="ru-RU" sz="1100" dirty="0"/>
                        <a:t>новая эпоха, где все повторяется заново. Открыв капиталистическую эпоху, </a:t>
                      </a:r>
                      <a:r>
                        <a:rPr lang="ru-RU" sz="1100" b="1" dirty="0"/>
                        <a:t>буржуазия</a:t>
                      </a:r>
                      <a:r>
                        <a:rPr lang="ru-RU" sz="1100" dirty="0"/>
                        <a:t> </a:t>
                      </a:r>
                      <a:r>
                        <a:rPr lang="ru-RU" sz="1100" b="1" dirty="0"/>
                        <a:t>создала рабочий класс</a:t>
                      </a:r>
                      <a:r>
                        <a:rPr lang="ru-RU" sz="1100" b="1" baseline="0" dirty="0"/>
                        <a:t> - </a:t>
                      </a:r>
                      <a:r>
                        <a:rPr lang="ru-RU" sz="1100" b="1" dirty="0">
                          <a:solidFill>
                            <a:srgbClr val="C00000"/>
                          </a:solidFill>
                        </a:rPr>
                        <a:t>пролетариат</a:t>
                      </a:r>
                      <a:r>
                        <a:rPr lang="ru-RU" sz="1100" i="1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1100" dirty="0"/>
                        <a:t>(от лат.  «низшие слои, неимущие),</a:t>
                      </a:r>
                      <a:r>
                        <a:rPr lang="ru-RU" sz="1100" baseline="0" dirty="0"/>
                        <a:t> который </a:t>
                      </a:r>
                      <a:r>
                        <a:rPr lang="ru-RU" sz="1100" dirty="0"/>
                        <a:t>осуществит переход к последней стадии развития человечества – коммунизму, при котором деление на классы исчезнет, а люди получат возможность полного и гармоничного развития.</a:t>
                      </a:r>
                      <a:br>
                        <a:rPr lang="ru-RU" sz="1100" dirty="0"/>
                      </a:br>
                      <a:r>
                        <a:rPr lang="ru-RU" sz="1100" dirty="0"/>
                        <a:t>2. Добиваться сплочения рабочих разных стран с конечной целью </a:t>
                      </a:r>
                      <a:r>
                        <a:rPr lang="ru-RU" sz="1100" b="1" dirty="0">
                          <a:solidFill>
                            <a:srgbClr val="C00000"/>
                          </a:solidFill>
                        </a:rPr>
                        <a:t>осуществления</a:t>
                      </a:r>
                      <a:r>
                        <a:rPr lang="ru-RU" sz="110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1100" b="1" dirty="0">
                          <a:solidFill>
                            <a:srgbClr val="C00000"/>
                          </a:solidFill>
                        </a:rPr>
                        <a:t>мировой революции</a:t>
                      </a:r>
                      <a:r>
                        <a:rPr lang="ru-RU" sz="1100" dirty="0"/>
                        <a:t>. 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1. Вера в хорошие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стороны человеческой природы;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. Вера в возможность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общения между людьми на основе любви, а не насилия и принуждения;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3. Необходимость уничтожения</a:t>
                      </a:r>
                      <a:r>
                        <a:rPr lang="ru-RU" sz="11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государственной власти,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осуществляющей насилие над личностью.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4. Ликвидация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любого принудительного управления и власти человека над человеком.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6666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Идеологии </a:t>
            </a:r>
            <a:r>
              <a:rPr lang="en-US" sz="3200" b="1" dirty="0"/>
              <a:t>XIX</a:t>
            </a:r>
            <a:r>
              <a:rPr lang="ru-RU" sz="3200" b="1" dirty="0"/>
              <a:t> в.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328195"/>
              </p:ext>
            </p:extLst>
          </p:nvPr>
        </p:nvGraphicFramePr>
        <p:xfrm>
          <a:off x="34550" y="784840"/>
          <a:ext cx="9109452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16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Идеология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Либерализм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Консерватизм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Социализм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Марксизм (коммунизм)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Анархизм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/>
                        <a:t>Пути решения социального вопроса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1. Помочь себе</a:t>
                      </a:r>
                      <a:r>
                        <a:rPr lang="ru-RU" sz="1400" b="1" baseline="0" dirty="0"/>
                        <a:t> смогут только сами бедные, больше работая, экономя и отказавшись от вредных привычек.</a:t>
                      </a:r>
                      <a:endParaRPr lang="ru-RU" sz="1400" b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2. Появление нового направления - «неолиберализма»,</a:t>
                      </a:r>
                      <a:r>
                        <a:rPr lang="ru-RU" sz="1400" b="1" baseline="0" dirty="0"/>
                        <a:t> как осознания </a:t>
                      </a:r>
                      <a:r>
                        <a:rPr lang="ru-RU" sz="1400" b="1" dirty="0"/>
                        <a:t>необходимости участия государства в экономике и социальных отношениях (улучшение положения рабочих, социальная защита).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1. Социальные реформы – крайняя мера,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</a:rPr>
                        <a:t> могут быть только умеренные.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1. Увеличить благосостояние общества</a:t>
                      </a:r>
                      <a:r>
                        <a:rPr lang="ru-RU" sz="1400" baseline="0" dirty="0"/>
                        <a:t> можно только за счет перераспределения доходов. </a:t>
                      </a:r>
                    </a:p>
                    <a:p>
                      <a:r>
                        <a:rPr lang="ru-RU" sz="1400" dirty="0"/>
                        <a:t>2. Создание общества социальной справедливости.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1. Осуществить пролетарскую революцию и перейти к коммунистическому обществу,</a:t>
                      </a:r>
                      <a:r>
                        <a:rPr lang="ru-RU" sz="1400" baseline="0" dirty="0"/>
                        <a:t> в котором блага были бы доступны всем людям в равной мере. </a:t>
                      </a:r>
                    </a:p>
                    <a:p>
                      <a:r>
                        <a:rPr lang="ru-RU" sz="1400" dirty="0"/>
                        <a:t>2. </a:t>
                      </a:r>
                      <a:r>
                        <a:rPr lang="ru-RU" sz="1400" b="1" dirty="0"/>
                        <a:t>Появление нового направления – «ревизионизма»:</a:t>
                      </a:r>
                      <a:r>
                        <a:rPr lang="ru-RU" sz="1400" b="1" baseline="0" dirty="0"/>
                        <a:t> </a:t>
                      </a:r>
                      <a:r>
                        <a:rPr lang="ru-RU" sz="1400" b="0" dirty="0"/>
                        <a:t>социализм в состоянии победить не путём революции, а с помощью постепенных реформ,</a:t>
                      </a:r>
                      <a:r>
                        <a:rPr lang="ru-RU" sz="1400" b="0" baseline="0" dirty="0"/>
                        <a:t> т.е. борьба за права рабочих парламентским путем.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1. Самоорганизация общества без</a:t>
                      </a:r>
                      <a:r>
                        <a:rPr lang="ru-RU" sz="1400" baseline="0" dirty="0"/>
                        <a:t> централизованного управления.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0503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Появление идеологий.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80728"/>
            <a:ext cx="5616624" cy="288032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/>
              <a:t>Идеология – это теоретическое обоснование системы ценностей определенных субъектов политики.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3429000"/>
            <a:ext cx="5760640" cy="316835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Каждая идеология говорила о том, каким является общество сейчас и каким оно в идеале должно быть, а также предлагала конкретные меры, чтобы преодолеть различие между первым и вторым.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01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nagfilms-a.akamaihd.net/dc/68/701c28024dff84c0b448b7b4aeb0/sa-010-8700-l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40" y="5157192"/>
            <a:ext cx="91386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Идеологии часто делят на </a:t>
            </a:r>
            <a:r>
              <a:rPr lang="ru-RU" b="1" dirty="0">
                <a:solidFill>
                  <a:srgbClr val="C00000"/>
                </a:solidFill>
              </a:rPr>
              <a:t>левые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dirty="0"/>
              <a:t>и </a:t>
            </a:r>
            <a:r>
              <a:rPr lang="ru-RU" b="1" dirty="0">
                <a:solidFill>
                  <a:srgbClr val="C00000"/>
                </a:solidFill>
              </a:rPr>
              <a:t>правые</a:t>
            </a:r>
            <a:r>
              <a:rPr lang="ru-RU" i="1" dirty="0"/>
              <a:t>. </a:t>
            </a:r>
            <a:r>
              <a:rPr lang="ru-RU" dirty="0"/>
              <a:t>На одном из заседаний французского Учредительного собрания в 1789 г. сторонники короля сели справа от председателя, а противниками называли </a:t>
            </a:r>
            <a:r>
              <a:rPr lang="ru-RU" b="1" dirty="0"/>
              <a:t>монархические и консервативные силы</a:t>
            </a:r>
            <a:r>
              <a:rPr lang="ru-RU" dirty="0"/>
              <a:t>, а левыми </a:t>
            </a:r>
            <a:r>
              <a:rPr lang="ru-RU" b="1" dirty="0"/>
              <a:t>республиканские и демократические. Либералы находились в центре </a:t>
            </a:r>
            <a:r>
              <a:rPr lang="ru-RU" dirty="0"/>
              <a:t>политического спектра, правее их консерваторы, левее демократы,</a:t>
            </a:r>
            <a:br>
              <a:rPr lang="ru-RU" dirty="0"/>
            </a:br>
            <a:r>
              <a:rPr lang="ru-RU" dirty="0"/>
              <a:t>а затем социал-демократы. </a:t>
            </a:r>
          </a:p>
        </p:txBody>
      </p:sp>
    </p:spTree>
    <p:extLst>
      <p:ext uri="{BB962C8B-B14F-4D97-AF65-F5344CB8AC3E}">
        <p14:creationId xmlns:p14="http://schemas.microsoft.com/office/powerpoint/2010/main" val="2242064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stihbaratveanaliz.files.wordpress.com/2016/03/image001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9144000" cy="274942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888" y="4826675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1. Отношение к устройству социума - правые за разделение общества на классы, левые - за всеобщее равенство и отсутствие социального расслоения и эксплуатации. 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2. Отношение к собственности. Левые - за национализацию и коллективную собственность. Правые - за сохранение действующей политической и экономической системы, неприкосновенности частной собственности.</a:t>
            </a:r>
          </a:p>
        </p:txBody>
      </p:sp>
      <p:pic>
        <p:nvPicPr>
          <p:cNvPr id="1026" name="Picture 2" descr="https://aftershock.news/sites/default/files/u25143/polit-spect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" y="1916832"/>
            <a:ext cx="9138384" cy="231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404664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ИДЕОЛОГИИ (ОБЩЕСТВЕННО-ПОЛИТИЧЕСКИЕ ТЕЧЕНИЯ)</a:t>
            </a:r>
          </a:p>
        </p:txBody>
      </p:sp>
      <p:sp>
        <p:nvSpPr>
          <p:cNvPr id="4" name="Овал 3"/>
          <p:cNvSpPr/>
          <p:nvPr/>
        </p:nvSpPr>
        <p:spPr>
          <a:xfrm>
            <a:off x="7380312" y="392028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164288" y="3674122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Нацисты</a:t>
            </a:r>
          </a:p>
        </p:txBody>
      </p:sp>
    </p:spTree>
    <p:extLst>
      <p:ext uri="{BB962C8B-B14F-4D97-AF65-F5344CB8AC3E}">
        <p14:creationId xmlns:p14="http://schemas.microsoft.com/office/powerpoint/2010/main" val="47730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417821"/>
              </p:ext>
            </p:extLst>
          </p:nvPr>
        </p:nvGraphicFramePr>
        <p:xfrm>
          <a:off x="0" y="764704"/>
          <a:ext cx="9144000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6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120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dirty="0"/>
                        <a:t>Название идеологии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/>
                        <a:t>Национализм</a:t>
                      </a: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>
                          <a:solidFill>
                            <a:srgbClr val="FF0000"/>
                          </a:solidFill>
                        </a:rPr>
                        <a:t>Фашизм – итал.</a:t>
                      </a:r>
                    </a:p>
                    <a:p>
                      <a:pPr algn="ctr"/>
                      <a:endParaRPr lang="ru-RU" sz="2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rgbClr val="FF0000"/>
                          </a:solidFill>
                        </a:rPr>
                        <a:t>Нацизм</a:t>
                      </a:r>
                    </a:p>
                    <a:p>
                      <a:pPr algn="ctr"/>
                      <a:r>
                        <a:rPr lang="ru-RU" sz="2200" b="1" dirty="0">
                          <a:solidFill>
                            <a:srgbClr val="FF0000"/>
                          </a:solidFill>
                        </a:rPr>
                        <a:t>(национал</a:t>
                      </a:r>
                      <a:r>
                        <a:rPr lang="ru-RU" sz="2200" b="1" baseline="0" dirty="0">
                          <a:solidFill>
                            <a:srgbClr val="FF0000"/>
                          </a:solidFill>
                        </a:rPr>
                        <a:t> социализм</a:t>
                      </a:r>
                      <a:r>
                        <a:rPr lang="ru-RU" sz="2200" b="1" dirty="0">
                          <a:solidFill>
                            <a:srgbClr val="FF0000"/>
                          </a:solidFill>
                        </a:rPr>
                        <a:t>) – герм.</a:t>
                      </a: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C00000"/>
                          </a:solidFill>
                        </a:rPr>
                        <a:t>Отличия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/>
                        <a:t>Интересы нации прежде всего. Другие народы и страны не принижаются.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/>
                        <a:t>Интересы государства прежде всего, полное подчинение личности ему, культ личности правителя,</a:t>
                      </a:r>
                      <a:r>
                        <a:rPr lang="ru-RU" sz="2200" b="1" baseline="0" dirty="0"/>
                        <a:t> превосходство титульной нации, но возможность взаимодействия с другими нациями в интересах своего государства.</a:t>
                      </a:r>
                      <a:endParaRPr lang="ru-RU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/>
                        <a:t>Превосходство титульной нации, ее интересы прежде всего. Вражда, насильственные действия, дискриминация по национальному</a:t>
                      </a:r>
                      <a:r>
                        <a:rPr lang="ru-RU" sz="2200" b="1" baseline="0" dirty="0"/>
                        <a:t> и политическому признаку.</a:t>
                      </a:r>
                      <a:endParaRPr lang="ru-RU" sz="2200" b="1" dirty="0"/>
                    </a:p>
                    <a:p>
                      <a:pPr algn="ctr"/>
                      <a:endParaRPr lang="ru-RU" sz="2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3419872" y="764704"/>
            <a:ext cx="2520280" cy="144016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9512" y="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Правые и ультра-правые идеологии.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084168" y="765256"/>
            <a:ext cx="3059832" cy="144016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538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-5417"/>
            <a:ext cx="885698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err="1"/>
              <a:t>Национали́зм</a:t>
            </a:r>
            <a:r>
              <a:rPr lang="ru-RU" sz="2200" dirty="0"/>
              <a:t> (фр. </a:t>
            </a:r>
            <a:r>
              <a:rPr lang="ru-RU" sz="2200" dirty="0" err="1"/>
              <a:t>nationalisme</a:t>
            </a:r>
            <a:r>
              <a:rPr lang="ru-RU" sz="2200" dirty="0"/>
              <a:t>) главный принцип - ценность нации как высшей формы единства общества, образующей государство. </a:t>
            </a:r>
            <a:br>
              <a:rPr lang="ru-RU" sz="2200" dirty="0"/>
            </a:br>
            <a:endParaRPr lang="ru-RU" sz="2200" dirty="0"/>
          </a:p>
          <a:p>
            <a:r>
              <a:rPr lang="ru-RU" sz="2200" b="1" dirty="0"/>
              <a:t>Нацизм</a:t>
            </a:r>
            <a:r>
              <a:rPr lang="ru-RU" sz="2200" dirty="0"/>
              <a:t> – радикальный национализм с призывами к вражде, дискриминации либо насильственным действиям по национальному признаку (в гитлеровской Германии – по отношению к славянам, евреям и цыганам). </a:t>
            </a:r>
            <a:br>
              <a:rPr lang="ru-RU" sz="2200" dirty="0"/>
            </a:br>
            <a:r>
              <a:rPr lang="ru-RU" sz="2200" dirty="0"/>
              <a:t>То есть: националист любит и хочет служить своей Родине и своему народу, при этом не принижая другие народы или страны. Нацизм же не только превозносит свой народ и страну, но и принижает и осуществляет насильственные действия по отношению к другим народам и странам. </a:t>
            </a:r>
          </a:p>
          <a:p>
            <a:r>
              <a:rPr lang="ru-RU" sz="2200" dirty="0"/>
              <a:t>Если национализм несет созидательный смысл, то нацизм – насильственный.</a:t>
            </a:r>
          </a:p>
          <a:p>
            <a:endParaRPr lang="ru-RU" sz="2200" b="1" dirty="0"/>
          </a:p>
          <a:p>
            <a:r>
              <a:rPr lang="ru-RU" sz="2200" b="1" dirty="0"/>
              <a:t>Фашизм</a:t>
            </a:r>
            <a:r>
              <a:rPr lang="ru-RU" sz="2200" dirty="0"/>
              <a:t> основан на тоталитарной власти государства и полного подчинения ему личности. Для фашизма характерен культ личности правителя, однопартийной системы управления и превосходства титульной нации над другими народами. Фашизм существовал в Италии, Румынии, Испании, Португалии, Бразилии и других странах.</a:t>
            </a:r>
          </a:p>
        </p:txBody>
      </p:sp>
    </p:spTree>
    <p:extLst>
      <p:ext uri="{BB962C8B-B14F-4D97-AF65-F5344CB8AC3E}">
        <p14:creationId xmlns:p14="http://schemas.microsoft.com/office/powerpoint/2010/main" val="2643198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36712"/>
            <a:ext cx="8568952" cy="583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chemeClr val="dk1"/>
                </a:solidFill>
              </a:rPr>
              <a:t>1. </a:t>
            </a:r>
            <a:r>
              <a:rPr lang="ru-RU" sz="1700" b="1" dirty="0">
                <a:solidFill>
                  <a:schemeClr val="dk1"/>
                </a:solidFill>
              </a:rPr>
              <a:t>Общество состоит из отдельных личностей</a:t>
            </a:r>
            <a:r>
              <a:rPr lang="ru-RU" sz="1700" dirty="0">
                <a:solidFill>
                  <a:schemeClr val="dk1"/>
                </a:solidFill>
              </a:rPr>
              <a:t>, которые рождаются </a:t>
            </a:r>
            <a:r>
              <a:rPr lang="ru-RU" sz="1700" b="1" dirty="0">
                <a:solidFill>
                  <a:schemeClr val="dk1"/>
                </a:solidFill>
              </a:rPr>
              <a:t>равными</a:t>
            </a:r>
            <a:r>
              <a:rPr lang="ru-RU" sz="1700" dirty="0">
                <a:solidFill>
                  <a:schemeClr val="dk1"/>
                </a:solidFill>
              </a:rPr>
              <a:t> и действуют исходя из </a:t>
            </a:r>
            <a:r>
              <a:rPr lang="ru-RU" sz="1700" b="1" dirty="0">
                <a:solidFill>
                  <a:schemeClr val="dk1"/>
                </a:solidFill>
              </a:rPr>
              <a:t>собственного блага. </a:t>
            </a:r>
          </a:p>
          <a:p>
            <a:r>
              <a:rPr lang="ru-RU" sz="1700" b="1" dirty="0">
                <a:solidFill>
                  <a:schemeClr val="dk1"/>
                </a:solidFill>
              </a:rPr>
              <a:t>Вера в прогресс, на первом месте – личный успех.</a:t>
            </a:r>
          </a:p>
          <a:p>
            <a:r>
              <a:rPr lang="ru-RU" sz="1700" dirty="0">
                <a:solidFill>
                  <a:schemeClr val="dk1"/>
                </a:solidFill>
              </a:rPr>
              <a:t>2. Человек обладает </a:t>
            </a:r>
            <a:r>
              <a:rPr lang="ru-RU" sz="1700" b="1" dirty="0">
                <a:solidFill>
                  <a:schemeClr val="dk1"/>
                </a:solidFill>
              </a:rPr>
              <a:t>свободой работать или нет, обогащаться  или бедствовать.</a:t>
            </a:r>
            <a:br>
              <a:rPr lang="ru-RU" sz="1700" b="1" dirty="0">
                <a:solidFill>
                  <a:schemeClr val="dk1"/>
                </a:solidFill>
              </a:rPr>
            </a:br>
            <a:r>
              <a:rPr lang="ru-RU" sz="1700" dirty="0">
                <a:solidFill>
                  <a:schemeClr val="dk1"/>
                </a:solidFill>
              </a:rPr>
              <a:t>3. </a:t>
            </a:r>
            <a:r>
              <a:rPr lang="ru-RU" sz="1700" b="1" dirty="0">
                <a:solidFill>
                  <a:schemeClr val="dk1"/>
                </a:solidFill>
              </a:rPr>
              <a:t>Свобода предпринимательства и конкуренции во всех областях. Отказ вмешательства государства в дела частных предпринимателей.</a:t>
            </a:r>
          </a:p>
          <a:p>
            <a:r>
              <a:rPr lang="ru-RU" sz="1700" b="1" dirty="0">
                <a:solidFill>
                  <a:schemeClr val="dk1"/>
                </a:solidFill>
              </a:rPr>
              <a:t>4. </a:t>
            </a:r>
            <a:r>
              <a:rPr lang="ru-RU" sz="1700" dirty="0">
                <a:solidFill>
                  <a:schemeClr val="dk1"/>
                </a:solidFill>
              </a:rPr>
              <a:t>Единственный регулятор экономики – «невидимая рука» рынка, закон спроса и предложения.</a:t>
            </a:r>
          </a:p>
          <a:p>
            <a:r>
              <a:rPr lang="ru-RU" sz="1700" b="1" dirty="0">
                <a:solidFill>
                  <a:schemeClr val="dk1"/>
                </a:solidFill>
              </a:rPr>
              <a:t>5. Отстаивали права личности</a:t>
            </a:r>
            <a:r>
              <a:rPr lang="ru-RU" sz="1700" dirty="0">
                <a:solidFill>
                  <a:schemeClr val="dk1"/>
                </a:solidFill>
              </a:rPr>
              <a:t>, считали, что </a:t>
            </a:r>
            <a:r>
              <a:rPr lang="ru-RU" sz="1700" b="1" dirty="0">
                <a:solidFill>
                  <a:schemeClr val="dk1"/>
                </a:solidFill>
              </a:rPr>
              <a:t>можно делать всё, что не запрещено законом.</a:t>
            </a:r>
            <a:br>
              <a:rPr lang="ru-RU" sz="1700" b="1" dirty="0">
                <a:solidFill>
                  <a:schemeClr val="dk1"/>
                </a:solidFill>
              </a:rPr>
            </a:br>
            <a:r>
              <a:rPr lang="ru-RU" sz="1700" b="1" dirty="0">
                <a:solidFill>
                  <a:schemeClr val="dk1"/>
                </a:solidFill>
              </a:rPr>
              <a:t>6. </a:t>
            </a:r>
            <a:r>
              <a:rPr lang="ru-RU" sz="1700" dirty="0"/>
              <a:t>Конституция должна обеспечить всем личные </a:t>
            </a:r>
            <a:r>
              <a:rPr lang="ru-RU" sz="1700" b="1" dirty="0"/>
              <a:t>гражданские свободы </a:t>
            </a:r>
            <a:r>
              <a:rPr lang="ru-RU" sz="1700" dirty="0"/>
              <a:t>(слова, совести и др.), а также </a:t>
            </a:r>
            <a:r>
              <a:rPr lang="ru-RU" sz="1700" b="1" dirty="0"/>
              <a:t>контроль над властью через парламент</a:t>
            </a:r>
            <a:r>
              <a:rPr lang="ru-RU" sz="1700" dirty="0"/>
              <a:t> и осуществление </a:t>
            </a:r>
            <a:r>
              <a:rPr lang="ru-RU" sz="1700" b="1" dirty="0"/>
              <a:t>принципа разделения властей </a:t>
            </a:r>
            <a:r>
              <a:rPr lang="ru-RU" sz="1700" dirty="0"/>
              <a:t>(на законодательную, исполнительную и судебную). </a:t>
            </a:r>
          </a:p>
          <a:p>
            <a:r>
              <a:rPr lang="ru-RU" sz="1700" dirty="0"/>
              <a:t>7. Требовали </a:t>
            </a:r>
            <a:r>
              <a:rPr lang="ru-RU" sz="1700" b="1" dirty="0"/>
              <a:t>полной свободы человеческой личности во всех сферах</a:t>
            </a:r>
            <a:r>
              <a:rPr lang="ru-RU" sz="1700" dirty="0"/>
              <a:t>, соглашаясь лишь с одним её ограничением – предотвращение вреда, который может быть нанесён другим.</a:t>
            </a:r>
          </a:p>
          <a:p>
            <a:r>
              <a:rPr lang="ru-RU" sz="1700" dirty="0"/>
              <a:t>8. </a:t>
            </a:r>
            <a:r>
              <a:rPr lang="ru-RU" sz="1700" b="1" dirty="0"/>
              <a:t>Право голоса </a:t>
            </a:r>
            <a:r>
              <a:rPr lang="ru-RU" sz="1700" dirty="0"/>
              <a:t>- обеспеченным и образованным. </a:t>
            </a:r>
            <a:r>
              <a:rPr lang="ru-RU" sz="1700" b="1" dirty="0"/>
              <a:t>Демократы также выступали за общественные и личные свободы, но за всеобщее избирательное право.</a:t>
            </a:r>
          </a:p>
          <a:p>
            <a:r>
              <a:rPr lang="ru-RU" sz="1700" b="1" dirty="0"/>
              <a:t>9. </a:t>
            </a:r>
            <a:r>
              <a:rPr lang="ru-RU" sz="1600" b="1" dirty="0"/>
              <a:t>Не выступали за принципиально другое устройство общества </a:t>
            </a:r>
            <a:r>
              <a:rPr lang="ru-RU" sz="1600" dirty="0"/>
              <a:t>и являлись </a:t>
            </a:r>
            <a:r>
              <a:rPr lang="ru-RU" sz="1600" b="1" dirty="0"/>
              <a:t>противниками революций</a:t>
            </a:r>
            <a:r>
              <a:rPr lang="ru-RU" sz="1600" dirty="0"/>
              <a:t>. </a:t>
            </a:r>
            <a:endParaRPr lang="ru-RU" sz="1700" b="1" dirty="0"/>
          </a:p>
          <a:p>
            <a:r>
              <a:rPr lang="ru-RU" sz="1700" b="1" dirty="0">
                <a:solidFill>
                  <a:srgbClr val="C00000"/>
                </a:solidFill>
              </a:rPr>
              <a:t>Пути решения социального вопроса: </a:t>
            </a:r>
            <a:r>
              <a:rPr lang="ru-RU" sz="1700" b="1" dirty="0"/>
              <a:t>«неолиберализм» - необходимость участия государства в экономике и социальных отношениях (улучшение положения рабочих, социальная защита).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Либерализм.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5805264"/>
            <a:ext cx="9144000" cy="105273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Человек – разумное и активное существо, он способен сам распорядиться своей судьбой, надо лишь дать ему свободу.</a:t>
            </a:r>
          </a:p>
        </p:txBody>
      </p:sp>
    </p:spTree>
    <p:extLst>
      <p:ext uri="{BB962C8B-B14F-4D97-AF65-F5344CB8AC3E}">
        <p14:creationId xmlns:p14="http://schemas.microsoft.com/office/powerpoint/2010/main" val="240655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znakka4estva.ru/uploads/category_items/sources/32dad4f0013480af8b81756f2cce4ea1.jpg"/>
          <p:cNvPicPr>
            <a:picLocks noChangeAspect="1" noChangeArrowheads="1"/>
          </p:cNvPicPr>
          <p:nvPr/>
        </p:nvPicPr>
        <p:blipFill>
          <a:blip r:embed="rId2" cstate="print"/>
          <a:srcRect b="57133"/>
          <a:stretch>
            <a:fillRect/>
          </a:stretch>
        </p:blipFill>
        <p:spPr bwMode="auto">
          <a:xfrm>
            <a:off x="0" y="0"/>
            <a:ext cx="9144000" cy="2204864"/>
          </a:xfrm>
          <a:prstGeom prst="rect">
            <a:avLst/>
          </a:prstGeom>
          <a:noFill/>
        </p:spPr>
      </p:pic>
      <p:pic>
        <p:nvPicPr>
          <p:cNvPr id="25604" name="Picture 4" descr="http://znakka4estva.ru/uploads/category_items/sources/32dad4f0013480af8b81756f2cce4ea1.jpg"/>
          <p:cNvPicPr>
            <a:picLocks noChangeAspect="1" noChangeArrowheads="1"/>
          </p:cNvPicPr>
          <p:nvPr/>
        </p:nvPicPr>
        <p:blipFill>
          <a:blip r:embed="rId2" cstate="print"/>
          <a:srcRect l="50787" t="49867" r="1963" b="36133"/>
          <a:stretch>
            <a:fillRect/>
          </a:stretch>
        </p:blipFill>
        <p:spPr bwMode="auto">
          <a:xfrm>
            <a:off x="2411760" y="2780928"/>
            <a:ext cx="4320480" cy="72008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411760" y="2132856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ТРЕБОВАНИЯ</a:t>
            </a: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79512" y="2636912"/>
            <a:ext cx="8964488" cy="2880320"/>
            <a:chOff x="179512" y="2924944"/>
            <a:chExt cx="8964488" cy="2880320"/>
          </a:xfrm>
        </p:grpSpPr>
        <p:pic>
          <p:nvPicPr>
            <p:cNvPr id="25606" name="Picture 6" descr="http://znakka4estva.ru/uploads/category_items/sources/32dad4f0013480af8b81756f2cce4ea1.jpg"/>
            <p:cNvPicPr>
              <a:picLocks noChangeAspect="1" noChangeArrowheads="1"/>
            </p:cNvPicPr>
            <p:nvPr/>
          </p:nvPicPr>
          <p:blipFill>
            <a:blip r:embed="rId2" cstate="print"/>
            <a:srcRect t="41999" r="76375" b="2001"/>
            <a:stretch>
              <a:fillRect/>
            </a:stretch>
          </p:blipFill>
          <p:spPr bwMode="auto">
            <a:xfrm>
              <a:off x="179512" y="2924944"/>
              <a:ext cx="2160240" cy="288032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</p:pic>
        <p:pic>
          <p:nvPicPr>
            <p:cNvPr id="6" name="Picture 6" descr="http://znakka4estva.ru/uploads/category_items/sources/32dad4f0013480af8b81756f2cce4ea1.jpg"/>
            <p:cNvPicPr>
              <a:picLocks noChangeAspect="1" noChangeArrowheads="1"/>
            </p:cNvPicPr>
            <p:nvPr/>
          </p:nvPicPr>
          <p:blipFill>
            <a:blip r:embed="rId2" cstate="print"/>
            <a:srcRect l="22837" t="41999" r="51963" b="2001"/>
            <a:stretch>
              <a:fillRect/>
            </a:stretch>
          </p:blipFill>
          <p:spPr bwMode="auto">
            <a:xfrm>
              <a:off x="6839744" y="2924944"/>
              <a:ext cx="2304256" cy="288032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</p:pic>
        <p:pic>
          <p:nvPicPr>
            <p:cNvPr id="7" name="Picture 4" descr="http://znakka4estva.ru/uploads/category_items/sources/32dad4f0013480af8b81756f2cce4ea1.jpg"/>
            <p:cNvPicPr>
              <a:picLocks noChangeAspect="1" noChangeArrowheads="1"/>
            </p:cNvPicPr>
            <p:nvPr/>
          </p:nvPicPr>
          <p:blipFill>
            <a:blip r:embed="rId2" cstate="print"/>
            <a:srcRect l="50787" t="69466" r="1176" b="16534"/>
            <a:stretch>
              <a:fillRect/>
            </a:stretch>
          </p:blipFill>
          <p:spPr bwMode="auto">
            <a:xfrm>
              <a:off x="2411760" y="3861048"/>
              <a:ext cx="4320480" cy="72008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</p:pic>
      </p:grpSp>
      <p:sp>
        <p:nvSpPr>
          <p:cNvPr id="11" name="Прямоугольник 10"/>
          <p:cNvSpPr/>
          <p:nvPr/>
        </p:nvSpPr>
        <p:spPr>
          <a:xfrm>
            <a:off x="2411760" y="4365104"/>
            <a:ext cx="4320480" cy="72008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Принцип свободы личности 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</a:rPr>
              <a:t>(каждый самостоятельно несет ответственность за собственное благосостояние)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11760" y="5157192"/>
            <a:ext cx="4320480" cy="151216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50" b="1" dirty="0">
                <a:solidFill>
                  <a:schemeClr val="tx1"/>
                </a:solidFill>
              </a:rPr>
              <a:t>Свободный рынок и свободное состязание между предпринимателями без посредников и без судей, не ограничиваемый государством товарообмен. Роль «ночного сторожа», охраняющего собственность.</a:t>
            </a:r>
          </a:p>
        </p:txBody>
      </p:sp>
    </p:spTree>
    <p:extLst>
      <p:ext uri="{BB962C8B-B14F-4D97-AF65-F5344CB8AC3E}">
        <p14:creationId xmlns:p14="http://schemas.microsoft.com/office/powerpoint/2010/main" val="20877926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3395</Words>
  <Application>Microsoft Office PowerPoint</Application>
  <PresentationFormat>Экран (4:3)</PresentationFormat>
  <Paragraphs>238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Arial</vt:lpstr>
      <vt:lpstr>Calibri</vt:lpstr>
      <vt:lpstr>Тема Office</vt:lpstr>
      <vt:lpstr>Политическая идеология -</vt:lpstr>
      <vt:lpstr>Политическая идеология -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Дом</cp:lastModifiedBy>
  <cp:revision>68</cp:revision>
  <dcterms:created xsi:type="dcterms:W3CDTF">2019-09-19T09:39:41Z</dcterms:created>
  <dcterms:modified xsi:type="dcterms:W3CDTF">2024-03-23T07:53:45Z</dcterms:modified>
</cp:coreProperties>
</file>