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8" r:id="rId1"/>
  </p:sldMasterIdLst>
  <p:notesMasterIdLst>
    <p:notesMasterId r:id="rId22"/>
  </p:notesMasterIdLst>
  <p:handoutMasterIdLst>
    <p:handoutMasterId r:id="rId23"/>
  </p:handoutMasterIdLst>
  <p:sldIdLst>
    <p:sldId id="926" r:id="rId2"/>
    <p:sldId id="982" r:id="rId3"/>
    <p:sldId id="927" r:id="rId4"/>
    <p:sldId id="971" r:id="rId5"/>
    <p:sldId id="944" r:id="rId6"/>
    <p:sldId id="945" r:id="rId7"/>
    <p:sldId id="947" r:id="rId8"/>
    <p:sldId id="948" r:id="rId9"/>
    <p:sldId id="949" r:id="rId10"/>
    <p:sldId id="950" r:id="rId11"/>
    <p:sldId id="951" r:id="rId12"/>
    <p:sldId id="977" r:id="rId13"/>
    <p:sldId id="954" r:id="rId14"/>
    <p:sldId id="978" r:id="rId15"/>
    <p:sldId id="979" r:id="rId16"/>
    <p:sldId id="953" r:id="rId17"/>
    <p:sldId id="952" r:id="rId18"/>
    <p:sldId id="955" r:id="rId19"/>
    <p:sldId id="980" r:id="rId20"/>
    <p:sldId id="981" r:id="rId21"/>
  </p:sldIdLst>
  <p:sldSz cx="9906000" cy="6858000" type="A4"/>
  <p:notesSz cx="6743700" cy="98806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8C00"/>
    <a:srgbClr val="99CCFF"/>
    <a:srgbClr val="CCCCFF"/>
    <a:srgbClr val="6699FF"/>
    <a:srgbClr val="6666FF"/>
    <a:srgbClr val="0099CC"/>
    <a:srgbClr val="CC0000"/>
    <a:srgbClr val="696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-1182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44" y="-96"/>
      </p:cViewPr>
      <p:guideLst>
        <p:guide orient="horz" pos="3113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E2F66F-30C3-46F9-8E0F-9F5D5CF4DF26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794DB9D-B504-488C-962B-77EFD1EE518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Применение 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в организации – это инновационное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решение, которое связано с модернизацией существующего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производства и управления на основе использования наилучшей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мировой практики в области энергосбережения</a:t>
          </a:r>
          <a:endParaRPr lang="ru-RU" sz="1800" b="1" dirty="0">
            <a:solidFill>
              <a:schemeClr val="tx1"/>
            </a:solidFill>
          </a:endParaRPr>
        </a:p>
      </dgm:t>
    </dgm:pt>
    <dgm:pt modelId="{357B6459-67C8-4232-95AA-03D672DE32DF}" type="parTrans" cxnId="{F85E1368-9B4F-4C76-801F-36A5594BE3D5}">
      <dgm:prSet/>
      <dgm:spPr/>
      <dgm:t>
        <a:bodyPr/>
        <a:lstStyle/>
        <a:p>
          <a:endParaRPr lang="ru-RU" sz="1800"/>
        </a:p>
      </dgm:t>
    </dgm:pt>
    <dgm:pt modelId="{4875D885-AAD0-48BA-8B5D-0F207F939621}" type="sibTrans" cxnId="{F85E1368-9B4F-4C76-801F-36A5594BE3D5}">
      <dgm:prSet/>
      <dgm:spPr/>
      <dgm:t>
        <a:bodyPr/>
        <a:lstStyle/>
        <a:p>
          <a:endParaRPr lang="ru-RU" sz="1800"/>
        </a:p>
      </dgm:t>
    </dgm:pt>
    <dgm:pt modelId="{79B26B93-3CDC-46F1-B4EE-4DAB170E38A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 мнению Марко 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Маттейни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Marco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Matteini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), представляющем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Организацию ООН по промышленному развитию (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United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Nations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Industrial Development Organization, UNIDO), 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энергоэффективность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в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современной промышленности достигается сегодня большей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частью не за счет внедрения новых энергосберегающих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технологий, а за счет изменений в методах и способах управления</a:t>
          </a:r>
          <a:endParaRPr lang="ru-RU" sz="1800" b="1" dirty="0">
            <a:solidFill>
              <a:schemeClr val="tx1"/>
            </a:solidFill>
          </a:endParaRPr>
        </a:p>
      </dgm:t>
    </dgm:pt>
    <dgm:pt modelId="{16C6D9C8-8013-4679-A109-8F4D0E600B34}" type="parTrans" cxnId="{2511A524-00CA-464F-BFDF-15184F1AAF0B}">
      <dgm:prSet/>
      <dgm:spPr/>
      <dgm:t>
        <a:bodyPr/>
        <a:lstStyle/>
        <a:p>
          <a:endParaRPr lang="ru-RU" sz="1800"/>
        </a:p>
      </dgm:t>
    </dgm:pt>
    <dgm:pt modelId="{A0EEFEDA-E154-47B8-877A-525667B725C8}" type="sibTrans" cxnId="{2511A524-00CA-464F-BFDF-15184F1AAF0B}">
      <dgm:prSet/>
      <dgm:spPr/>
      <dgm:t>
        <a:bodyPr/>
        <a:lstStyle/>
        <a:p>
          <a:endParaRPr lang="ru-RU" sz="1800"/>
        </a:p>
      </dgm:t>
    </dgm:pt>
    <dgm:pt modelId="{A29ABC40-910C-4F42-BE81-7436C7DE1E4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Поэтому разработка международных, региональных, национальных и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профессиональных стандартов в области </a:t>
          </a:r>
          <a:r>
            <a:rPr lang="ru-RU" sz="18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en-US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постепенно становится приоритетной</a:t>
          </a:r>
          <a:endParaRPr lang="ru-RU" sz="1800" b="1" dirty="0">
            <a:solidFill>
              <a:schemeClr val="tx1"/>
            </a:solidFill>
          </a:endParaRPr>
        </a:p>
      </dgm:t>
    </dgm:pt>
    <dgm:pt modelId="{6CC026CE-10AB-40C6-A37C-B947BFBDEE4B}" type="parTrans" cxnId="{945445E0-BA29-40B3-B530-AA2D97AB573C}">
      <dgm:prSet/>
      <dgm:spPr/>
      <dgm:t>
        <a:bodyPr/>
        <a:lstStyle/>
        <a:p>
          <a:endParaRPr lang="ru-RU" sz="1800"/>
        </a:p>
      </dgm:t>
    </dgm:pt>
    <dgm:pt modelId="{7828CB7E-4DEA-44A1-A5CD-651BA8E9DB69}" type="sibTrans" cxnId="{945445E0-BA29-40B3-B530-AA2D97AB573C}">
      <dgm:prSet/>
      <dgm:spPr/>
      <dgm:t>
        <a:bodyPr/>
        <a:lstStyle/>
        <a:p>
          <a:endParaRPr lang="ru-RU" sz="1800"/>
        </a:p>
      </dgm:t>
    </dgm:pt>
    <dgm:pt modelId="{30BB8B15-1E06-4930-8CF9-AB11C89D7814}" type="pres">
      <dgm:prSet presAssocID="{28E2F66F-30C3-46F9-8E0F-9F5D5CF4DF2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87EBE6-3E2F-47C0-8549-C6AC8A01889A}" type="pres">
      <dgm:prSet presAssocID="{7794DB9D-B504-488C-962B-77EFD1EE518F}" presName="parentLin" presStyleCnt="0"/>
      <dgm:spPr/>
    </dgm:pt>
    <dgm:pt modelId="{971CF76D-5805-451C-B874-9AFF8B0C2206}" type="pres">
      <dgm:prSet presAssocID="{7794DB9D-B504-488C-962B-77EFD1EE518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89807D1-011E-4B7E-A9D8-8BEACE6B5496}" type="pres">
      <dgm:prSet presAssocID="{7794DB9D-B504-488C-962B-77EFD1EE518F}" presName="parentText" presStyleLbl="node1" presStyleIdx="0" presStyleCnt="3" custScaleX="1298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442E9-1A9B-49B3-89BA-7147603809BB}" type="pres">
      <dgm:prSet presAssocID="{7794DB9D-B504-488C-962B-77EFD1EE518F}" presName="negativeSpace" presStyleCnt="0"/>
      <dgm:spPr/>
    </dgm:pt>
    <dgm:pt modelId="{9AF94B85-84EE-4E7A-90C5-CA2F9FF16028}" type="pres">
      <dgm:prSet presAssocID="{7794DB9D-B504-488C-962B-77EFD1EE518F}" presName="childText" presStyleLbl="conFgAcc1" presStyleIdx="0" presStyleCnt="3">
        <dgm:presLayoutVars>
          <dgm:bulletEnabled val="1"/>
        </dgm:presLayoutVars>
      </dgm:prSet>
      <dgm:spPr/>
    </dgm:pt>
    <dgm:pt modelId="{2EDCB5D1-71EB-40F6-93BE-0251EAFDEE5C}" type="pres">
      <dgm:prSet presAssocID="{4875D885-AAD0-48BA-8B5D-0F207F939621}" presName="spaceBetweenRectangles" presStyleCnt="0"/>
      <dgm:spPr/>
    </dgm:pt>
    <dgm:pt modelId="{0549C398-45B1-4097-9B6C-4B7F07B316FA}" type="pres">
      <dgm:prSet presAssocID="{79B26B93-3CDC-46F1-B4EE-4DAB170E38A7}" presName="parentLin" presStyleCnt="0"/>
      <dgm:spPr/>
    </dgm:pt>
    <dgm:pt modelId="{B6510529-53D9-40F2-98E3-C0B9D0245653}" type="pres">
      <dgm:prSet presAssocID="{79B26B93-3CDC-46F1-B4EE-4DAB170E38A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3E3ED23-9B9A-4C79-905A-5F691610FBC8}" type="pres">
      <dgm:prSet presAssocID="{79B26B93-3CDC-46F1-B4EE-4DAB170E38A7}" presName="parentText" presStyleLbl="node1" presStyleIdx="1" presStyleCnt="3" custScaleX="129304" custScaleY="1615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B10CE-AAD3-47ED-810A-B90A2C464228}" type="pres">
      <dgm:prSet presAssocID="{79B26B93-3CDC-46F1-B4EE-4DAB170E38A7}" presName="negativeSpace" presStyleCnt="0"/>
      <dgm:spPr/>
    </dgm:pt>
    <dgm:pt modelId="{8E35ABCD-16AF-4E75-B35A-E191ED36B808}" type="pres">
      <dgm:prSet presAssocID="{79B26B93-3CDC-46F1-B4EE-4DAB170E38A7}" presName="childText" presStyleLbl="conFgAcc1" presStyleIdx="1" presStyleCnt="3">
        <dgm:presLayoutVars>
          <dgm:bulletEnabled val="1"/>
        </dgm:presLayoutVars>
      </dgm:prSet>
      <dgm:spPr/>
    </dgm:pt>
    <dgm:pt modelId="{7C12ABF6-8089-45C5-9BB7-4E16D5E01D64}" type="pres">
      <dgm:prSet presAssocID="{A0EEFEDA-E154-47B8-877A-525667B725C8}" presName="spaceBetweenRectangles" presStyleCnt="0"/>
      <dgm:spPr/>
    </dgm:pt>
    <dgm:pt modelId="{91113679-DF6D-4AF6-811F-25D09DA72BAA}" type="pres">
      <dgm:prSet presAssocID="{A29ABC40-910C-4F42-BE81-7436C7DE1E4F}" presName="parentLin" presStyleCnt="0"/>
      <dgm:spPr/>
    </dgm:pt>
    <dgm:pt modelId="{5B59086C-F025-49EA-B4DB-493886921246}" type="pres">
      <dgm:prSet presAssocID="{A29ABC40-910C-4F42-BE81-7436C7DE1E4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651C3FF-B80A-4544-AB25-9539167E453A}" type="pres">
      <dgm:prSet presAssocID="{A29ABC40-910C-4F42-BE81-7436C7DE1E4F}" presName="parentText" presStyleLbl="node1" presStyleIdx="2" presStyleCnt="3" custScaleX="127473" custLinFactNeighborX="19658" custLinFactNeighborY="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6BB31-9ABA-4CBE-8CD2-8748E14F9F90}" type="pres">
      <dgm:prSet presAssocID="{A29ABC40-910C-4F42-BE81-7436C7DE1E4F}" presName="negativeSpace" presStyleCnt="0"/>
      <dgm:spPr/>
    </dgm:pt>
    <dgm:pt modelId="{D6F03DFE-A737-4967-91AA-4F1B7586C812}" type="pres">
      <dgm:prSet presAssocID="{A29ABC40-910C-4F42-BE81-7436C7DE1E4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6228B11-6166-4A49-9FC5-F24C4D3F082D}" type="presOf" srcId="{79B26B93-3CDC-46F1-B4EE-4DAB170E38A7}" destId="{B6510529-53D9-40F2-98E3-C0B9D0245653}" srcOrd="0" destOrd="0" presId="urn:microsoft.com/office/officeart/2005/8/layout/list1"/>
    <dgm:cxn modelId="{F85E1368-9B4F-4C76-801F-36A5594BE3D5}" srcId="{28E2F66F-30C3-46F9-8E0F-9F5D5CF4DF26}" destId="{7794DB9D-B504-488C-962B-77EFD1EE518F}" srcOrd="0" destOrd="0" parTransId="{357B6459-67C8-4232-95AA-03D672DE32DF}" sibTransId="{4875D885-AAD0-48BA-8B5D-0F207F939621}"/>
    <dgm:cxn modelId="{AF5CAD35-E5BA-4BC5-9AE4-95081FA145F2}" type="presOf" srcId="{28E2F66F-30C3-46F9-8E0F-9F5D5CF4DF26}" destId="{30BB8B15-1E06-4930-8CF9-AB11C89D7814}" srcOrd="0" destOrd="0" presId="urn:microsoft.com/office/officeart/2005/8/layout/list1"/>
    <dgm:cxn modelId="{945445E0-BA29-40B3-B530-AA2D97AB573C}" srcId="{28E2F66F-30C3-46F9-8E0F-9F5D5CF4DF26}" destId="{A29ABC40-910C-4F42-BE81-7436C7DE1E4F}" srcOrd="2" destOrd="0" parTransId="{6CC026CE-10AB-40C6-A37C-B947BFBDEE4B}" sibTransId="{7828CB7E-4DEA-44A1-A5CD-651BA8E9DB69}"/>
    <dgm:cxn modelId="{5A9330C7-E308-4F17-A67A-4C578EB4F977}" type="presOf" srcId="{79B26B93-3CDC-46F1-B4EE-4DAB170E38A7}" destId="{13E3ED23-9B9A-4C79-905A-5F691610FBC8}" srcOrd="1" destOrd="0" presId="urn:microsoft.com/office/officeart/2005/8/layout/list1"/>
    <dgm:cxn modelId="{F7F80012-61CF-4F10-9198-99AEEE8B132D}" type="presOf" srcId="{A29ABC40-910C-4F42-BE81-7436C7DE1E4F}" destId="{5B59086C-F025-49EA-B4DB-493886921246}" srcOrd="0" destOrd="0" presId="urn:microsoft.com/office/officeart/2005/8/layout/list1"/>
    <dgm:cxn modelId="{C1242EE4-0A52-4C9A-A65C-912A586DF834}" type="presOf" srcId="{A29ABC40-910C-4F42-BE81-7436C7DE1E4F}" destId="{5651C3FF-B80A-4544-AB25-9539167E453A}" srcOrd="1" destOrd="0" presId="urn:microsoft.com/office/officeart/2005/8/layout/list1"/>
    <dgm:cxn modelId="{F8EE011E-7147-4D4A-AE82-5A1BF5CB47D9}" type="presOf" srcId="{7794DB9D-B504-488C-962B-77EFD1EE518F}" destId="{F89807D1-011E-4B7E-A9D8-8BEACE6B5496}" srcOrd="1" destOrd="0" presId="urn:microsoft.com/office/officeart/2005/8/layout/list1"/>
    <dgm:cxn modelId="{D13B2020-FA39-4A75-A8B5-A6B5C234DFC6}" type="presOf" srcId="{7794DB9D-B504-488C-962B-77EFD1EE518F}" destId="{971CF76D-5805-451C-B874-9AFF8B0C2206}" srcOrd="0" destOrd="0" presId="urn:microsoft.com/office/officeart/2005/8/layout/list1"/>
    <dgm:cxn modelId="{2511A524-00CA-464F-BFDF-15184F1AAF0B}" srcId="{28E2F66F-30C3-46F9-8E0F-9F5D5CF4DF26}" destId="{79B26B93-3CDC-46F1-B4EE-4DAB170E38A7}" srcOrd="1" destOrd="0" parTransId="{16C6D9C8-8013-4679-A109-8F4D0E600B34}" sibTransId="{A0EEFEDA-E154-47B8-877A-525667B725C8}"/>
    <dgm:cxn modelId="{1BA5825B-45C7-4805-A4A0-CC388B13FE56}" type="presParOf" srcId="{30BB8B15-1E06-4930-8CF9-AB11C89D7814}" destId="{5E87EBE6-3E2F-47C0-8549-C6AC8A01889A}" srcOrd="0" destOrd="0" presId="urn:microsoft.com/office/officeart/2005/8/layout/list1"/>
    <dgm:cxn modelId="{1E490956-56C7-417B-8A14-C99D78F5903D}" type="presParOf" srcId="{5E87EBE6-3E2F-47C0-8549-C6AC8A01889A}" destId="{971CF76D-5805-451C-B874-9AFF8B0C2206}" srcOrd="0" destOrd="0" presId="urn:microsoft.com/office/officeart/2005/8/layout/list1"/>
    <dgm:cxn modelId="{A97A8CD7-66AB-4993-9B36-B168936D219D}" type="presParOf" srcId="{5E87EBE6-3E2F-47C0-8549-C6AC8A01889A}" destId="{F89807D1-011E-4B7E-A9D8-8BEACE6B5496}" srcOrd="1" destOrd="0" presId="urn:microsoft.com/office/officeart/2005/8/layout/list1"/>
    <dgm:cxn modelId="{E8444E35-1409-447D-B5EC-719CE507CBBB}" type="presParOf" srcId="{30BB8B15-1E06-4930-8CF9-AB11C89D7814}" destId="{D14442E9-1A9B-49B3-89BA-7147603809BB}" srcOrd="1" destOrd="0" presId="urn:microsoft.com/office/officeart/2005/8/layout/list1"/>
    <dgm:cxn modelId="{CFA7612C-86FD-4A3F-8591-867A554B0307}" type="presParOf" srcId="{30BB8B15-1E06-4930-8CF9-AB11C89D7814}" destId="{9AF94B85-84EE-4E7A-90C5-CA2F9FF16028}" srcOrd="2" destOrd="0" presId="urn:microsoft.com/office/officeart/2005/8/layout/list1"/>
    <dgm:cxn modelId="{CD6710C4-393B-44DD-A235-AA70BB064ED2}" type="presParOf" srcId="{30BB8B15-1E06-4930-8CF9-AB11C89D7814}" destId="{2EDCB5D1-71EB-40F6-93BE-0251EAFDEE5C}" srcOrd="3" destOrd="0" presId="urn:microsoft.com/office/officeart/2005/8/layout/list1"/>
    <dgm:cxn modelId="{591CE23F-4F30-48C9-A75B-FE3838B28B28}" type="presParOf" srcId="{30BB8B15-1E06-4930-8CF9-AB11C89D7814}" destId="{0549C398-45B1-4097-9B6C-4B7F07B316FA}" srcOrd="4" destOrd="0" presId="urn:microsoft.com/office/officeart/2005/8/layout/list1"/>
    <dgm:cxn modelId="{D7A1EF5C-F0AF-4711-894E-1149FC1B493B}" type="presParOf" srcId="{0549C398-45B1-4097-9B6C-4B7F07B316FA}" destId="{B6510529-53D9-40F2-98E3-C0B9D0245653}" srcOrd="0" destOrd="0" presId="urn:microsoft.com/office/officeart/2005/8/layout/list1"/>
    <dgm:cxn modelId="{CD715C54-43A6-4FBF-95B9-D789613C53E2}" type="presParOf" srcId="{0549C398-45B1-4097-9B6C-4B7F07B316FA}" destId="{13E3ED23-9B9A-4C79-905A-5F691610FBC8}" srcOrd="1" destOrd="0" presId="urn:microsoft.com/office/officeart/2005/8/layout/list1"/>
    <dgm:cxn modelId="{1FF107D0-EF05-422A-B336-802871D03360}" type="presParOf" srcId="{30BB8B15-1E06-4930-8CF9-AB11C89D7814}" destId="{AF5B10CE-AAD3-47ED-810A-B90A2C464228}" srcOrd="5" destOrd="0" presId="urn:microsoft.com/office/officeart/2005/8/layout/list1"/>
    <dgm:cxn modelId="{E7E134E9-3CB9-4286-9F1E-A73ADF166777}" type="presParOf" srcId="{30BB8B15-1E06-4930-8CF9-AB11C89D7814}" destId="{8E35ABCD-16AF-4E75-B35A-E191ED36B808}" srcOrd="6" destOrd="0" presId="urn:microsoft.com/office/officeart/2005/8/layout/list1"/>
    <dgm:cxn modelId="{B964B1F3-398A-4A17-B85C-6C451FF8BEEF}" type="presParOf" srcId="{30BB8B15-1E06-4930-8CF9-AB11C89D7814}" destId="{7C12ABF6-8089-45C5-9BB7-4E16D5E01D64}" srcOrd="7" destOrd="0" presId="urn:microsoft.com/office/officeart/2005/8/layout/list1"/>
    <dgm:cxn modelId="{C4705530-FEA8-4645-A496-A9636B0E331F}" type="presParOf" srcId="{30BB8B15-1E06-4930-8CF9-AB11C89D7814}" destId="{91113679-DF6D-4AF6-811F-25D09DA72BAA}" srcOrd="8" destOrd="0" presId="urn:microsoft.com/office/officeart/2005/8/layout/list1"/>
    <dgm:cxn modelId="{BE52D0B5-EB78-4859-A58B-14E7BEC145E1}" type="presParOf" srcId="{91113679-DF6D-4AF6-811F-25D09DA72BAA}" destId="{5B59086C-F025-49EA-B4DB-493886921246}" srcOrd="0" destOrd="0" presId="urn:microsoft.com/office/officeart/2005/8/layout/list1"/>
    <dgm:cxn modelId="{201BC61C-4125-4BD8-97F2-37F6F17CECA3}" type="presParOf" srcId="{91113679-DF6D-4AF6-811F-25D09DA72BAA}" destId="{5651C3FF-B80A-4544-AB25-9539167E453A}" srcOrd="1" destOrd="0" presId="urn:microsoft.com/office/officeart/2005/8/layout/list1"/>
    <dgm:cxn modelId="{AFFAF8E4-4ED1-4780-824B-93DA6DFA12B4}" type="presParOf" srcId="{30BB8B15-1E06-4930-8CF9-AB11C89D7814}" destId="{6926BB31-9ABA-4CBE-8CD2-8748E14F9F90}" srcOrd="9" destOrd="0" presId="urn:microsoft.com/office/officeart/2005/8/layout/list1"/>
    <dgm:cxn modelId="{8833DC00-9AAE-47A5-8602-0C444807DC97}" type="presParOf" srcId="{30BB8B15-1E06-4930-8CF9-AB11C89D7814}" destId="{D6F03DFE-A737-4967-91AA-4F1B7586C8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EA9D8B-F700-418A-8709-71C788429F08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3E77147-7F51-4372-8453-DFAB3E881D65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Стандарт не предназначен для создания новой или отдельной системы, его цель – дать ОРИЕНТИРЫ, по которым можно оценить и улучшить уже применяемые управленческие методы.</a:t>
          </a:r>
          <a:endParaRPr lang="ru-RU" sz="2000" b="1" dirty="0">
            <a:solidFill>
              <a:schemeClr val="tx1"/>
            </a:solidFill>
            <a:latin typeface="+mn-lt"/>
          </a:endParaRPr>
        </a:p>
      </dgm:t>
    </dgm:pt>
    <dgm:pt modelId="{754D9B32-3499-4B9F-B32D-45184A83DAD7}" type="parTrans" cxnId="{31B72D50-5315-4CBE-9E2D-908063A5A986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84257D52-195A-4153-BDD2-922E24F24820}" type="sibTrans" cxnId="{31B72D50-5315-4CBE-9E2D-908063A5A986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7BE93DEB-FB54-4B1A-80FA-D414A296E856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Именно текущие управленческие процессы являются отправной точкой в применении стандарта и внедрении системы </a:t>
          </a:r>
          <a:r>
            <a:rPr lang="ru-RU" altLang="ru-RU" sz="20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ru-RU" altLang="ru-RU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ru-RU" sz="2000" b="1" dirty="0">
            <a:solidFill>
              <a:schemeClr val="tx1"/>
            </a:solidFill>
            <a:latin typeface="+mn-lt"/>
          </a:endParaRPr>
        </a:p>
      </dgm:t>
    </dgm:pt>
    <dgm:pt modelId="{04854321-5B67-4477-A161-60ED169AC75C}" type="parTrans" cxnId="{84007D6C-EA47-40BD-9180-31E9BC9B91A5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67282E98-D0B0-44E9-AA51-C1CCF079A083}" type="sibTrans" cxnId="{84007D6C-EA47-40BD-9180-31E9BC9B91A5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8CCFED72-D337-4489-B69B-1BDE246B20EB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Результат этих усилий – планомерная концентрация внимания руководства и персонала организации на таком управленческих аспектах как энергосбережение и </a:t>
          </a:r>
          <a:r>
            <a:rPr lang="ru-RU" altLang="ru-RU" sz="20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энергоэффективность</a:t>
          </a:r>
          <a:r>
            <a:rPr lang="ru-RU" altLang="ru-RU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ru-RU" sz="2000" b="1" dirty="0">
            <a:solidFill>
              <a:schemeClr val="tx1"/>
            </a:solidFill>
            <a:latin typeface="+mn-lt"/>
          </a:endParaRPr>
        </a:p>
      </dgm:t>
    </dgm:pt>
    <dgm:pt modelId="{B4601E66-63E0-47CA-B270-CBEE936F0DD3}" type="parTrans" cxnId="{7F6CA64D-B13C-4F4F-8F3A-6203266362A6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30187545-2E2E-4D3F-A9FB-85ABA02D25B7}" type="sibTrans" cxnId="{7F6CA64D-B13C-4F4F-8F3A-6203266362A6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5C5F6301-7BCB-4F20-886E-8C7AE99AB693}" type="pres">
      <dgm:prSet presAssocID="{4FEA9D8B-F700-418A-8709-71C788429F0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FCE690-CE89-4A29-8919-D44ED97BC002}" type="pres">
      <dgm:prSet presAssocID="{13E77147-7F51-4372-8453-DFAB3E881D65}" presName="parentLin" presStyleCnt="0"/>
      <dgm:spPr/>
    </dgm:pt>
    <dgm:pt modelId="{BF225223-7C4E-4BC0-8DCD-76300AB1B56E}" type="pres">
      <dgm:prSet presAssocID="{13E77147-7F51-4372-8453-DFAB3E881D6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1E14CB1-BF43-49F7-B6BA-32D3EEF62B90}" type="pres">
      <dgm:prSet presAssocID="{13E77147-7F51-4372-8453-DFAB3E881D65}" presName="parentText" presStyleLbl="node1" presStyleIdx="0" presStyleCnt="3" custScaleX="1241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3C852-10E4-4BF4-9562-1155E40283C4}" type="pres">
      <dgm:prSet presAssocID="{13E77147-7F51-4372-8453-DFAB3E881D65}" presName="negativeSpace" presStyleCnt="0"/>
      <dgm:spPr/>
    </dgm:pt>
    <dgm:pt modelId="{434E61DA-3EA6-4E6F-AB32-B3C728A326A9}" type="pres">
      <dgm:prSet presAssocID="{13E77147-7F51-4372-8453-DFAB3E881D65}" presName="childText" presStyleLbl="conFgAcc1" presStyleIdx="0" presStyleCnt="3">
        <dgm:presLayoutVars>
          <dgm:bulletEnabled val="1"/>
        </dgm:presLayoutVars>
      </dgm:prSet>
      <dgm:spPr/>
    </dgm:pt>
    <dgm:pt modelId="{55EDF360-BF53-4667-AD22-005F25DA25B9}" type="pres">
      <dgm:prSet presAssocID="{84257D52-195A-4153-BDD2-922E24F24820}" presName="spaceBetweenRectangles" presStyleCnt="0"/>
      <dgm:spPr/>
    </dgm:pt>
    <dgm:pt modelId="{897897CB-C469-4346-89D9-AA2F09D5436D}" type="pres">
      <dgm:prSet presAssocID="{7BE93DEB-FB54-4B1A-80FA-D414A296E856}" presName="parentLin" presStyleCnt="0"/>
      <dgm:spPr/>
    </dgm:pt>
    <dgm:pt modelId="{5C4BF6B3-0D0D-4A7A-B0C5-ACFF3DA4A540}" type="pres">
      <dgm:prSet presAssocID="{7BE93DEB-FB54-4B1A-80FA-D414A296E85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CBCE24B-DA70-4727-BA93-4177E85AFA0E}" type="pres">
      <dgm:prSet presAssocID="{7BE93DEB-FB54-4B1A-80FA-D414A296E856}" presName="parentText" presStyleLbl="node1" presStyleIdx="1" presStyleCnt="3" custScaleX="1241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4D431-9D1E-43BD-8D5D-560099773687}" type="pres">
      <dgm:prSet presAssocID="{7BE93DEB-FB54-4B1A-80FA-D414A296E856}" presName="negativeSpace" presStyleCnt="0"/>
      <dgm:spPr/>
    </dgm:pt>
    <dgm:pt modelId="{2615FE52-B22F-4E29-812C-B45D1D0FBA6F}" type="pres">
      <dgm:prSet presAssocID="{7BE93DEB-FB54-4B1A-80FA-D414A296E856}" presName="childText" presStyleLbl="conFgAcc1" presStyleIdx="1" presStyleCnt="3">
        <dgm:presLayoutVars>
          <dgm:bulletEnabled val="1"/>
        </dgm:presLayoutVars>
      </dgm:prSet>
      <dgm:spPr/>
    </dgm:pt>
    <dgm:pt modelId="{A0E47C02-0CF7-4399-BB84-D1EA0E0BEC66}" type="pres">
      <dgm:prSet presAssocID="{67282E98-D0B0-44E9-AA51-C1CCF079A083}" presName="spaceBetweenRectangles" presStyleCnt="0"/>
      <dgm:spPr/>
    </dgm:pt>
    <dgm:pt modelId="{0F204F14-E916-424D-B262-46C08E455254}" type="pres">
      <dgm:prSet presAssocID="{8CCFED72-D337-4489-B69B-1BDE246B20EB}" presName="parentLin" presStyleCnt="0"/>
      <dgm:spPr/>
    </dgm:pt>
    <dgm:pt modelId="{040E619F-C606-409C-9CDA-8558A4D97B3A}" type="pres">
      <dgm:prSet presAssocID="{8CCFED72-D337-4489-B69B-1BDE246B20E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D1D8489-488A-42EA-8B48-C0219389FE2E}" type="pres">
      <dgm:prSet presAssocID="{8CCFED72-D337-4489-B69B-1BDE246B20EB}" presName="parentText" presStyleLbl="node1" presStyleIdx="2" presStyleCnt="3" custScaleX="1230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ABAF2-9A93-4BDB-8FC4-C0B356FBE124}" type="pres">
      <dgm:prSet presAssocID="{8CCFED72-D337-4489-B69B-1BDE246B20EB}" presName="negativeSpace" presStyleCnt="0"/>
      <dgm:spPr/>
    </dgm:pt>
    <dgm:pt modelId="{2ABCD579-B470-44F3-A99D-9CE8E777A14F}" type="pres">
      <dgm:prSet presAssocID="{8CCFED72-D337-4489-B69B-1BDE246B20E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4007D6C-EA47-40BD-9180-31E9BC9B91A5}" srcId="{4FEA9D8B-F700-418A-8709-71C788429F08}" destId="{7BE93DEB-FB54-4B1A-80FA-D414A296E856}" srcOrd="1" destOrd="0" parTransId="{04854321-5B67-4477-A161-60ED169AC75C}" sibTransId="{67282E98-D0B0-44E9-AA51-C1CCF079A083}"/>
    <dgm:cxn modelId="{A8C1B830-08FB-4880-B8BD-D00A7C38E71D}" type="presOf" srcId="{13E77147-7F51-4372-8453-DFAB3E881D65}" destId="{BF225223-7C4E-4BC0-8DCD-76300AB1B56E}" srcOrd="0" destOrd="0" presId="urn:microsoft.com/office/officeart/2005/8/layout/list1"/>
    <dgm:cxn modelId="{E2D393F0-D17C-4728-A11F-8D4FA9D099A1}" type="presOf" srcId="{13E77147-7F51-4372-8453-DFAB3E881D65}" destId="{81E14CB1-BF43-49F7-B6BA-32D3EEF62B90}" srcOrd="1" destOrd="0" presId="urn:microsoft.com/office/officeart/2005/8/layout/list1"/>
    <dgm:cxn modelId="{AE76F88F-74D8-4671-97A4-4D83D71523E2}" type="presOf" srcId="{7BE93DEB-FB54-4B1A-80FA-D414A296E856}" destId="{3CBCE24B-DA70-4727-BA93-4177E85AFA0E}" srcOrd="1" destOrd="0" presId="urn:microsoft.com/office/officeart/2005/8/layout/list1"/>
    <dgm:cxn modelId="{A7843C58-94F0-4D16-B4CF-011E61B496D8}" type="presOf" srcId="{8CCFED72-D337-4489-B69B-1BDE246B20EB}" destId="{4D1D8489-488A-42EA-8B48-C0219389FE2E}" srcOrd="1" destOrd="0" presId="urn:microsoft.com/office/officeart/2005/8/layout/list1"/>
    <dgm:cxn modelId="{7F6CA64D-B13C-4F4F-8F3A-6203266362A6}" srcId="{4FEA9D8B-F700-418A-8709-71C788429F08}" destId="{8CCFED72-D337-4489-B69B-1BDE246B20EB}" srcOrd="2" destOrd="0" parTransId="{B4601E66-63E0-47CA-B270-CBEE936F0DD3}" sibTransId="{30187545-2E2E-4D3F-A9FB-85ABA02D25B7}"/>
    <dgm:cxn modelId="{858AAFF0-CAB9-47D3-9C14-A3AFB33938AC}" type="presOf" srcId="{7BE93DEB-FB54-4B1A-80FA-D414A296E856}" destId="{5C4BF6B3-0D0D-4A7A-B0C5-ACFF3DA4A540}" srcOrd="0" destOrd="0" presId="urn:microsoft.com/office/officeart/2005/8/layout/list1"/>
    <dgm:cxn modelId="{D2B44737-0714-4BC5-BF4F-C73AAC41C854}" type="presOf" srcId="{4FEA9D8B-F700-418A-8709-71C788429F08}" destId="{5C5F6301-7BCB-4F20-886E-8C7AE99AB693}" srcOrd="0" destOrd="0" presId="urn:microsoft.com/office/officeart/2005/8/layout/list1"/>
    <dgm:cxn modelId="{31B72D50-5315-4CBE-9E2D-908063A5A986}" srcId="{4FEA9D8B-F700-418A-8709-71C788429F08}" destId="{13E77147-7F51-4372-8453-DFAB3E881D65}" srcOrd="0" destOrd="0" parTransId="{754D9B32-3499-4B9F-B32D-45184A83DAD7}" sibTransId="{84257D52-195A-4153-BDD2-922E24F24820}"/>
    <dgm:cxn modelId="{FECD4B69-DD0A-4521-B847-EABAD3A07E9C}" type="presOf" srcId="{8CCFED72-D337-4489-B69B-1BDE246B20EB}" destId="{040E619F-C606-409C-9CDA-8558A4D97B3A}" srcOrd="0" destOrd="0" presId="urn:microsoft.com/office/officeart/2005/8/layout/list1"/>
    <dgm:cxn modelId="{1F09FBB6-8C14-4C94-991B-917ECB0452A5}" type="presParOf" srcId="{5C5F6301-7BCB-4F20-886E-8C7AE99AB693}" destId="{2BFCE690-CE89-4A29-8919-D44ED97BC002}" srcOrd="0" destOrd="0" presId="urn:microsoft.com/office/officeart/2005/8/layout/list1"/>
    <dgm:cxn modelId="{F52CCDB3-E2F9-4A1E-8B58-0A6D1EDE2216}" type="presParOf" srcId="{2BFCE690-CE89-4A29-8919-D44ED97BC002}" destId="{BF225223-7C4E-4BC0-8DCD-76300AB1B56E}" srcOrd="0" destOrd="0" presId="urn:microsoft.com/office/officeart/2005/8/layout/list1"/>
    <dgm:cxn modelId="{C628016C-3972-4DB5-BC6B-CA382D9AC688}" type="presParOf" srcId="{2BFCE690-CE89-4A29-8919-D44ED97BC002}" destId="{81E14CB1-BF43-49F7-B6BA-32D3EEF62B90}" srcOrd="1" destOrd="0" presId="urn:microsoft.com/office/officeart/2005/8/layout/list1"/>
    <dgm:cxn modelId="{13695525-5745-406F-B102-ACA837CDA96C}" type="presParOf" srcId="{5C5F6301-7BCB-4F20-886E-8C7AE99AB693}" destId="{6463C852-10E4-4BF4-9562-1155E40283C4}" srcOrd="1" destOrd="0" presId="urn:microsoft.com/office/officeart/2005/8/layout/list1"/>
    <dgm:cxn modelId="{F1E4ABE4-266E-4A4E-A336-B21DBA9CA325}" type="presParOf" srcId="{5C5F6301-7BCB-4F20-886E-8C7AE99AB693}" destId="{434E61DA-3EA6-4E6F-AB32-B3C728A326A9}" srcOrd="2" destOrd="0" presId="urn:microsoft.com/office/officeart/2005/8/layout/list1"/>
    <dgm:cxn modelId="{24686218-52AF-4302-9F6D-64FFDB1DDF5E}" type="presParOf" srcId="{5C5F6301-7BCB-4F20-886E-8C7AE99AB693}" destId="{55EDF360-BF53-4667-AD22-005F25DA25B9}" srcOrd="3" destOrd="0" presId="urn:microsoft.com/office/officeart/2005/8/layout/list1"/>
    <dgm:cxn modelId="{25034490-E081-4A02-ACB4-AAEBD6860B83}" type="presParOf" srcId="{5C5F6301-7BCB-4F20-886E-8C7AE99AB693}" destId="{897897CB-C469-4346-89D9-AA2F09D5436D}" srcOrd="4" destOrd="0" presId="urn:microsoft.com/office/officeart/2005/8/layout/list1"/>
    <dgm:cxn modelId="{BEB7CB23-2518-4CE6-A945-F9625C47B07F}" type="presParOf" srcId="{897897CB-C469-4346-89D9-AA2F09D5436D}" destId="{5C4BF6B3-0D0D-4A7A-B0C5-ACFF3DA4A540}" srcOrd="0" destOrd="0" presId="urn:microsoft.com/office/officeart/2005/8/layout/list1"/>
    <dgm:cxn modelId="{B3B717A7-074A-4E22-BFC2-C0EB2258C03D}" type="presParOf" srcId="{897897CB-C469-4346-89D9-AA2F09D5436D}" destId="{3CBCE24B-DA70-4727-BA93-4177E85AFA0E}" srcOrd="1" destOrd="0" presId="urn:microsoft.com/office/officeart/2005/8/layout/list1"/>
    <dgm:cxn modelId="{1F158AA9-1D70-4845-BEE0-68553525B731}" type="presParOf" srcId="{5C5F6301-7BCB-4F20-886E-8C7AE99AB693}" destId="{A194D431-9D1E-43BD-8D5D-560099773687}" srcOrd="5" destOrd="0" presId="urn:microsoft.com/office/officeart/2005/8/layout/list1"/>
    <dgm:cxn modelId="{FEB8E741-4B1D-42B4-8010-80D5AB8A392B}" type="presParOf" srcId="{5C5F6301-7BCB-4F20-886E-8C7AE99AB693}" destId="{2615FE52-B22F-4E29-812C-B45D1D0FBA6F}" srcOrd="6" destOrd="0" presId="urn:microsoft.com/office/officeart/2005/8/layout/list1"/>
    <dgm:cxn modelId="{13643E0C-7195-474B-B0BF-E2FE5B6A77C1}" type="presParOf" srcId="{5C5F6301-7BCB-4F20-886E-8C7AE99AB693}" destId="{A0E47C02-0CF7-4399-BB84-D1EA0E0BEC66}" srcOrd="7" destOrd="0" presId="urn:microsoft.com/office/officeart/2005/8/layout/list1"/>
    <dgm:cxn modelId="{1EC38AFC-97D8-43E7-9EF6-31EA4A3DC0B1}" type="presParOf" srcId="{5C5F6301-7BCB-4F20-886E-8C7AE99AB693}" destId="{0F204F14-E916-424D-B262-46C08E455254}" srcOrd="8" destOrd="0" presId="urn:microsoft.com/office/officeart/2005/8/layout/list1"/>
    <dgm:cxn modelId="{ABA70654-D314-450B-916F-5460114CC238}" type="presParOf" srcId="{0F204F14-E916-424D-B262-46C08E455254}" destId="{040E619F-C606-409C-9CDA-8558A4D97B3A}" srcOrd="0" destOrd="0" presId="urn:microsoft.com/office/officeart/2005/8/layout/list1"/>
    <dgm:cxn modelId="{72D851FD-96C9-42F3-A944-F8B1FF5D3040}" type="presParOf" srcId="{0F204F14-E916-424D-B262-46C08E455254}" destId="{4D1D8489-488A-42EA-8B48-C0219389FE2E}" srcOrd="1" destOrd="0" presId="urn:microsoft.com/office/officeart/2005/8/layout/list1"/>
    <dgm:cxn modelId="{CBD2C9C7-165A-4C4B-B574-5BEDCE7770AB}" type="presParOf" srcId="{5C5F6301-7BCB-4F20-886E-8C7AE99AB693}" destId="{83FABAF2-9A93-4BDB-8FC4-C0B356FBE124}" srcOrd="9" destOrd="0" presId="urn:microsoft.com/office/officeart/2005/8/layout/list1"/>
    <dgm:cxn modelId="{BABCA6CB-B571-475F-9192-4E5BA6FF5703}" type="presParOf" srcId="{5C5F6301-7BCB-4F20-886E-8C7AE99AB693}" destId="{2ABCD579-B470-44F3-A99D-9CE8E777A1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30BC35-C40A-4E01-BFCB-6410E5AB1476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734C646-97CB-43C8-A6E2-01ECDB67AA7B}">
      <dgm:prSet phldrT="[Текст]" custT="1"/>
      <dgm:spPr/>
      <dgm:t>
        <a:bodyPr/>
        <a:lstStyle/>
        <a:p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Среди первых компаний, на практике применивших стандарт ISO 50001 – совершенно разные по видам деятельности и географии организации -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Delta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Electronics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(Китай),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Schneider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Electric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(Франция), ТЭЦ в городе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Dahanu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(Индия), AU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Optronics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Corp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(Тайвань), муниципалитет города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Бад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Айзенкаппель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(Австрия).</a:t>
          </a:r>
          <a:endParaRPr lang="ru-RU" sz="1700" b="1" dirty="0">
            <a:solidFill>
              <a:schemeClr val="tx1"/>
            </a:solidFill>
            <a:latin typeface="+mn-lt"/>
          </a:endParaRPr>
        </a:p>
      </dgm:t>
    </dgm:pt>
    <dgm:pt modelId="{258FC85E-63DD-4EDD-B13D-3CB85A4CEE49}" type="parTrans" cxnId="{D2D95A48-CFB4-4BB8-90F9-6066AC313EB9}">
      <dgm:prSet/>
      <dgm:spPr/>
      <dgm:t>
        <a:bodyPr/>
        <a:lstStyle/>
        <a:p>
          <a:endParaRPr lang="ru-RU" sz="1700">
            <a:latin typeface="+mn-lt"/>
          </a:endParaRPr>
        </a:p>
      </dgm:t>
    </dgm:pt>
    <dgm:pt modelId="{9F5E7866-7A66-4531-8AB0-29BE2F9DBF58}" type="sibTrans" cxnId="{D2D95A48-CFB4-4BB8-90F9-6066AC313EB9}">
      <dgm:prSet/>
      <dgm:spPr/>
      <dgm:t>
        <a:bodyPr/>
        <a:lstStyle/>
        <a:p>
          <a:endParaRPr lang="ru-RU" sz="1700">
            <a:latin typeface="+mn-lt"/>
          </a:endParaRPr>
        </a:p>
      </dgm:t>
    </dgm:pt>
    <dgm:pt modelId="{32FDE2E0-BE31-4F57-A176-FDB5EFF7CD3B}">
      <dgm:prSet phldrT="[Текст]" custT="1"/>
      <dgm:spPr/>
      <dgm:t>
        <a:bodyPr/>
        <a:lstStyle/>
        <a:p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 информации этих компаний, внедрение стандарта позволило ощутимо сократить затраты на энергопотребление. Так, китайская компания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Delta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Electronics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в условиях неизменности производственных мощностей за пять месяцев этого года добилась сокращения потребления электроэнергии на 10,51 млн. киловатт/час в сравнении с аналогичным периодом предыдущего года, что в пересчете эквивалентно снижению на 10 200 тонн эмиссии углекислого газа и экономии 1,26 млн. долларов</a:t>
          </a:r>
          <a:endParaRPr lang="ru-RU" sz="1700" b="1" dirty="0">
            <a:solidFill>
              <a:schemeClr val="tx1"/>
            </a:solidFill>
            <a:latin typeface="+mn-lt"/>
          </a:endParaRPr>
        </a:p>
      </dgm:t>
    </dgm:pt>
    <dgm:pt modelId="{6AA944A9-9DEC-4E85-865E-82B40D3FEBAB}" type="parTrans" cxnId="{72406ED6-D24C-4793-B929-A4DB051EF886}">
      <dgm:prSet/>
      <dgm:spPr/>
      <dgm:t>
        <a:bodyPr/>
        <a:lstStyle/>
        <a:p>
          <a:endParaRPr lang="ru-RU" sz="1700">
            <a:latin typeface="+mn-lt"/>
          </a:endParaRPr>
        </a:p>
      </dgm:t>
    </dgm:pt>
    <dgm:pt modelId="{564E87FF-650F-4FAC-9CBA-948D18754BA0}" type="sibTrans" cxnId="{72406ED6-D24C-4793-B929-A4DB051EF886}">
      <dgm:prSet/>
      <dgm:spPr/>
      <dgm:t>
        <a:bodyPr/>
        <a:lstStyle/>
        <a:p>
          <a:endParaRPr lang="ru-RU" sz="1700">
            <a:latin typeface="+mn-lt"/>
          </a:endParaRPr>
        </a:p>
      </dgm:t>
    </dgm:pt>
    <dgm:pt modelId="{3A609EC3-A9F5-4B82-8186-8E0E6238E2F6}">
      <dgm:prSet phldrT="[Текст]" custT="1"/>
      <dgm:spPr/>
      <dgm:t>
        <a:bodyPr/>
        <a:lstStyle/>
        <a:p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На предприятии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Dahanu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Power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Station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(Индия) проанализировали, что с помощью системы </a:t>
          </a:r>
          <a:r>
            <a:rPr lang="ru-RU" altLang="ru-RU" sz="1700" b="1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ru-RU" altLang="ru-RU" sz="17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на основе ISO 50001:2011 инвестиции, затраченные на внедрение системы в размере 370 000 долл., принесут экономию в размере 2 млн. долларов</a:t>
          </a:r>
          <a:endParaRPr lang="ru-RU" sz="1700" b="1" dirty="0">
            <a:solidFill>
              <a:schemeClr val="tx1"/>
            </a:solidFill>
            <a:latin typeface="+mn-lt"/>
          </a:endParaRPr>
        </a:p>
      </dgm:t>
    </dgm:pt>
    <dgm:pt modelId="{705FE056-55ED-4CBD-B381-70F41DE7535E}" type="parTrans" cxnId="{64E77D52-A107-4144-8F94-6D7B799B342C}">
      <dgm:prSet/>
      <dgm:spPr/>
      <dgm:t>
        <a:bodyPr/>
        <a:lstStyle/>
        <a:p>
          <a:endParaRPr lang="ru-RU" sz="1700">
            <a:latin typeface="+mn-lt"/>
          </a:endParaRPr>
        </a:p>
      </dgm:t>
    </dgm:pt>
    <dgm:pt modelId="{12A48EEF-2A34-444C-84AA-D2A91BAC8A3D}" type="sibTrans" cxnId="{64E77D52-A107-4144-8F94-6D7B799B342C}">
      <dgm:prSet/>
      <dgm:spPr/>
      <dgm:t>
        <a:bodyPr/>
        <a:lstStyle/>
        <a:p>
          <a:endParaRPr lang="ru-RU" sz="1700">
            <a:latin typeface="+mn-lt"/>
          </a:endParaRPr>
        </a:p>
      </dgm:t>
    </dgm:pt>
    <dgm:pt modelId="{BD32DAA7-DC45-459F-9539-7B3D6A6F4E12}" type="pres">
      <dgm:prSet presAssocID="{0E30BC35-C40A-4E01-BFCB-6410E5AB14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0C22ED-39E3-46B2-B36B-658C9D6CA815}" type="pres">
      <dgm:prSet presAssocID="{E734C646-97CB-43C8-A6E2-01ECDB67AA7B}" presName="parentLin" presStyleCnt="0"/>
      <dgm:spPr/>
    </dgm:pt>
    <dgm:pt modelId="{593E6066-4AE6-4BD0-85DD-5D2F7971B312}" type="pres">
      <dgm:prSet presAssocID="{E734C646-97CB-43C8-A6E2-01ECDB67AA7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D6C1D8D-864E-4D03-BFA4-808CB9E74848}" type="pres">
      <dgm:prSet presAssocID="{E734C646-97CB-43C8-A6E2-01ECDB67AA7B}" presName="parentText" presStyleLbl="node1" presStyleIdx="0" presStyleCnt="3" custScaleX="135839" custLinFactNeighborX="-32137" custLinFactNeighborY="41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77069-8B83-411D-B837-E166B29E6134}" type="pres">
      <dgm:prSet presAssocID="{E734C646-97CB-43C8-A6E2-01ECDB67AA7B}" presName="negativeSpace" presStyleCnt="0"/>
      <dgm:spPr/>
    </dgm:pt>
    <dgm:pt modelId="{F2072537-CDF1-43B4-9720-1711EC52D12F}" type="pres">
      <dgm:prSet presAssocID="{E734C646-97CB-43C8-A6E2-01ECDB67AA7B}" presName="childText" presStyleLbl="conFgAcc1" presStyleIdx="0" presStyleCnt="3">
        <dgm:presLayoutVars>
          <dgm:bulletEnabled val="1"/>
        </dgm:presLayoutVars>
      </dgm:prSet>
      <dgm:spPr/>
    </dgm:pt>
    <dgm:pt modelId="{A73F1918-42F9-424A-97E8-5F21768DF3EF}" type="pres">
      <dgm:prSet presAssocID="{9F5E7866-7A66-4531-8AB0-29BE2F9DBF58}" presName="spaceBetweenRectangles" presStyleCnt="0"/>
      <dgm:spPr/>
    </dgm:pt>
    <dgm:pt modelId="{B59D6360-FA12-4CB7-A68B-2D0BE5ECFEBC}" type="pres">
      <dgm:prSet presAssocID="{32FDE2E0-BE31-4F57-A176-FDB5EFF7CD3B}" presName="parentLin" presStyleCnt="0"/>
      <dgm:spPr/>
    </dgm:pt>
    <dgm:pt modelId="{65022019-8DC7-4E36-AD2F-B3EF62F97849}" type="pres">
      <dgm:prSet presAssocID="{32FDE2E0-BE31-4F57-A176-FDB5EFF7CD3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191470E-D199-49F1-B17D-244FFD073725}" type="pres">
      <dgm:prSet presAssocID="{32FDE2E0-BE31-4F57-A176-FDB5EFF7CD3B}" presName="parentText" presStyleLbl="node1" presStyleIdx="1" presStyleCnt="3" custScaleX="135524" custScaleY="174130" custLinFactNeighborX="-32203" custLinFactNeighborY="-8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0B167-E964-4ACE-9201-09738D727BE4}" type="pres">
      <dgm:prSet presAssocID="{32FDE2E0-BE31-4F57-A176-FDB5EFF7CD3B}" presName="negativeSpace" presStyleCnt="0"/>
      <dgm:spPr/>
    </dgm:pt>
    <dgm:pt modelId="{16ACCE4E-DE49-4B01-B5FC-019F83644208}" type="pres">
      <dgm:prSet presAssocID="{32FDE2E0-BE31-4F57-A176-FDB5EFF7CD3B}" presName="childText" presStyleLbl="conFgAcc1" presStyleIdx="1" presStyleCnt="3">
        <dgm:presLayoutVars>
          <dgm:bulletEnabled val="1"/>
        </dgm:presLayoutVars>
      </dgm:prSet>
      <dgm:spPr/>
    </dgm:pt>
    <dgm:pt modelId="{83ADEF21-4774-4024-AC1A-7E6A49820906}" type="pres">
      <dgm:prSet presAssocID="{564E87FF-650F-4FAC-9CBA-948D18754BA0}" presName="spaceBetweenRectangles" presStyleCnt="0"/>
      <dgm:spPr/>
    </dgm:pt>
    <dgm:pt modelId="{484260B9-8944-4C16-9BF4-F36C9B6EC591}" type="pres">
      <dgm:prSet presAssocID="{3A609EC3-A9F5-4B82-8186-8E0E6238E2F6}" presName="parentLin" presStyleCnt="0"/>
      <dgm:spPr/>
    </dgm:pt>
    <dgm:pt modelId="{EB0F9079-096B-4D66-A6F8-28846E6F61CC}" type="pres">
      <dgm:prSet presAssocID="{3A609EC3-A9F5-4B82-8186-8E0E6238E2F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3E9623B-99C7-4422-B59C-F8905F8F48D5}" type="pres">
      <dgm:prSet presAssocID="{3A609EC3-A9F5-4B82-8186-8E0E6238E2F6}" presName="parentText" presStyleLbl="node1" presStyleIdx="2" presStyleCnt="3" custScaleX="132035" custLinFactNeighborX="-32203" custLinFactNeighborY="-17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9F740D-536A-414C-885B-88A9D553662B}" type="pres">
      <dgm:prSet presAssocID="{3A609EC3-A9F5-4B82-8186-8E0E6238E2F6}" presName="negativeSpace" presStyleCnt="0"/>
      <dgm:spPr/>
    </dgm:pt>
    <dgm:pt modelId="{5C8FB044-877D-4CA2-A02B-8604019AC9F0}" type="pres">
      <dgm:prSet presAssocID="{3A609EC3-A9F5-4B82-8186-8E0E6238E2F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5DDDCED-C1C5-4ED4-BC68-05F69E243826}" type="presOf" srcId="{E734C646-97CB-43C8-A6E2-01ECDB67AA7B}" destId="{6D6C1D8D-864E-4D03-BFA4-808CB9E74848}" srcOrd="1" destOrd="0" presId="urn:microsoft.com/office/officeart/2005/8/layout/list1"/>
    <dgm:cxn modelId="{78DB6CB3-F968-49A1-9C75-04C7F828EBE3}" type="presOf" srcId="{0E30BC35-C40A-4E01-BFCB-6410E5AB1476}" destId="{BD32DAA7-DC45-459F-9539-7B3D6A6F4E12}" srcOrd="0" destOrd="0" presId="urn:microsoft.com/office/officeart/2005/8/layout/list1"/>
    <dgm:cxn modelId="{2075BF8A-48E2-407E-AD33-79354E1BA88C}" type="presOf" srcId="{32FDE2E0-BE31-4F57-A176-FDB5EFF7CD3B}" destId="{65022019-8DC7-4E36-AD2F-B3EF62F97849}" srcOrd="0" destOrd="0" presId="urn:microsoft.com/office/officeart/2005/8/layout/list1"/>
    <dgm:cxn modelId="{828043CF-7DED-491B-82E4-A6C20F6D04E4}" type="presOf" srcId="{3A609EC3-A9F5-4B82-8186-8E0E6238E2F6}" destId="{03E9623B-99C7-4422-B59C-F8905F8F48D5}" srcOrd="1" destOrd="0" presId="urn:microsoft.com/office/officeart/2005/8/layout/list1"/>
    <dgm:cxn modelId="{B95469FF-2D6E-46E1-BEE3-C0D9064C13FA}" type="presOf" srcId="{3A609EC3-A9F5-4B82-8186-8E0E6238E2F6}" destId="{EB0F9079-096B-4D66-A6F8-28846E6F61CC}" srcOrd="0" destOrd="0" presId="urn:microsoft.com/office/officeart/2005/8/layout/list1"/>
    <dgm:cxn modelId="{A5FB7AEC-166D-4360-8080-1EC121D68F63}" type="presOf" srcId="{E734C646-97CB-43C8-A6E2-01ECDB67AA7B}" destId="{593E6066-4AE6-4BD0-85DD-5D2F7971B312}" srcOrd="0" destOrd="0" presId="urn:microsoft.com/office/officeart/2005/8/layout/list1"/>
    <dgm:cxn modelId="{72406ED6-D24C-4793-B929-A4DB051EF886}" srcId="{0E30BC35-C40A-4E01-BFCB-6410E5AB1476}" destId="{32FDE2E0-BE31-4F57-A176-FDB5EFF7CD3B}" srcOrd="1" destOrd="0" parTransId="{6AA944A9-9DEC-4E85-865E-82B40D3FEBAB}" sibTransId="{564E87FF-650F-4FAC-9CBA-948D18754BA0}"/>
    <dgm:cxn modelId="{D2D95A48-CFB4-4BB8-90F9-6066AC313EB9}" srcId="{0E30BC35-C40A-4E01-BFCB-6410E5AB1476}" destId="{E734C646-97CB-43C8-A6E2-01ECDB67AA7B}" srcOrd="0" destOrd="0" parTransId="{258FC85E-63DD-4EDD-B13D-3CB85A4CEE49}" sibTransId="{9F5E7866-7A66-4531-8AB0-29BE2F9DBF58}"/>
    <dgm:cxn modelId="{FF75751F-F042-4B43-BB08-557D77CF568B}" type="presOf" srcId="{32FDE2E0-BE31-4F57-A176-FDB5EFF7CD3B}" destId="{D191470E-D199-49F1-B17D-244FFD073725}" srcOrd="1" destOrd="0" presId="urn:microsoft.com/office/officeart/2005/8/layout/list1"/>
    <dgm:cxn modelId="{64E77D52-A107-4144-8F94-6D7B799B342C}" srcId="{0E30BC35-C40A-4E01-BFCB-6410E5AB1476}" destId="{3A609EC3-A9F5-4B82-8186-8E0E6238E2F6}" srcOrd="2" destOrd="0" parTransId="{705FE056-55ED-4CBD-B381-70F41DE7535E}" sibTransId="{12A48EEF-2A34-444C-84AA-D2A91BAC8A3D}"/>
    <dgm:cxn modelId="{248F582B-3B7A-4592-86E2-4EC71781D679}" type="presParOf" srcId="{BD32DAA7-DC45-459F-9539-7B3D6A6F4E12}" destId="{8E0C22ED-39E3-46B2-B36B-658C9D6CA815}" srcOrd="0" destOrd="0" presId="urn:microsoft.com/office/officeart/2005/8/layout/list1"/>
    <dgm:cxn modelId="{EF96FAAB-8252-4AE7-B608-4D8BBABC8E89}" type="presParOf" srcId="{8E0C22ED-39E3-46B2-B36B-658C9D6CA815}" destId="{593E6066-4AE6-4BD0-85DD-5D2F7971B312}" srcOrd="0" destOrd="0" presId="urn:microsoft.com/office/officeart/2005/8/layout/list1"/>
    <dgm:cxn modelId="{A9E97D51-D360-44EA-8911-541C8B2B5642}" type="presParOf" srcId="{8E0C22ED-39E3-46B2-B36B-658C9D6CA815}" destId="{6D6C1D8D-864E-4D03-BFA4-808CB9E74848}" srcOrd="1" destOrd="0" presId="urn:microsoft.com/office/officeart/2005/8/layout/list1"/>
    <dgm:cxn modelId="{8AA9FA3F-E332-4632-88E5-ED74FF0CD88C}" type="presParOf" srcId="{BD32DAA7-DC45-459F-9539-7B3D6A6F4E12}" destId="{43F77069-8B83-411D-B837-E166B29E6134}" srcOrd="1" destOrd="0" presId="urn:microsoft.com/office/officeart/2005/8/layout/list1"/>
    <dgm:cxn modelId="{F8EDEB99-400B-4813-A674-5DFDB46D46B8}" type="presParOf" srcId="{BD32DAA7-DC45-459F-9539-7B3D6A6F4E12}" destId="{F2072537-CDF1-43B4-9720-1711EC52D12F}" srcOrd="2" destOrd="0" presId="urn:microsoft.com/office/officeart/2005/8/layout/list1"/>
    <dgm:cxn modelId="{A2F16FFF-2FC0-44AA-AEF7-6BECE1A1E94F}" type="presParOf" srcId="{BD32DAA7-DC45-459F-9539-7B3D6A6F4E12}" destId="{A73F1918-42F9-424A-97E8-5F21768DF3EF}" srcOrd="3" destOrd="0" presId="urn:microsoft.com/office/officeart/2005/8/layout/list1"/>
    <dgm:cxn modelId="{70A9DE1F-1707-4862-A8F4-760A877B8464}" type="presParOf" srcId="{BD32DAA7-DC45-459F-9539-7B3D6A6F4E12}" destId="{B59D6360-FA12-4CB7-A68B-2D0BE5ECFEBC}" srcOrd="4" destOrd="0" presId="urn:microsoft.com/office/officeart/2005/8/layout/list1"/>
    <dgm:cxn modelId="{AC133804-D521-46AD-AA98-DC0619D97880}" type="presParOf" srcId="{B59D6360-FA12-4CB7-A68B-2D0BE5ECFEBC}" destId="{65022019-8DC7-4E36-AD2F-B3EF62F97849}" srcOrd="0" destOrd="0" presId="urn:microsoft.com/office/officeart/2005/8/layout/list1"/>
    <dgm:cxn modelId="{471A96B2-46CC-47AF-8878-09417749A85A}" type="presParOf" srcId="{B59D6360-FA12-4CB7-A68B-2D0BE5ECFEBC}" destId="{D191470E-D199-49F1-B17D-244FFD073725}" srcOrd="1" destOrd="0" presId="urn:microsoft.com/office/officeart/2005/8/layout/list1"/>
    <dgm:cxn modelId="{12DC6CC9-5279-43EF-A543-BDFC030D22EA}" type="presParOf" srcId="{BD32DAA7-DC45-459F-9539-7B3D6A6F4E12}" destId="{9460B167-E964-4ACE-9201-09738D727BE4}" srcOrd="5" destOrd="0" presId="urn:microsoft.com/office/officeart/2005/8/layout/list1"/>
    <dgm:cxn modelId="{2E8278A4-9ADC-44A5-81C9-1BCD2A95889F}" type="presParOf" srcId="{BD32DAA7-DC45-459F-9539-7B3D6A6F4E12}" destId="{16ACCE4E-DE49-4B01-B5FC-019F83644208}" srcOrd="6" destOrd="0" presId="urn:microsoft.com/office/officeart/2005/8/layout/list1"/>
    <dgm:cxn modelId="{9DD6E642-8F97-44C4-8B36-AF1468BE66D5}" type="presParOf" srcId="{BD32DAA7-DC45-459F-9539-7B3D6A6F4E12}" destId="{83ADEF21-4774-4024-AC1A-7E6A49820906}" srcOrd="7" destOrd="0" presId="urn:microsoft.com/office/officeart/2005/8/layout/list1"/>
    <dgm:cxn modelId="{1A6668A4-4D38-4526-8C04-ADF2D073BCB6}" type="presParOf" srcId="{BD32DAA7-DC45-459F-9539-7B3D6A6F4E12}" destId="{484260B9-8944-4C16-9BF4-F36C9B6EC591}" srcOrd="8" destOrd="0" presId="urn:microsoft.com/office/officeart/2005/8/layout/list1"/>
    <dgm:cxn modelId="{45F8BA62-6E67-41BC-82E3-A1B68BD5D499}" type="presParOf" srcId="{484260B9-8944-4C16-9BF4-F36C9B6EC591}" destId="{EB0F9079-096B-4D66-A6F8-28846E6F61CC}" srcOrd="0" destOrd="0" presId="urn:microsoft.com/office/officeart/2005/8/layout/list1"/>
    <dgm:cxn modelId="{B5A6B8E9-1909-453A-AE7A-099CCFB9060A}" type="presParOf" srcId="{484260B9-8944-4C16-9BF4-F36C9B6EC591}" destId="{03E9623B-99C7-4422-B59C-F8905F8F48D5}" srcOrd="1" destOrd="0" presId="urn:microsoft.com/office/officeart/2005/8/layout/list1"/>
    <dgm:cxn modelId="{8003A76E-F98F-4982-9905-BA62C58B005C}" type="presParOf" srcId="{BD32DAA7-DC45-459F-9539-7B3D6A6F4E12}" destId="{229F740D-536A-414C-885B-88A9D553662B}" srcOrd="9" destOrd="0" presId="urn:microsoft.com/office/officeart/2005/8/layout/list1"/>
    <dgm:cxn modelId="{E5CA805B-16F4-4716-A385-B5CB7A976AF3}" type="presParOf" srcId="{BD32DAA7-DC45-459F-9539-7B3D6A6F4E12}" destId="{5C8FB044-877D-4CA2-A02B-8604019AC9F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94B85-84EE-4E7A-90C5-CA2F9FF16028}">
      <dsp:nvSpPr>
        <dsp:cNvPr id="0" name=""/>
        <dsp:cNvSpPr/>
      </dsp:nvSpPr>
      <dsp:spPr>
        <a:xfrm>
          <a:off x="0" y="521786"/>
          <a:ext cx="8915400" cy="83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807D1-011E-4B7E-A9D8-8BEACE6B5496}">
      <dsp:nvSpPr>
        <dsp:cNvPr id="0" name=""/>
        <dsp:cNvSpPr/>
      </dsp:nvSpPr>
      <dsp:spPr>
        <a:xfrm>
          <a:off x="445770" y="34706"/>
          <a:ext cx="8105837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Применение 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в организации – это инновационное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решение, которое связано с модернизацией существующего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производства и управления на основе использования наилучшей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мировой практики в области энергосбережения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93325" y="82261"/>
        <a:ext cx="8010727" cy="879050"/>
      </dsp:txXfrm>
    </dsp:sp>
    <dsp:sp modelId="{8E35ABCD-16AF-4E75-B35A-E191ED36B808}">
      <dsp:nvSpPr>
        <dsp:cNvPr id="0" name=""/>
        <dsp:cNvSpPr/>
      </dsp:nvSpPr>
      <dsp:spPr>
        <a:xfrm>
          <a:off x="0" y="2618388"/>
          <a:ext cx="8915400" cy="83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3ED23-9B9A-4C79-905A-5F691610FBC8}">
      <dsp:nvSpPr>
        <dsp:cNvPr id="0" name=""/>
        <dsp:cNvSpPr/>
      </dsp:nvSpPr>
      <dsp:spPr>
        <a:xfrm>
          <a:off x="445770" y="1531586"/>
          <a:ext cx="8069578" cy="15738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 мнению Марко 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Маттейни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Marco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Matteini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), представляющем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Организацию ООН по промышленному развитию (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United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Nations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Industrial Development Organization, UNIDO), 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энергоэффективность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в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современной промышленности достигается сегодня большей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частью не за счет внедрения новых энергосберегающих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технологий, а за счет изменений в методах и способах управления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522601" y="1608417"/>
        <a:ext cx="7915916" cy="1420220"/>
      </dsp:txXfrm>
    </dsp:sp>
    <dsp:sp modelId="{D6F03DFE-A737-4967-91AA-4F1B7586C812}">
      <dsp:nvSpPr>
        <dsp:cNvPr id="0" name=""/>
        <dsp:cNvSpPr/>
      </dsp:nvSpPr>
      <dsp:spPr>
        <a:xfrm>
          <a:off x="0" y="4115268"/>
          <a:ext cx="8915400" cy="83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1C3FF-B80A-4544-AB25-9539167E453A}">
      <dsp:nvSpPr>
        <dsp:cNvPr id="0" name=""/>
        <dsp:cNvSpPr/>
      </dsp:nvSpPr>
      <dsp:spPr>
        <a:xfrm>
          <a:off x="533399" y="3628850"/>
          <a:ext cx="7955309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Поэтому разработка международных, региональных, национальных и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профессиональных стандартов в области </a:t>
          </a:r>
          <a:r>
            <a:rPr lang="ru-RU" sz="18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en-US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постепенно становится приоритетной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580954" y="3676405"/>
        <a:ext cx="7860199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E61DA-3EA6-4E6F-AB32-B3C728A326A9}">
      <dsp:nvSpPr>
        <dsp:cNvPr id="0" name=""/>
        <dsp:cNvSpPr/>
      </dsp:nvSpPr>
      <dsp:spPr>
        <a:xfrm>
          <a:off x="0" y="605040"/>
          <a:ext cx="8839200" cy="93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14CB1-BF43-49F7-B6BA-32D3EEF62B90}">
      <dsp:nvSpPr>
        <dsp:cNvPr id="0" name=""/>
        <dsp:cNvSpPr/>
      </dsp:nvSpPr>
      <dsp:spPr>
        <a:xfrm>
          <a:off x="441960" y="58920"/>
          <a:ext cx="7683315" cy="1092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871" tIns="0" rIns="2338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Стандарт не предназначен для создания новой или отдельной системы, его цель – дать ОРИЕНТИРЫ, по которым можно оценить и улучшить уже применяемые управленческие методы.</a:t>
          </a:r>
          <a:endParaRPr lang="ru-RU" sz="2000" b="1" kern="1200" dirty="0">
            <a:solidFill>
              <a:schemeClr val="tx1"/>
            </a:solidFill>
            <a:latin typeface="+mn-lt"/>
          </a:endParaRPr>
        </a:p>
      </dsp:txBody>
      <dsp:txXfrm>
        <a:off x="495279" y="112239"/>
        <a:ext cx="7576677" cy="985602"/>
      </dsp:txXfrm>
    </dsp:sp>
    <dsp:sp modelId="{2615FE52-B22F-4E29-812C-B45D1D0FBA6F}">
      <dsp:nvSpPr>
        <dsp:cNvPr id="0" name=""/>
        <dsp:cNvSpPr/>
      </dsp:nvSpPr>
      <dsp:spPr>
        <a:xfrm>
          <a:off x="0" y="2283360"/>
          <a:ext cx="8839200" cy="93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BCE24B-DA70-4727-BA93-4177E85AFA0E}">
      <dsp:nvSpPr>
        <dsp:cNvPr id="0" name=""/>
        <dsp:cNvSpPr/>
      </dsp:nvSpPr>
      <dsp:spPr>
        <a:xfrm>
          <a:off x="441960" y="1737240"/>
          <a:ext cx="7683315" cy="1092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871" tIns="0" rIns="2338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Именно текущие управленческие процессы являются отправной точкой в применении стандарта и внедрении системы </a:t>
          </a:r>
          <a:r>
            <a:rPr lang="ru-RU" altLang="ru-RU" sz="20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ru-RU" altLang="ru-RU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ru-RU" sz="2000" b="1" kern="1200" dirty="0">
            <a:solidFill>
              <a:schemeClr val="tx1"/>
            </a:solidFill>
            <a:latin typeface="+mn-lt"/>
          </a:endParaRPr>
        </a:p>
      </dsp:txBody>
      <dsp:txXfrm>
        <a:off x="495279" y="1790559"/>
        <a:ext cx="7576677" cy="985602"/>
      </dsp:txXfrm>
    </dsp:sp>
    <dsp:sp modelId="{2ABCD579-B470-44F3-A99D-9CE8E777A14F}">
      <dsp:nvSpPr>
        <dsp:cNvPr id="0" name=""/>
        <dsp:cNvSpPr/>
      </dsp:nvSpPr>
      <dsp:spPr>
        <a:xfrm>
          <a:off x="0" y="3961680"/>
          <a:ext cx="8839200" cy="93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D8489-488A-42EA-8B48-C0219389FE2E}">
      <dsp:nvSpPr>
        <dsp:cNvPr id="0" name=""/>
        <dsp:cNvSpPr/>
      </dsp:nvSpPr>
      <dsp:spPr>
        <a:xfrm>
          <a:off x="441960" y="3415560"/>
          <a:ext cx="7615315" cy="1092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871" tIns="0" rIns="2338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Результат этих усилий – планомерная концентрация внимания руководства и персонала организации на таком управленческих аспектах как энергосбережение и </a:t>
          </a:r>
          <a:r>
            <a:rPr lang="ru-RU" altLang="ru-RU" sz="20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энергоэффективность</a:t>
          </a:r>
          <a:r>
            <a:rPr lang="ru-RU" altLang="ru-RU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ru-RU" sz="2000" b="1" kern="1200" dirty="0">
            <a:solidFill>
              <a:schemeClr val="tx1"/>
            </a:solidFill>
            <a:latin typeface="+mn-lt"/>
          </a:endParaRPr>
        </a:p>
      </dsp:txBody>
      <dsp:txXfrm>
        <a:off x="495279" y="3468879"/>
        <a:ext cx="7508677" cy="9856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72537-CDF1-43B4-9720-1711EC52D12F}">
      <dsp:nvSpPr>
        <dsp:cNvPr id="0" name=""/>
        <dsp:cNvSpPr/>
      </dsp:nvSpPr>
      <dsp:spPr>
        <a:xfrm>
          <a:off x="0" y="522487"/>
          <a:ext cx="8991600" cy="83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6C1D8D-864E-4D03-BFA4-808CB9E74848}">
      <dsp:nvSpPr>
        <dsp:cNvPr id="0" name=""/>
        <dsp:cNvSpPr/>
      </dsp:nvSpPr>
      <dsp:spPr>
        <a:xfrm>
          <a:off x="304800" y="76205"/>
          <a:ext cx="8541520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903" tIns="0" rIns="23790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Среди первых компаний, на практике применивших стандарт ISO 50001 – совершенно разные по видам деятельности и географии организации -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Delta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Electronics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(Китай),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Schneider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Electric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(Франция), ТЭЦ в городе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Dahanu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(Индия), AU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Optronics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Corp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(Тайвань), муниципалитет города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Бад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Айзенкаппель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(Австрия).</a:t>
          </a:r>
          <a:endParaRPr lang="ru-RU" sz="1700" b="1" kern="1200" dirty="0">
            <a:solidFill>
              <a:schemeClr val="tx1"/>
            </a:solidFill>
            <a:latin typeface="+mn-lt"/>
          </a:endParaRPr>
        </a:p>
      </dsp:txBody>
      <dsp:txXfrm>
        <a:off x="352355" y="123760"/>
        <a:ext cx="8446410" cy="879050"/>
      </dsp:txXfrm>
    </dsp:sp>
    <dsp:sp modelId="{16ACCE4E-DE49-4B01-B5FC-019F83644208}">
      <dsp:nvSpPr>
        <dsp:cNvPr id="0" name=""/>
        <dsp:cNvSpPr/>
      </dsp:nvSpPr>
      <dsp:spPr>
        <a:xfrm>
          <a:off x="0" y="2741512"/>
          <a:ext cx="8991600" cy="83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91470E-D199-49F1-B17D-244FFD073725}">
      <dsp:nvSpPr>
        <dsp:cNvPr id="0" name=""/>
        <dsp:cNvSpPr/>
      </dsp:nvSpPr>
      <dsp:spPr>
        <a:xfrm>
          <a:off x="304801" y="1523997"/>
          <a:ext cx="8530043" cy="16963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903" tIns="0" rIns="23790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По информации этих компаний, внедрение стандарта позволило ощутимо сократить затраты на энергопотребление. Так, китайская компания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Delta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Electronics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в условиях неизменности производственных мощностей за пять месяцев этого года добилась сокращения потребления электроэнергии на 10,51 млн. киловатт/час в сравнении с аналогичным периодом предыдущего года, что в пересчете эквивалентно снижению на 10 200 тонн эмиссии углекислого газа и экономии 1,26 млн. долларов</a:t>
          </a:r>
          <a:endParaRPr lang="ru-RU" sz="1700" b="1" kern="1200" dirty="0">
            <a:solidFill>
              <a:schemeClr val="tx1"/>
            </a:solidFill>
            <a:latin typeface="+mn-lt"/>
          </a:endParaRPr>
        </a:p>
      </dsp:txBody>
      <dsp:txXfrm>
        <a:off x="387608" y="1606804"/>
        <a:ext cx="8364429" cy="1530690"/>
      </dsp:txXfrm>
    </dsp:sp>
    <dsp:sp modelId="{5C8FB044-877D-4CA2-A02B-8604019AC9F0}">
      <dsp:nvSpPr>
        <dsp:cNvPr id="0" name=""/>
        <dsp:cNvSpPr/>
      </dsp:nvSpPr>
      <dsp:spPr>
        <a:xfrm>
          <a:off x="0" y="4238392"/>
          <a:ext cx="8991600" cy="83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E9623B-99C7-4422-B59C-F8905F8F48D5}">
      <dsp:nvSpPr>
        <dsp:cNvPr id="0" name=""/>
        <dsp:cNvSpPr/>
      </dsp:nvSpPr>
      <dsp:spPr>
        <a:xfrm>
          <a:off x="304801" y="3733797"/>
          <a:ext cx="8310441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903" tIns="0" rIns="23790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На предприятии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Dahanu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Power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Station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(Индия) проанализировали, что с помощью системы </a:t>
          </a:r>
          <a:r>
            <a:rPr lang="ru-RU" altLang="ru-RU" sz="1700" b="1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энергоменеджмента</a:t>
          </a:r>
          <a:r>
            <a:rPr lang="ru-RU" altLang="ru-RU" sz="17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на основе ISO 50001:2011 инвестиции, затраченные на внедрение системы в размере 370 000 долл., принесут экономию в размере 2 млн. долларов</a:t>
          </a:r>
          <a:endParaRPr lang="ru-RU" sz="1700" b="1" kern="1200" dirty="0">
            <a:solidFill>
              <a:schemeClr val="tx1"/>
            </a:solidFill>
            <a:latin typeface="+mn-lt"/>
          </a:endParaRPr>
        </a:p>
      </dsp:txBody>
      <dsp:txXfrm>
        <a:off x="352356" y="3781352"/>
        <a:ext cx="8215331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3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2153DA07-0B1F-494C-B562-DD6B6B2CA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96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51462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92650"/>
            <a:ext cx="49434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55EE89ED-C1B6-4D89-8E7E-507644808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76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3E759AE5-A1EC-418C-90A0-9636BE605F07}" type="slidenum">
              <a:rPr lang="ru-RU" altLang="ru-RU" sz="1200" b="0">
                <a:latin typeface="Times New Roman" pitchFamily="18" charset="0"/>
              </a:rPr>
              <a:pPr algn="r" eaLnBrk="1" hangingPunct="1"/>
              <a:t>1</a:t>
            </a:fld>
            <a:endParaRPr lang="ru-RU" altLang="ru-RU" sz="1200" b="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8525" y="4727575"/>
            <a:ext cx="4937125" cy="3846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495" tIns="49247" rIns="98495" bIns="49247"/>
          <a:lstStyle/>
          <a:p>
            <a:pPr eaLnBrk="1" hangingPunct="1"/>
            <a:endParaRPr lang="en-US" altLang="ru-RU" smtClean="0"/>
          </a:p>
        </p:txBody>
      </p:sp>
      <p:sp>
        <p:nvSpPr>
          <p:cNvPr id="235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5638" y="700088"/>
            <a:ext cx="5434012" cy="37623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2772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FEE26E30-338F-425B-9E9B-5454E7FC9F0B}" type="slidenum">
              <a:rPr lang="ru-RU" altLang="ru-RU" sz="1200" b="0">
                <a:latin typeface="Times New Roman" pitchFamily="18" charset="0"/>
              </a:rPr>
              <a:pPr algn="r" eaLnBrk="1" hangingPunct="1"/>
              <a:t>10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3796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657F488A-F7A2-4721-93F5-89D27BE3BC16}" type="slidenum">
              <a:rPr lang="ru-RU" altLang="ru-RU" sz="1200" b="0">
                <a:latin typeface="Times New Roman" pitchFamily="18" charset="0"/>
              </a:rPr>
              <a:pPr algn="r" eaLnBrk="1" hangingPunct="1"/>
              <a:t>11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4820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4EEE9535-10D7-447C-A0F4-8B142EE3C7AD}" type="slidenum">
              <a:rPr lang="ru-RU" altLang="ru-RU" sz="1200" b="0">
                <a:latin typeface="Times New Roman" pitchFamily="18" charset="0"/>
              </a:rPr>
              <a:pPr algn="r" eaLnBrk="1" hangingPunct="1"/>
              <a:t>12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5844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B0F8B1D5-C343-4FD4-99F7-3A8AB810266E}" type="slidenum">
              <a:rPr lang="ru-RU" altLang="ru-RU" sz="1200" b="0">
                <a:latin typeface="Times New Roman" pitchFamily="18" charset="0"/>
              </a:rPr>
              <a:pPr algn="r" eaLnBrk="1" hangingPunct="1"/>
              <a:t>13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6868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2B86F509-A2FF-4797-9C06-E553C16A6FFE}" type="slidenum">
              <a:rPr lang="ru-RU" altLang="ru-RU" sz="1200" b="0">
                <a:latin typeface="Times New Roman" pitchFamily="18" charset="0"/>
              </a:rPr>
              <a:pPr algn="r" eaLnBrk="1" hangingPunct="1"/>
              <a:t>14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7892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30943D00-0B5F-47CF-96F1-6B96F4518021}" type="slidenum">
              <a:rPr lang="ru-RU" altLang="ru-RU" sz="1200" b="0">
                <a:latin typeface="Times New Roman" pitchFamily="18" charset="0"/>
              </a:rPr>
              <a:pPr algn="r" eaLnBrk="1" hangingPunct="1"/>
              <a:t>15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8916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13DE6646-7EDF-49A9-8ADE-E5985B1DFE79}" type="slidenum">
              <a:rPr lang="ru-RU" altLang="ru-RU" sz="1200" b="0">
                <a:latin typeface="Times New Roman" pitchFamily="18" charset="0"/>
              </a:rPr>
              <a:pPr algn="r" eaLnBrk="1" hangingPunct="1"/>
              <a:t>16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9940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174AD957-E8AE-4985-B983-9016B2592D1C}" type="slidenum">
              <a:rPr lang="ru-RU" altLang="ru-RU" sz="1200" b="0">
                <a:latin typeface="Times New Roman" pitchFamily="18" charset="0"/>
              </a:rPr>
              <a:pPr algn="r" eaLnBrk="1" hangingPunct="1"/>
              <a:t>17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0964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4CBCBDDD-9B78-4484-BA71-E239A0F2AC0D}" type="slidenum">
              <a:rPr lang="ru-RU" altLang="ru-RU" sz="1200" b="0">
                <a:latin typeface="Times New Roman" pitchFamily="18" charset="0"/>
              </a:rPr>
              <a:pPr algn="r" eaLnBrk="1" hangingPunct="1"/>
              <a:t>18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1988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E8CD7B35-0B0A-48E6-927B-409972694E4D}" type="slidenum">
              <a:rPr lang="ru-RU" altLang="ru-RU" sz="1200" b="0">
                <a:latin typeface="Times New Roman" pitchFamily="18" charset="0"/>
              </a:rPr>
              <a:pPr algn="r" eaLnBrk="1" hangingPunct="1"/>
              <a:t>19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52162A5D-4E3B-455B-8C56-B66FD92FA09D}" type="slidenum">
              <a:rPr lang="ru-RU" altLang="ru-RU" sz="1200" b="0">
                <a:latin typeface="Times New Roman" pitchFamily="18" charset="0"/>
              </a:rPr>
              <a:pPr algn="r" eaLnBrk="1" hangingPunct="1"/>
              <a:t>2</a:t>
            </a:fld>
            <a:endParaRPr lang="ru-RU" altLang="ru-RU" sz="1200" b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8525" y="4727575"/>
            <a:ext cx="4937125" cy="3846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495" tIns="49247" rIns="98495" bIns="49247"/>
          <a:lstStyle/>
          <a:p>
            <a:pPr eaLnBrk="1" hangingPunct="1"/>
            <a:endParaRPr lang="en-US" altLang="ru-RU" smtClean="0"/>
          </a:p>
        </p:txBody>
      </p:sp>
      <p:sp>
        <p:nvSpPr>
          <p:cNvPr id="245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5638" y="700088"/>
            <a:ext cx="5434012" cy="37623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3012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9CB6A98A-001C-4737-A6F2-51140AF11EFD}" type="slidenum">
              <a:rPr lang="ru-RU" altLang="ru-RU" sz="1200" b="0">
                <a:latin typeface="Times New Roman" pitchFamily="18" charset="0"/>
              </a:rPr>
              <a:pPr algn="r" eaLnBrk="1" hangingPunct="1"/>
              <a:t>20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5604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AD93BC66-DE7D-4822-8FE2-9B22DC3944BA}" type="slidenum">
              <a:rPr lang="ru-RU" altLang="ru-RU" sz="1200" b="0">
                <a:latin typeface="Times New Roman" pitchFamily="18" charset="0"/>
              </a:rPr>
              <a:pPr algn="r" eaLnBrk="1" hangingPunct="1"/>
              <a:t>3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8C0CB014-6744-49D8-BED2-41E2DFB17815}" type="slidenum">
              <a:rPr lang="ru-RU" altLang="ru-RU" sz="1200" b="0">
                <a:latin typeface="Times New Roman" pitchFamily="18" charset="0"/>
              </a:rPr>
              <a:pPr algn="r" eaLnBrk="1" hangingPunct="1"/>
              <a:t>4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7652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B317354B-D634-4CB8-9A85-E8612DA5006E}" type="slidenum">
              <a:rPr lang="ru-RU" altLang="ru-RU" sz="1200" b="0">
                <a:latin typeface="Times New Roman" pitchFamily="18" charset="0"/>
              </a:rPr>
              <a:pPr algn="r" eaLnBrk="1" hangingPunct="1"/>
              <a:t>5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8676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E9479CAB-7EF3-444E-8A79-84B3A2FFE385}" type="slidenum">
              <a:rPr lang="ru-RU" altLang="ru-RU" sz="1200" b="0">
                <a:latin typeface="Times New Roman" pitchFamily="18" charset="0"/>
              </a:rPr>
              <a:pPr algn="r" eaLnBrk="1" hangingPunct="1"/>
              <a:t>6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9700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D97002B4-3DA9-4E6A-BA8D-3FA5166DCE4D}" type="slidenum">
              <a:rPr lang="ru-RU" altLang="ru-RU" sz="1200" b="0">
                <a:latin typeface="Times New Roman" pitchFamily="18" charset="0"/>
              </a:rPr>
              <a:pPr algn="r" eaLnBrk="1" hangingPunct="1"/>
              <a:t>7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CD671DBE-D25A-45FA-8698-C9875BB7281C}" type="slidenum">
              <a:rPr lang="ru-RU" altLang="ru-RU" sz="1200" b="0">
                <a:latin typeface="Times New Roman" pitchFamily="18" charset="0"/>
              </a:rPr>
              <a:pPr algn="r" eaLnBrk="1" hangingPunct="1"/>
              <a:t>8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1748" name="Номер слайда 3"/>
          <p:cNvSpPr txBox="1">
            <a:spLocks noGrp="1"/>
          </p:cNvSpPr>
          <p:nvPr/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61" tIns="46881" rIns="93761" bIns="46881" anchor="b"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fld id="{5EEA6A28-C6B9-43DD-B8BA-8CF2C3DE253A}" type="slidenum">
              <a:rPr lang="ru-RU" altLang="ru-RU" sz="1200" b="0">
                <a:latin typeface="Times New Roman" pitchFamily="18" charset="0"/>
              </a:rPr>
              <a:pPr algn="r" eaLnBrk="1" hangingPunct="1"/>
              <a:t>9</a:t>
            </a:fld>
            <a:endParaRPr lang="ru-RU" altLang="ru-RU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4DC6-1503-45F7-99DF-F55E77D08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77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329E9-AB1A-4909-8C1E-8F1A1A063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54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7" y="274643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C9FD8-1597-415F-8762-10B289EF9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4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99FC3-1974-4347-B090-FEBA1FB1D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23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C3E7D-799C-40B5-B96E-D14A3054F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33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575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8300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C25A-9A79-4DEF-90E0-B94C88DC5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77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84ACF-C445-4619-A059-5A6621143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76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9823C-1062-4062-9BC4-EA9E58DE7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43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467600" y="64547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350BD-116F-44F0-951C-1BC3FE7C3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03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BAD9F-8943-471B-AD07-DF524AB68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228600" y="6393828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>
                    <a:tint val="75000"/>
                  </a:schemeClr>
                </a:solidFill>
                <a:latin typeface="AGOpus" charset="-52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kern="1200">
                <a:solidFill>
                  <a:schemeClr val="tx1"/>
                </a:solidFill>
                <a:latin typeface="AGOpus" charset="-52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7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248B4-0028-479D-AD34-340F3739F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83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0678" y="649287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D54159-AA88-4C37-8060-292FD65A5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25"/>
          <p:cNvGrpSpPr>
            <a:grpSpLocks/>
          </p:cNvGrpSpPr>
          <p:nvPr userDrawn="1"/>
        </p:nvGrpSpPr>
        <p:grpSpPr bwMode="auto">
          <a:xfrm>
            <a:off x="609600" y="0"/>
            <a:ext cx="9906000" cy="6027738"/>
            <a:chOff x="0" y="3797"/>
            <a:chExt cx="6240" cy="3797"/>
          </a:xfrm>
        </p:grpSpPr>
        <p:sp>
          <p:nvSpPr>
            <p:cNvPr id="8" name="Rectangle 22"/>
            <p:cNvSpPr>
              <a:spLocks noChangeArrowheads="1"/>
            </p:cNvSpPr>
            <p:nvPr userDrawn="1"/>
          </p:nvSpPr>
          <p:spPr bwMode="auto">
            <a:xfrm>
              <a:off x="0" y="3797"/>
              <a:ext cx="6240" cy="37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Rectangle 23"/>
            <p:cNvSpPr>
              <a:spLocks noChangeArrowheads="1"/>
            </p:cNvSpPr>
            <p:nvPr userDrawn="1"/>
          </p:nvSpPr>
          <p:spPr bwMode="auto">
            <a:xfrm>
              <a:off x="0" y="3797"/>
              <a:ext cx="3248" cy="11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algn="l" eaLnBrk="1" hangingPunct="1">
                <a:defRPr/>
              </a:pPr>
              <a:r>
                <a:rPr lang="ru-RU" altLang="ru-RU" sz="2400" b="0" smtClean="0">
                  <a:latin typeface="Times New Roman" pitchFamily="18" charset="0"/>
                </a:rPr>
                <a:t>                         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93035" y="1371600"/>
            <a:ext cx="8839200" cy="3657600"/>
          </a:xfrm>
          <a:noFill/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C00000"/>
                </a:solidFill>
              </a:rPr>
              <a:t>Раздел 2. </a:t>
            </a:r>
            <a:r>
              <a:rPr lang="en-US" altLang="ru-RU" sz="3600" b="1" dirty="0" smtClean="0">
                <a:solidFill>
                  <a:srgbClr val="C00000"/>
                </a:solidFill>
              </a:rPr>
              <a:t/>
            </a:r>
            <a:br>
              <a:rPr lang="en-US" altLang="ru-RU" sz="3600" b="1" dirty="0" smtClean="0">
                <a:solidFill>
                  <a:srgbClr val="C00000"/>
                </a:solidFill>
              </a:rPr>
            </a:br>
            <a:r>
              <a:rPr lang="ru-RU" altLang="ru-RU" sz="3600" b="1" dirty="0" smtClean="0"/>
              <a:t>Системы </a:t>
            </a:r>
            <a:r>
              <a:rPr lang="ru-RU" altLang="ru-RU" sz="3600" b="1" dirty="0" err="1" smtClean="0"/>
              <a:t>энергоменеджмента</a:t>
            </a:r>
            <a:r>
              <a:rPr lang="ru-RU" altLang="ru-RU" sz="3600" b="1" dirty="0" smtClean="0"/>
              <a:t>. </a:t>
            </a:r>
            <a:r>
              <a:rPr lang="ru-RU" altLang="ru-RU" sz="3600" b="1" dirty="0" err="1" smtClean="0"/>
              <a:t>Энергосервисная</a:t>
            </a:r>
            <a:r>
              <a:rPr lang="ru-RU" altLang="ru-RU" sz="3600" b="1" dirty="0" smtClean="0"/>
              <a:t> деятельность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/>
            </a:r>
            <a:br>
              <a:rPr lang="ru-RU" altLang="ru-RU" sz="3600" b="1" dirty="0" smtClean="0"/>
            </a:br>
            <a:r>
              <a:rPr lang="ru-RU" altLang="ru-RU" sz="3600" b="1" dirty="0" smtClean="0">
                <a:solidFill>
                  <a:srgbClr val="C00000"/>
                </a:solidFill>
              </a:rPr>
              <a:t>Тема 2.1. </a:t>
            </a:r>
            <a:r>
              <a:rPr lang="en-US" altLang="ru-RU" sz="3600" i="1" dirty="0" smtClean="0"/>
              <a:t/>
            </a:r>
            <a:br>
              <a:rPr lang="en-US" altLang="ru-RU" sz="3600" i="1" dirty="0" smtClean="0"/>
            </a:br>
            <a:r>
              <a:rPr lang="ru-RU" altLang="ru-RU" sz="3600" b="1" dirty="0" smtClean="0"/>
              <a:t>Система энергетического менеджмента и организационные меры энергосбережения</a:t>
            </a:r>
          </a:p>
        </p:txBody>
      </p:sp>
      <p:sp>
        <p:nvSpPr>
          <p:cNvPr id="2051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327922"/>
            <a:ext cx="838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3200" dirty="0">
                <a:latin typeface="+mj-lt"/>
              </a:rPr>
              <a:t>Цели, задачи стандарта </a:t>
            </a:r>
            <a:r>
              <a:rPr lang="en-US" altLang="ru-RU" sz="3200" dirty="0">
                <a:latin typeface="+mj-lt"/>
              </a:rPr>
              <a:t>ISO </a:t>
            </a:r>
            <a:r>
              <a:rPr lang="ru-RU" altLang="ru-RU" sz="3200" dirty="0">
                <a:latin typeface="+mj-lt"/>
              </a:rPr>
              <a:t>50001</a:t>
            </a:r>
          </a:p>
        </p:txBody>
      </p:sp>
      <p:pic>
        <p:nvPicPr>
          <p:cNvPr id="11268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1274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1275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1276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1277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1278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1279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1280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1281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1282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1283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1284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11285" name="Rectangle 1"/>
          <p:cNvSpPr>
            <a:spLocks noChangeArrowheads="1"/>
          </p:cNvSpPr>
          <p:nvPr/>
        </p:nvSpPr>
        <p:spPr bwMode="auto">
          <a:xfrm>
            <a:off x="457200" y="1230205"/>
            <a:ext cx="9220200" cy="4941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/>
            <a:r>
              <a:rPr lang="ru-RU" altLang="ru-RU" sz="2100" dirty="0">
                <a:latin typeface="+mn-lt"/>
                <a:cs typeface="Times New Roman" pitchFamily="18" charset="0"/>
              </a:rPr>
              <a:t>Стандарт </a:t>
            </a:r>
            <a:r>
              <a:rPr lang="en-US" altLang="ru-RU" sz="2100" dirty="0">
                <a:latin typeface="+mn-lt"/>
                <a:cs typeface="Times New Roman" pitchFamily="18" charset="0"/>
              </a:rPr>
              <a:t>ISO 50001:</a:t>
            </a:r>
          </a:p>
          <a:p>
            <a:pPr algn="l"/>
            <a:r>
              <a:rPr lang="ru-RU" altLang="ru-RU" sz="2100" b="0" dirty="0" smtClean="0">
                <a:latin typeface="+mn-lt"/>
                <a:cs typeface="Times New Roman" pitchFamily="18" charset="0"/>
              </a:rPr>
              <a:t>• нацелен </a:t>
            </a:r>
            <a:r>
              <a:rPr lang="ru-RU" altLang="ru-RU" sz="2100" b="0" dirty="0">
                <a:latin typeface="+mn-lt"/>
                <a:cs typeface="Times New Roman" pitchFamily="18" charset="0"/>
              </a:rPr>
              <a:t>на оказание практической помощи и поддержки </a:t>
            </a:r>
            <a:r>
              <a:rPr lang="ru-RU" altLang="ru-RU" sz="2100" b="0" dirty="0" err="1" smtClean="0">
                <a:latin typeface="+mn-lt"/>
                <a:cs typeface="Times New Roman" pitchFamily="18" charset="0"/>
              </a:rPr>
              <a:t>энергоменеджерам</a:t>
            </a:r>
            <a:r>
              <a:rPr lang="ru-RU" altLang="ru-RU" sz="2100" b="0" dirty="0" smtClean="0">
                <a:latin typeface="+mn-lt"/>
                <a:cs typeface="Times New Roman" pitchFamily="18" charset="0"/>
              </a:rPr>
              <a:t>;</a:t>
            </a:r>
            <a:endParaRPr lang="ru-RU" altLang="ru-RU" sz="2100" b="0" dirty="0">
              <a:latin typeface="+mn-lt"/>
              <a:cs typeface="Times New Roman" pitchFamily="18" charset="0"/>
            </a:endParaRPr>
          </a:p>
          <a:p>
            <a:pPr algn="l"/>
            <a:r>
              <a:rPr lang="ru-RU" altLang="ru-RU" sz="2100" b="0" dirty="0">
                <a:latin typeface="+mn-lt"/>
                <a:cs typeface="Times New Roman" pitchFamily="18" charset="0"/>
              </a:rPr>
              <a:t>• призван снабдить организации, независимо от их размера и осуществляемого ими вида деятельности, полноценной стратегией действий, как в менеджерской области, так и в технических аспектах, чтобы те моли реально повысить свою </a:t>
            </a:r>
            <a:r>
              <a:rPr lang="ru-RU" altLang="ru-RU" sz="2100" b="0" dirty="0" err="1">
                <a:latin typeface="+mn-lt"/>
                <a:cs typeface="Times New Roman" pitchFamily="18" charset="0"/>
              </a:rPr>
              <a:t>энергоэффективность</a:t>
            </a:r>
            <a:r>
              <a:rPr lang="ru-RU" altLang="ru-RU" sz="2100" b="0" dirty="0">
                <a:latin typeface="+mn-lt"/>
                <a:cs typeface="Times New Roman" pitchFamily="18" charset="0"/>
              </a:rPr>
              <a:t> (</a:t>
            </a:r>
            <a:r>
              <a:rPr lang="ru-RU" altLang="ru-RU" sz="2100" b="0" dirty="0" err="1">
                <a:latin typeface="+mn-lt"/>
                <a:cs typeface="Times New Roman" pitchFamily="18" charset="0"/>
              </a:rPr>
              <a:t>энергоперформанс</a:t>
            </a:r>
            <a:r>
              <a:rPr lang="ru-RU" altLang="ru-RU" sz="2100" b="0" dirty="0">
                <a:latin typeface="+mn-lt"/>
                <a:cs typeface="Times New Roman" pitchFamily="18" charset="0"/>
              </a:rPr>
              <a:t>, «</a:t>
            </a:r>
            <a:r>
              <a:rPr lang="en-US" altLang="ru-RU" sz="2100" b="0" dirty="0">
                <a:latin typeface="+mn-lt"/>
                <a:cs typeface="Times New Roman" pitchFamily="18" charset="0"/>
              </a:rPr>
              <a:t>energy</a:t>
            </a:r>
            <a:r>
              <a:rPr lang="ru-RU" altLang="ru-RU" sz="2100" b="0" dirty="0">
                <a:latin typeface="+mn-lt"/>
                <a:cs typeface="Times New Roman" pitchFamily="18" charset="0"/>
              </a:rPr>
              <a:t> </a:t>
            </a:r>
            <a:r>
              <a:rPr lang="en-US" altLang="ru-RU" sz="2100" b="0" dirty="0">
                <a:latin typeface="+mn-lt"/>
                <a:cs typeface="Times New Roman" pitchFamily="18" charset="0"/>
              </a:rPr>
              <a:t>performance»), </a:t>
            </a:r>
            <a:r>
              <a:rPr lang="ru-RU" altLang="ru-RU" sz="2100" b="0" dirty="0">
                <a:latin typeface="+mn-lt"/>
                <a:cs typeface="Times New Roman" pitchFamily="18" charset="0"/>
              </a:rPr>
              <a:t>увеличить использование возобновляемых источников энергии и сократить эмиссии парниковых газов.</a:t>
            </a:r>
          </a:p>
          <a:p>
            <a:pPr algn="just"/>
            <a:endParaRPr lang="ru-RU" altLang="ru-RU" sz="2100" b="0" dirty="0">
              <a:latin typeface="+mn-lt"/>
              <a:cs typeface="Times New Roman" pitchFamily="18" charset="0"/>
            </a:endParaRPr>
          </a:p>
          <a:p>
            <a:pPr algn="just"/>
            <a:r>
              <a:rPr lang="ru-RU" altLang="ru-RU" sz="2100" b="0" dirty="0">
                <a:latin typeface="+mn-lt"/>
                <a:cs typeface="Times New Roman" pitchFamily="18" charset="0"/>
              </a:rPr>
              <a:t>По оценкам Главы ИСО/ТК 242 Эдвина </a:t>
            </a:r>
            <a:r>
              <a:rPr lang="ru-RU" altLang="ru-RU" sz="2100" b="0" dirty="0" err="1">
                <a:latin typeface="+mn-lt"/>
                <a:cs typeface="Times New Roman" pitchFamily="18" charset="0"/>
              </a:rPr>
              <a:t>Пиньеро</a:t>
            </a:r>
            <a:r>
              <a:rPr lang="en-US" altLang="ru-RU" sz="2100" b="0" dirty="0">
                <a:latin typeface="+mn-lt"/>
                <a:cs typeface="Times New Roman" pitchFamily="18" charset="0"/>
              </a:rPr>
              <a:t>: </a:t>
            </a:r>
            <a:r>
              <a:rPr lang="ru-RU" altLang="ru-RU" sz="2100" b="0" dirty="0">
                <a:latin typeface="+mn-lt"/>
                <a:cs typeface="Times New Roman" pitchFamily="18" charset="0"/>
              </a:rPr>
              <a:t> </a:t>
            </a:r>
          </a:p>
          <a:p>
            <a:pPr algn="just"/>
            <a:r>
              <a:rPr lang="ru-RU" altLang="ru-RU" sz="2100" b="0" dirty="0">
                <a:latin typeface="+mn-lt"/>
                <a:cs typeface="Times New Roman" pitchFamily="18" charset="0"/>
              </a:rPr>
              <a:t>• влияние стандарта может затронуть до 60% мирового потребления энергии;</a:t>
            </a:r>
          </a:p>
          <a:p>
            <a:pPr algn="just"/>
            <a:r>
              <a:rPr lang="ru-RU" altLang="ru-RU" sz="2100" b="0" dirty="0">
                <a:latin typeface="+mn-lt"/>
                <a:cs typeface="Times New Roman" pitchFamily="18" charset="0"/>
              </a:rPr>
              <a:t>• основное предназначение стандарта – интегрировать </a:t>
            </a:r>
            <a:r>
              <a:rPr lang="ru-RU" altLang="ru-RU" sz="2100" b="0" dirty="0" err="1">
                <a:latin typeface="+mn-lt"/>
                <a:cs typeface="Times New Roman" pitchFamily="18" charset="0"/>
              </a:rPr>
              <a:t>энергоэффективность</a:t>
            </a:r>
            <a:r>
              <a:rPr lang="ru-RU" altLang="ru-RU" sz="2100" b="0" dirty="0">
                <a:latin typeface="+mn-lt"/>
                <a:cs typeface="Times New Roman" pitchFamily="18" charset="0"/>
              </a:rPr>
              <a:t> в текущие управленческие практики организаций.</a:t>
            </a:r>
          </a:p>
          <a:p>
            <a:pPr algn="just"/>
            <a:endParaRPr lang="ru-RU" altLang="ru-RU" sz="2100" b="0" dirty="0">
              <a:latin typeface="+mn-lt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2309" name="Text Box 2"/>
          <p:cNvSpPr txBox="1">
            <a:spLocks noChangeArrowheads="1"/>
          </p:cNvSpPr>
          <p:nvPr/>
        </p:nvSpPr>
        <p:spPr bwMode="auto">
          <a:xfrm>
            <a:off x="443948" y="228600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dirty="0">
                <a:latin typeface="+mn-lt"/>
              </a:rPr>
              <a:t>Требования стандарта </a:t>
            </a:r>
            <a:r>
              <a:rPr lang="en-US" altLang="ru-RU" dirty="0">
                <a:latin typeface="+mn-lt"/>
              </a:rPr>
              <a:t>ISO </a:t>
            </a:r>
            <a:r>
              <a:rPr lang="ru-RU" altLang="ru-RU" dirty="0">
                <a:latin typeface="+mn-lt"/>
              </a:rPr>
              <a:t>50001 к системам энергетического менеджмента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2939146968"/>
              </p:ext>
            </p:extLst>
          </p:nvPr>
        </p:nvGraphicFramePr>
        <p:xfrm>
          <a:off x="596348" y="1295400"/>
          <a:ext cx="8839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76200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Требования стандарта </a:t>
            </a:r>
            <a:r>
              <a:rPr lang="en-US" altLang="ru-RU" sz="2400" dirty="0">
                <a:latin typeface="+mn-lt"/>
              </a:rPr>
              <a:t>ISO </a:t>
            </a:r>
            <a:r>
              <a:rPr lang="ru-RU" altLang="ru-RU" sz="2400" dirty="0">
                <a:latin typeface="+mn-lt"/>
              </a:rPr>
              <a:t>50001 </a:t>
            </a:r>
            <a:endParaRPr lang="en-US" altLang="ru-RU" sz="2400" dirty="0" smtClean="0">
              <a:latin typeface="+mn-lt"/>
            </a:endParaRPr>
          </a:p>
          <a:p>
            <a:pPr eaLnBrk="1" hangingPunct="1"/>
            <a:r>
              <a:rPr lang="ru-RU" altLang="ru-RU" sz="2400" dirty="0" smtClean="0">
                <a:latin typeface="+mn-lt"/>
              </a:rPr>
              <a:t>к </a:t>
            </a:r>
            <a:r>
              <a:rPr lang="ru-RU" altLang="ru-RU" sz="2400" dirty="0">
                <a:latin typeface="+mn-lt"/>
              </a:rPr>
              <a:t>системам энергетического менеджмента</a:t>
            </a:r>
          </a:p>
        </p:txBody>
      </p:sp>
      <p:pic>
        <p:nvPicPr>
          <p:cNvPr id="13316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3324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3325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3326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3327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3328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3329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3330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3331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3332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10261" name="Rectangle 1"/>
          <p:cNvSpPr>
            <a:spLocks noChangeArrowheads="1"/>
          </p:cNvSpPr>
          <p:nvPr/>
        </p:nvSpPr>
        <p:spPr bwMode="auto">
          <a:xfrm>
            <a:off x="152400" y="914400"/>
            <a:ext cx="9525000" cy="54744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•"/>
              <a:defRPr sz="3200">
                <a:solidFill>
                  <a:schemeClr val="tx1"/>
                </a:solidFill>
                <a:latin typeface="AGOpus" charset="-52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1400">
                <a:solidFill>
                  <a:schemeClr val="tx1"/>
                </a:solidFill>
                <a:latin typeface="AGOpus" charset="-52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AutoNum type="alphaLcPeriod"/>
              <a:defRPr sz="1200">
                <a:solidFill>
                  <a:schemeClr val="tx1"/>
                </a:solidFill>
                <a:latin typeface="AGOpus" charset="-52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AutoNum type="romanLcPeriod"/>
              <a:defRPr sz="1400">
                <a:solidFill>
                  <a:schemeClr val="tx1"/>
                </a:solidFill>
                <a:latin typeface="AGOpus" charset="-52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Char char="»"/>
              <a:defRPr sz="1400">
                <a:solidFill>
                  <a:schemeClr val="tx1"/>
                </a:solidFill>
                <a:latin typeface="AGOpus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400">
                <a:solidFill>
                  <a:schemeClr val="tx1"/>
                </a:solidFill>
                <a:latin typeface="AGOpus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400">
                <a:solidFill>
                  <a:schemeClr val="tx1"/>
                </a:solidFill>
                <a:latin typeface="AGOpus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400">
                <a:solidFill>
                  <a:schemeClr val="tx1"/>
                </a:solidFill>
                <a:latin typeface="AGOpus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400">
                <a:solidFill>
                  <a:schemeClr val="tx1"/>
                </a:solidFill>
                <a:latin typeface="AGOpus" charset="-52"/>
              </a:defRPr>
            </a:lvl9pPr>
          </a:lstStyle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Стандарт будет применим любой организацией независимо от ее размеров и отраслевой принадлежности, которая желает: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гарантировать, что она соответствует своей </a:t>
            </a:r>
            <a:r>
              <a:rPr lang="ru-RU" sz="1900" b="0" dirty="0" err="1" smtClean="0">
                <a:latin typeface="+mn-lt"/>
                <a:cs typeface="Times New Roman" pitchFamily="18" charset="0"/>
              </a:rPr>
              <a:t>энергополитике</a:t>
            </a:r>
            <a:r>
              <a:rPr lang="ru-RU" sz="1900" b="0" dirty="0" smtClean="0">
                <a:latin typeface="+mn-lt"/>
                <a:cs typeface="Times New Roman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демонстрировать такое соответствие другим заинтересованным сторонам (бизнес-партнерам);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получить подтверждение соответствия своей системы энергоменеджмента со стороны Органа по сертификации.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Стандарт является универсальным, т.к. использует подход “один размер, пригодный для всех” (“</a:t>
            </a:r>
            <a:r>
              <a:rPr lang="ru-RU" sz="1900" b="0" dirty="0" err="1" smtClean="0">
                <a:latin typeface="+mn-lt"/>
                <a:cs typeface="Times New Roman" pitchFamily="18" charset="0"/>
              </a:rPr>
              <a:t>one-size-fits-all</a:t>
            </a:r>
            <a:r>
              <a:rPr lang="ru-RU" sz="1900" b="0" dirty="0" smtClean="0">
                <a:latin typeface="+mn-lt"/>
                <a:cs typeface="Times New Roman" pitchFamily="18" charset="0"/>
              </a:rPr>
              <a:t>”).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Требования сформулированы как предписывающие, т.е. определяющие “то, что должно быть сделано, не определяя как это сделать”.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Метод достижения каждого из этих требований организация определяет сама, исходя из ее собственных нужд и потребностей, опираясь на собственный опыт.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900" b="0" dirty="0" smtClean="0">
                <a:latin typeface="+mn-lt"/>
                <a:cs typeface="Times New Roman" pitchFamily="18" charset="0"/>
              </a:rPr>
              <a:t>Такой гибкий подход требует от организации, применяющей стандарт, самой учитывать специфику, связанную с такими аспектами как характер выпускаемой ею продукции или оказываемых услуг, сложность технологических и бизнес-процессов, компетентность своего персонала и т.д.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38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Основные функции систем </a:t>
            </a:r>
            <a:r>
              <a:rPr lang="ru-RU" altLang="ru-RU" sz="2400" dirty="0" err="1">
                <a:latin typeface="+mn-lt"/>
              </a:rPr>
              <a:t>энергоменеджмента</a:t>
            </a:r>
            <a:endParaRPr lang="ru-RU" altLang="ru-RU" sz="2400" dirty="0">
              <a:latin typeface="+mn-lt"/>
            </a:endParaRPr>
          </a:p>
        </p:txBody>
      </p:sp>
      <p:pic>
        <p:nvPicPr>
          <p:cNvPr id="14340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4354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4355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4356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231818"/>
              </p:ext>
            </p:extLst>
          </p:nvPr>
        </p:nvGraphicFramePr>
        <p:xfrm>
          <a:off x="457200" y="685800"/>
          <a:ext cx="8991600" cy="5475251"/>
        </p:xfrm>
        <a:graphic>
          <a:graphicData uri="http://schemas.openxmlformats.org/drawingml/2006/table">
            <a:tbl>
              <a:tblPr/>
              <a:tblGrid>
                <a:gridCol w="2313162"/>
                <a:gridCol w="6678438"/>
              </a:tblGrid>
              <a:tr h="222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4.1 Общие положения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 2 Ответственность руководства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 2 1 Топ-менеджмент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4.2.2 Представитель менеджмента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+mn-lt"/>
                          <a:cs typeface="Times New Roman" pitchFamily="18" charset="0"/>
                        </a:rPr>
                        <a:t>4.3 Энергополитика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099"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4.4. </a:t>
                      </a:r>
                      <a:r>
                        <a:rPr lang="ru-RU" sz="1400" b="0" i="0" u="none" strike="noStrike" dirty="0" smtClean="0">
                          <a:latin typeface="+mn-lt"/>
                          <a:cs typeface="Times New Roman" pitchFamily="18" charset="0"/>
                        </a:rPr>
                        <a:t>Энергопланирование</a:t>
                      </a:r>
                      <a:endParaRPr lang="ru-RU" sz="1400" b="0" i="0" u="none" strike="noStrike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8765" marR="8765" marT="87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4.4.1 Общие положения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4.4.2 Законодательные и другие требования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4.4.3 Энергообзор (энергоанализ)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4.4.4 </a:t>
                      </a:r>
                      <a:r>
                        <a:rPr lang="ru-RU" sz="1400" b="0" i="0" u="none" strike="noStrike" dirty="0" err="1">
                          <a:latin typeface="+mn-lt"/>
                          <a:cs typeface="Times New Roman" pitchFamily="18" charset="0"/>
                        </a:rPr>
                        <a:t>Энергобазис</a:t>
                      </a:r>
                      <a:endParaRPr lang="ru-RU" sz="1400" b="0" i="0" u="none" strike="noStrike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4.4.5 Индикаторы (показатели) </a:t>
                      </a:r>
                      <a:r>
                        <a:rPr lang="ru-RU" sz="1400" b="0" i="0" u="none" strike="noStrike" dirty="0" err="1">
                          <a:latin typeface="+mn-lt"/>
                          <a:cs typeface="Times New Roman" pitchFamily="18" charset="0"/>
                        </a:rPr>
                        <a:t>энергодеятельности</a:t>
                      </a:r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 (</a:t>
                      </a:r>
                      <a:r>
                        <a:rPr lang="ru-RU" sz="1400" b="0" i="0" u="none" strike="noStrike" dirty="0" err="1">
                          <a:latin typeface="+mn-lt"/>
                          <a:cs typeface="Times New Roman" pitchFamily="18" charset="0"/>
                        </a:rPr>
                        <a:t>энергоперформанса</a:t>
                      </a:r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4.4.6 </a:t>
                      </a:r>
                      <a:r>
                        <a:rPr lang="ru-RU" sz="1400" b="0" i="0" u="none" strike="noStrike" dirty="0" err="1">
                          <a:latin typeface="+mn-lt"/>
                          <a:cs typeface="Times New Roman" pitchFamily="18" charset="0"/>
                        </a:rPr>
                        <a:t>Энергоцели</a:t>
                      </a:r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, энергозадачи и планы действий энергоменеджмента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4.5 Внедрение и функционирование</a:t>
                      </a:r>
                    </a:p>
                  </a:txBody>
                  <a:tcPr marL="8765" marR="8765" marT="87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4.5.1 Общие положения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4.5.2 Компетентность, обучение и понимание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4.5.3 Поддержание связей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4.5.4 Документация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4.5.6 Проектирование (дизайн)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4.5.7 Приобретение </a:t>
                      </a:r>
                      <a:r>
                        <a:rPr lang="ru-RU" sz="1400" b="0" i="0" u="none" strike="noStrike" dirty="0" err="1">
                          <a:latin typeface="+mn-lt"/>
                          <a:cs typeface="Times New Roman" pitchFamily="18" charset="0"/>
                        </a:rPr>
                        <a:t>энергосервисов</a:t>
                      </a:r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, продукции, оборудования и энергии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rowSpan="5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+mn-lt"/>
                          <a:cs typeface="Times New Roman" pitchFamily="18" charset="0"/>
                        </a:rPr>
                        <a:t>4.6 Проверка </a:t>
                      </a:r>
                    </a:p>
                  </a:txBody>
                  <a:tcPr marL="8765" marR="8765" marT="87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4.6.1 Мониторинг, измерения и анализ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4.6.2 Оценка выполнения законодательных требований и других требований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4.6.3 Внутренний аудит системы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4.6.4 Несоответствия, коррекция, корректирующие и предупреждающие действия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4.6.5 Управление записями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rowSpan="3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+mn-lt"/>
                          <a:cs typeface="Times New Roman" pitchFamily="18" charset="0"/>
                        </a:rPr>
                        <a:t>4.7 Анализ со стороны руководства</a:t>
                      </a:r>
                    </a:p>
                  </a:txBody>
                  <a:tcPr marL="8765" marR="8765" marT="87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4.7.1 Общие положения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4.7.2 Входные данные для анализа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  <a:cs typeface="Times New Roman" pitchFamily="18" charset="0"/>
                        </a:rPr>
                        <a:t>4.7.3 Выходные данные для анализа</a:t>
                      </a:r>
                    </a:p>
                  </a:txBody>
                  <a:tcPr marL="8765" marR="8765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93700" y="344487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dirty="0">
                <a:latin typeface="+mn-lt"/>
              </a:rPr>
              <a:t>Разработка и внедрение систем </a:t>
            </a:r>
            <a:endParaRPr lang="en-US" altLang="ru-RU" dirty="0" smtClean="0">
              <a:latin typeface="+mn-lt"/>
            </a:endParaRPr>
          </a:p>
          <a:p>
            <a:pPr eaLnBrk="1" hangingPunct="1"/>
            <a:r>
              <a:rPr lang="ru-RU" altLang="ru-RU" dirty="0" smtClean="0">
                <a:latin typeface="+mn-lt"/>
              </a:rPr>
              <a:t>энергетического </a:t>
            </a:r>
            <a:r>
              <a:rPr lang="ru-RU" altLang="ru-RU" dirty="0">
                <a:latin typeface="+mn-lt"/>
              </a:rPr>
              <a:t>менеджмента</a:t>
            </a:r>
          </a:p>
        </p:txBody>
      </p:sp>
      <p:pic>
        <p:nvPicPr>
          <p:cNvPr id="15364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5371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5372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5373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5374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5375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5376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5377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5378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5379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5380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15381" name="Прямоугольник 1"/>
          <p:cNvSpPr>
            <a:spLocks noChangeArrowheads="1"/>
          </p:cNvSpPr>
          <p:nvPr/>
        </p:nvSpPr>
        <p:spPr bwMode="auto">
          <a:xfrm>
            <a:off x="393700" y="1615202"/>
            <a:ext cx="89916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altLang="ru-RU" sz="2400" b="0" dirty="0">
                <a:latin typeface="+mn-lt"/>
                <a:cs typeface="Times New Roman" pitchFamily="18" charset="0"/>
              </a:rPr>
              <a:t>Разработка и внедрение систем энергетического менеджмента включает в себя </a:t>
            </a:r>
            <a:r>
              <a:rPr lang="ru-RU" altLang="ru-RU" sz="2400" b="0" u="sng" dirty="0">
                <a:latin typeface="+mn-lt"/>
                <a:cs typeface="Times New Roman" pitchFamily="18" charset="0"/>
              </a:rPr>
              <a:t>следующие этапы: </a:t>
            </a:r>
            <a:endParaRPr lang="ru-RU" altLang="ru-RU" sz="2400" b="0" u="sng" dirty="0" smtClean="0">
              <a:latin typeface="+mn-lt"/>
              <a:cs typeface="Times New Roman" pitchFamily="18" charset="0"/>
            </a:endParaRPr>
          </a:p>
          <a:p>
            <a:pPr algn="l"/>
            <a:endParaRPr lang="ru-RU" altLang="ru-RU" sz="2400" b="0" u="sng" dirty="0" smtClean="0">
              <a:latin typeface="+mn-lt"/>
              <a:cs typeface="Times New Roman" pitchFamily="18" charset="0"/>
            </a:endParaRPr>
          </a:p>
          <a:p>
            <a:pPr indent="447675" algn="l" fontAlgn="ctr">
              <a:buFont typeface="+mj-lt"/>
              <a:buAutoNum type="arabicPeriod"/>
            </a:pPr>
            <a:r>
              <a:rPr lang="ru-RU" sz="2400" b="0" dirty="0" smtClean="0">
                <a:latin typeface="+mn-lt"/>
              </a:rPr>
              <a:t>Принятие </a:t>
            </a:r>
            <a:r>
              <a:rPr lang="ru-RU" sz="2400" b="0" dirty="0">
                <a:latin typeface="+mn-lt"/>
              </a:rPr>
              <a:t>решения о разработке и внедрении управления </a:t>
            </a:r>
            <a:r>
              <a:rPr lang="ru-RU" sz="2400" b="0" dirty="0" err="1">
                <a:latin typeface="+mn-lt"/>
              </a:rPr>
              <a:t>энергоэффективностью</a:t>
            </a:r>
            <a:r>
              <a:rPr lang="ru-RU" sz="2400" b="0" dirty="0">
                <a:latin typeface="+mn-lt"/>
              </a:rPr>
              <a:t>. </a:t>
            </a:r>
          </a:p>
          <a:p>
            <a:pPr indent="447675" algn="l" fontAlgn="ctr">
              <a:buFont typeface="+mj-lt"/>
              <a:buAutoNum type="arabicPeriod"/>
            </a:pPr>
            <a:r>
              <a:rPr lang="ru-RU" sz="2400" b="0" dirty="0" smtClean="0">
                <a:latin typeface="+mn-lt"/>
              </a:rPr>
              <a:t>Составление </a:t>
            </a:r>
            <a:r>
              <a:rPr lang="ru-RU" sz="2400" b="0" dirty="0">
                <a:latin typeface="+mn-lt"/>
              </a:rPr>
              <a:t>плана-графика разработки и внедрения </a:t>
            </a:r>
            <a:r>
              <a:rPr lang="ru-RU" sz="2400" b="0" dirty="0" smtClean="0">
                <a:latin typeface="+mn-lt"/>
              </a:rPr>
              <a:t>СУЭ.</a:t>
            </a:r>
            <a:endParaRPr lang="ru-RU" sz="2400" b="0" dirty="0">
              <a:latin typeface="+mn-lt"/>
            </a:endParaRPr>
          </a:p>
          <a:p>
            <a:pPr indent="447675" algn="l" fontAlgn="ctr">
              <a:buFont typeface="+mj-lt"/>
              <a:buAutoNum type="arabicPeriod"/>
            </a:pPr>
            <a:r>
              <a:rPr lang="ru-RU" sz="2400" b="0" dirty="0" smtClean="0">
                <a:latin typeface="+mn-lt"/>
              </a:rPr>
              <a:t>Ознакомление </a:t>
            </a:r>
            <a:r>
              <a:rPr lang="ru-RU" sz="2400" b="0" dirty="0">
                <a:latin typeface="+mn-lt"/>
              </a:rPr>
              <a:t>менеджмента предприятия с требованиям </a:t>
            </a:r>
            <a:r>
              <a:rPr lang="ru-RU" sz="2400" b="0" dirty="0" smtClean="0">
                <a:latin typeface="+mn-lt"/>
              </a:rPr>
              <a:t>стандарта.</a:t>
            </a:r>
            <a:endParaRPr lang="ru-RU" sz="2400" b="0" dirty="0">
              <a:latin typeface="+mn-lt"/>
            </a:endParaRPr>
          </a:p>
          <a:p>
            <a:pPr indent="447675" algn="l" fontAlgn="ctr">
              <a:buFont typeface="+mj-lt"/>
              <a:buAutoNum type="arabicPeriod"/>
            </a:pPr>
            <a:r>
              <a:rPr lang="ru-RU" sz="2400" b="0" dirty="0" smtClean="0">
                <a:latin typeface="+mn-lt"/>
              </a:rPr>
              <a:t>Создание </a:t>
            </a:r>
            <a:r>
              <a:rPr lang="ru-RU" sz="2400" b="0" dirty="0">
                <a:latin typeface="+mn-lt"/>
              </a:rPr>
              <a:t>рабочей </a:t>
            </a:r>
            <a:r>
              <a:rPr lang="ru-RU" sz="2400" b="0" dirty="0" smtClean="0">
                <a:latin typeface="+mn-lt"/>
              </a:rPr>
              <a:t>группы.</a:t>
            </a:r>
            <a:endParaRPr lang="ru-RU" sz="2400" b="0" dirty="0">
              <a:latin typeface="+mn-lt"/>
            </a:endParaRPr>
          </a:p>
          <a:p>
            <a:pPr indent="447675" algn="l" fontAlgn="t">
              <a:buFont typeface="+mj-lt"/>
              <a:buAutoNum type="arabicPeriod"/>
            </a:pPr>
            <a:r>
              <a:rPr lang="ru-RU" sz="2400" b="0" dirty="0" smtClean="0">
                <a:latin typeface="+mn-lt"/>
              </a:rPr>
              <a:t>Разработка </a:t>
            </a:r>
            <a:r>
              <a:rPr lang="ru-RU" sz="2400" b="0" dirty="0">
                <a:latin typeface="+mn-lt"/>
              </a:rPr>
              <a:t>Политики в области энергосбережения (Энергетической Политики</a:t>
            </a:r>
            <a:r>
              <a:rPr lang="ru-RU" sz="2400" b="0" dirty="0" smtClean="0">
                <a:latin typeface="+mn-lt"/>
              </a:rPr>
              <a:t>).</a:t>
            </a:r>
            <a:endParaRPr lang="ru-RU" sz="2400" b="0" dirty="0">
              <a:latin typeface="+mn-lt"/>
            </a:endParaRPr>
          </a:p>
          <a:p>
            <a:pPr indent="447675" algn="l" fontAlgn="ctr">
              <a:buFont typeface="+mj-lt"/>
              <a:buAutoNum type="arabicPeriod"/>
            </a:pPr>
            <a:r>
              <a:rPr lang="ru-RU" sz="2400" b="0" dirty="0" smtClean="0">
                <a:latin typeface="+mn-lt"/>
              </a:rPr>
              <a:t>Диагностика </a:t>
            </a:r>
            <a:r>
              <a:rPr lang="ru-RU" sz="2400" b="0" dirty="0">
                <a:latin typeface="+mn-lt"/>
              </a:rPr>
              <a:t>системы </a:t>
            </a:r>
            <a:r>
              <a:rPr lang="ru-RU" sz="2400" b="0" dirty="0" err="1" smtClean="0">
                <a:latin typeface="+mn-lt"/>
              </a:rPr>
              <a:t>энергоменеджмента</a:t>
            </a:r>
            <a:r>
              <a:rPr lang="ru-RU" sz="2400" b="0" dirty="0" smtClean="0">
                <a:latin typeface="+mn-lt"/>
              </a:rPr>
              <a:t>.</a:t>
            </a:r>
            <a:endParaRPr lang="ru-RU" sz="2400" b="0" dirty="0">
              <a:latin typeface="+mn-lt"/>
            </a:endParaRPr>
          </a:p>
          <a:p>
            <a:pPr algn="l"/>
            <a:endParaRPr lang="ru-RU" altLang="ru-RU" sz="2400" b="0" u="sng" dirty="0">
              <a:latin typeface="+mn-lt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8131969" y="6206745"/>
            <a:ext cx="576262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991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marL="0" indent="0" eaLnBrk="1" hangingPunct="1"/>
            <a:r>
              <a:rPr lang="ru-RU" altLang="ru-RU" sz="3200" dirty="0">
                <a:latin typeface="+mn-lt"/>
              </a:rPr>
              <a:t>Разработка и внедрение систем </a:t>
            </a:r>
            <a:endParaRPr lang="en-US" altLang="ru-RU" sz="3200" dirty="0" smtClean="0">
              <a:latin typeface="+mn-lt"/>
            </a:endParaRPr>
          </a:p>
          <a:p>
            <a:pPr marL="0" indent="0" eaLnBrk="1" hangingPunct="1"/>
            <a:r>
              <a:rPr lang="ru-RU" altLang="ru-RU" sz="3200" dirty="0" smtClean="0">
                <a:latin typeface="+mn-lt"/>
              </a:rPr>
              <a:t>энергетического </a:t>
            </a:r>
            <a:r>
              <a:rPr lang="ru-RU" altLang="ru-RU" sz="3200" dirty="0">
                <a:latin typeface="+mn-lt"/>
              </a:rPr>
              <a:t>менеджмента</a:t>
            </a:r>
          </a:p>
        </p:txBody>
      </p:sp>
      <p:pic>
        <p:nvPicPr>
          <p:cNvPr id="16388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6397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6399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6400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6401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6402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6403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6404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24" name="Прямоугольник 1"/>
          <p:cNvSpPr>
            <a:spLocks noChangeArrowheads="1"/>
          </p:cNvSpPr>
          <p:nvPr/>
        </p:nvSpPr>
        <p:spPr bwMode="auto">
          <a:xfrm>
            <a:off x="373822" y="1524000"/>
            <a:ext cx="89916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536575" algn="l" fontAlgn="t">
              <a:buFont typeface="+mj-lt"/>
              <a:buAutoNum type="arabicPeriod" startAt="7"/>
            </a:pPr>
            <a:r>
              <a:rPr lang="ru-RU" b="0" dirty="0" smtClean="0">
                <a:latin typeface="+mn-lt"/>
              </a:rPr>
              <a:t>Проектирование </a:t>
            </a:r>
            <a:r>
              <a:rPr lang="ru-RU" b="0" dirty="0">
                <a:latin typeface="+mn-lt"/>
              </a:rPr>
              <a:t>системы </a:t>
            </a:r>
            <a:r>
              <a:rPr lang="ru-RU" b="0" dirty="0" err="1">
                <a:latin typeface="+mn-lt"/>
              </a:rPr>
              <a:t>энергоменеджмента</a:t>
            </a:r>
            <a:r>
              <a:rPr lang="ru-RU" b="0" dirty="0">
                <a:latin typeface="+mn-lt"/>
              </a:rPr>
              <a:t>.</a:t>
            </a:r>
          </a:p>
          <a:p>
            <a:pPr indent="536575" algn="l" fontAlgn="t">
              <a:buFont typeface="+mj-lt"/>
              <a:buAutoNum type="arabicPeriod" startAt="7"/>
            </a:pPr>
            <a:r>
              <a:rPr lang="ru-RU" b="0" dirty="0" smtClean="0">
                <a:latin typeface="+mn-lt"/>
              </a:rPr>
              <a:t>Выделение </a:t>
            </a:r>
            <a:r>
              <a:rPr lang="ru-RU" b="0" dirty="0">
                <a:latin typeface="+mn-lt"/>
              </a:rPr>
              <a:t>ресурсов для решения задач и достижения целей: планирование во времени, планирование технических ресурсов, составление сметы, определение источников финансирования.</a:t>
            </a:r>
          </a:p>
          <a:p>
            <a:pPr indent="536575" algn="l" fontAlgn="t">
              <a:buFont typeface="+mj-lt"/>
              <a:buAutoNum type="arabicPeriod" startAt="7"/>
            </a:pPr>
            <a:r>
              <a:rPr lang="ru-RU" b="0" dirty="0" smtClean="0">
                <a:latin typeface="+mn-lt"/>
              </a:rPr>
              <a:t>Внедрение </a:t>
            </a:r>
            <a:r>
              <a:rPr lang="ru-RU" b="0" dirty="0">
                <a:latin typeface="+mn-lt"/>
              </a:rPr>
              <a:t>системы </a:t>
            </a:r>
            <a:r>
              <a:rPr lang="ru-RU" b="0" dirty="0" err="1">
                <a:latin typeface="+mn-lt"/>
              </a:rPr>
              <a:t>энергоменеджмента</a:t>
            </a:r>
            <a:r>
              <a:rPr lang="ru-RU" b="0" dirty="0">
                <a:latin typeface="+mn-lt"/>
              </a:rPr>
              <a:t>.</a:t>
            </a:r>
          </a:p>
          <a:p>
            <a:pPr indent="536575" algn="l" fontAlgn="t">
              <a:buFont typeface="+mj-lt"/>
              <a:buAutoNum type="arabicPeriod" startAt="7"/>
            </a:pPr>
            <a:r>
              <a:rPr lang="ru-RU" b="0" dirty="0" smtClean="0">
                <a:latin typeface="+mn-lt"/>
              </a:rPr>
              <a:t>Установление </a:t>
            </a:r>
            <a:r>
              <a:rPr lang="ru-RU" b="0" dirty="0">
                <a:latin typeface="+mn-lt"/>
              </a:rPr>
              <a:t>связи достижения целей и решения задач с системой стимулирования сотрудников.</a:t>
            </a:r>
          </a:p>
          <a:p>
            <a:pPr indent="536575" algn="l" fontAlgn="t">
              <a:buFont typeface="+mj-lt"/>
              <a:buAutoNum type="arabicPeriod" startAt="7"/>
            </a:pPr>
            <a:r>
              <a:rPr lang="ru-RU" b="0" dirty="0" smtClean="0">
                <a:latin typeface="+mn-lt"/>
              </a:rPr>
              <a:t>Оценка </a:t>
            </a:r>
            <a:r>
              <a:rPr lang="ru-RU" b="0" dirty="0">
                <a:latin typeface="+mn-lt"/>
              </a:rPr>
              <a:t>результатов внедрения системы.</a:t>
            </a:r>
          </a:p>
          <a:p>
            <a:pPr indent="536575" algn="l" fontAlgn="t">
              <a:buFont typeface="+mj-lt"/>
              <a:buAutoNum type="arabicPeriod" startAt="7"/>
            </a:pPr>
            <a:r>
              <a:rPr lang="ru-RU" b="0" dirty="0" smtClean="0">
                <a:latin typeface="+mn-lt"/>
              </a:rPr>
              <a:t>Оценка </a:t>
            </a:r>
            <a:r>
              <a:rPr lang="ru-RU" b="0" dirty="0">
                <a:latin typeface="+mn-lt"/>
              </a:rPr>
              <a:t>экономического эффекта от внедрения.</a:t>
            </a:r>
          </a:p>
          <a:p>
            <a:pPr algn="l"/>
            <a:endParaRPr lang="ru-RU" altLang="ru-RU" sz="2400" b="0" u="sng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68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marL="0" indent="0" eaLnBrk="1" hangingPunct="1"/>
            <a:r>
              <a:rPr lang="ru-RU" altLang="ru-RU" sz="2400" dirty="0">
                <a:latin typeface="+mn-lt"/>
              </a:rPr>
              <a:t>Примеры и эффективность внедрения </a:t>
            </a:r>
            <a:endParaRPr lang="ru-RU" altLang="ru-RU" sz="2400" dirty="0" smtClean="0">
              <a:latin typeface="+mn-lt"/>
            </a:endParaRPr>
          </a:p>
          <a:p>
            <a:pPr marL="0" indent="0" eaLnBrk="1" hangingPunct="1"/>
            <a:r>
              <a:rPr lang="ru-RU" altLang="ru-RU" sz="2400" dirty="0" smtClean="0">
                <a:latin typeface="+mn-lt"/>
              </a:rPr>
              <a:t>систем </a:t>
            </a:r>
            <a:r>
              <a:rPr lang="ru-RU" altLang="ru-RU" sz="2400" dirty="0" err="1">
                <a:latin typeface="+mn-lt"/>
              </a:rPr>
              <a:t>энергоменеджмента</a:t>
            </a:r>
            <a:endParaRPr lang="ru-RU" altLang="ru-RU" sz="2400" dirty="0">
              <a:latin typeface="+mn-lt"/>
            </a:endParaRPr>
          </a:p>
        </p:txBody>
      </p:sp>
      <p:pic>
        <p:nvPicPr>
          <p:cNvPr id="17412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7423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7424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7426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7427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7428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17429" name="Rectangle 1"/>
          <p:cNvSpPr>
            <a:spLocks noChangeArrowheads="1"/>
          </p:cNvSpPr>
          <p:nvPr/>
        </p:nvSpPr>
        <p:spPr bwMode="auto">
          <a:xfrm>
            <a:off x="304800" y="990600"/>
            <a:ext cx="9220200" cy="543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/>
            <a:r>
              <a:rPr lang="ru-RU" altLang="ru-RU" sz="1800" b="0" dirty="0">
                <a:latin typeface="+mn-lt"/>
                <a:cs typeface="Times New Roman" pitchFamily="18" charset="0"/>
              </a:rPr>
              <a:t>Приказом Президента </a:t>
            </a:r>
            <a:r>
              <a:rPr lang="ru-RU" altLang="ru-RU" sz="1800" dirty="0">
                <a:latin typeface="+mn-lt"/>
                <a:cs typeface="Times New Roman" pitchFamily="18" charset="0"/>
              </a:rPr>
              <a:t>ООО «</a:t>
            </a:r>
            <a:r>
              <a:rPr lang="ru-RU" altLang="ru-RU" sz="1800" dirty="0" err="1">
                <a:latin typeface="+mn-lt"/>
                <a:cs typeface="Times New Roman" pitchFamily="18" charset="0"/>
              </a:rPr>
              <a:t>Евраз</a:t>
            </a:r>
            <a:r>
              <a:rPr lang="ru-RU" altLang="ru-RU" sz="1800" dirty="0">
                <a:latin typeface="+mn-lt"/>
                <a:cs typeface="Times New Roman" pitchFamily="18" charset="0"/>
              </a:rPr>
              <a:t>-Холдинг»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от 11.03.2010г. № 11 было утверждено Типовое положение о системе 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энергоменеджмента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. Вместе с Типовым регламентом работы систем 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энергоменеджмента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 управляемых предприятий оно направлено на предприятия холдинга (ОАО «ЗСМК», ОАО «НКМК», ОАО «НТМК», ОАО «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Евразруда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», ОАО «Ванадий», ОАО «ВГОК») как возможный подход и ориентир для внедрения системы.</a:t>
            </a:r>
          </a:p>
          <a:p>
            <a:pPr algn="just"/>
            <a:r>
              <a:rPr lang="ru-RU" altLang="ru-RU" sz="1800" b="0" dirty="0" smtClean="0">
                <a:latin typeface="+mn-lt"/>
                <a:cs typeface="Times New Roman" pitchFamily="18" charset="0"/>
              </a:rPr>
              <a:t>Идет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разработка системы 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энергоменеджмента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 на </a:t>
            </a:r>
            <a:r>
              <a:rPr lang="ru-RU" altLang="ru-RU" sz="1800" dirty="0">
                <a:latin typeface="+mn-lt"/>
                <a:cs typeface="Times New Roman" pitchFamily="18" charset="0"/>
              </a:rPr>
              <a:t>ООО «</a:t>
            </a:r>
            <a:r>
              <a:rPr lang="ru-RU" altLang="ru-RU" sz="1800" dirty="0" err="1">
                <a:latin typeface="+mn-lt"/>
                <a:cs typeface="Times New Roman" pitchFamily="18" charset="0"/>
              </a:rPr>
              <a:t>Тобольск-Нефтехим</a:t>
            </a:r>
            <a:r>
              <a:rPr lang="ru-RU" altLang="ru-RU" sz="1800" dirty="0">
                <a:latin typeface="+mn-lt"/>
                <a:cs typeface="Times New Roman" pitchFamily="18" charset="0"/>
              </a:rPr>
              <a:t>»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, входящем в «</a:t>
            </a:r>
            <a:r>
              <a:rPr lang="ru-RU" altLang="ru-RU" sz="1800" b="0" dirty="0" err="1" smtClean="0">
                <a:latin typeface="+mn-lt"/>
                <a:cs typeface="Times New Roman" pitchFamily="18" charset="0"/>
              </a:rPr>
              <a:t>СИБУР-Холдинг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» (проект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рассматривается руководством холдинга как «пилотный», его опыт будет использован для тиражирования на 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других предприятиях,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входящие в холдинг 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«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Томск-Нефтехим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», «Тольятти-Каучук» и т.д.).</a:t>
            </a:r>
          </a:p>
          <a:p>
            <a:pPr algn="just">
              <a:spcBef>
                <a:spcPts val="600"/>
              </a:spcBef>
            </a:pPr>
            <a:r>
              <a:rPr lang="ru-RU" altLang="ru-RU" sz="1800" b="0" dirty="0">
                <a:latin typeface="+mn-lt"/>
                <a:cs typeface="Times New Roman" pitchFamily="18" charset="0"/>
              </a:rPr>
              <a:t>На </a:t>
            </a:r>
            <a:r>
              <a:rPr lang="ru-RU" altLang="ru-RU" sz="1800" dirty="0">
                <a:latin typeface="+mn-lt"/>
                <a:cs typeface="Times New Roman" pitchFamily="18" charset="0"/>
              </a:rPr>
              <a:t>ОАО «Северсталь»,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входящем в Консорциум «Русская сталь», высшее руководство по сообщениям пресс-службы рассматривает вопрос о внедрении системы 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энергоменеджмента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 на базе ISO 50001 с последующей сертификацией.</a:t>
            </a:r>
          </a:p>
          <a:p>
            <a:pPr algn="just"/>
            <a:r>
              <a:rPr lang="ru-RU" altLang="ru-RU" sz="1800" b="0" dirty="0">
                <a:latin typeface="+mn-lt"/>
                <a:cs typeface="Times New Roman" pitchFamily="18" charset="0"/>
              </a:rPr>
              <a:t>Активный интерес к этим вопросам проявляют на таких предприятиях как ОАО «Новолипецкий металлургический комбинат (НЛМК)», ОАО «Трубная металлургическая компания (ТМК)», ОАО «КАМАЗ-Металлургия», ОК «РУСАЛ», ООО «Группа НИТОЛ». Это организации, где уже внедрены, как правило, интегрированы друг с другом и сертифицированы системы менеджмента качества (ISO 9001), экологического менеджмента (ISO 14001), менеджмента профессионального здоровья и безопасности (OHSAS 18001).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8382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600" dirty="0">
                <a:latin typeface="+mn-lt"/>
              </a:rPr>
              <a:t>Результаты внедрения системы </a:t>
            </a:r>
            <a:r>
              <a:rPr lang="ru-RU" altLang="ru-RU" sz="2600" dirty="0" err="1">
                <a:latin typeface="+mn-lt"/>
              </a:rPr>
              <a:t>энергоменеджмента</a:t>
            </a:r>
            <a:endParaRPr lang="ru-RU" altLang="ru-RU" sz="2600" dirty="0">
              <a:latin typeface="+mn-lt"/>
            </a:endParaRPr>
          </a:p>
        </p:txBody>
      </p:sp>
      <p:pic>
        <p:nvPicPr>
          <p:cNvPr id="18436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8451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8452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18453" name="TextBox 23"/>
          <p:cNvSpPr txBox="1">
            <a:spLocks noChangeArrowheads="1"/>
          </p:cNvSpPr>
          <p:nvPr/>
        </p:nvSpPr>
        <p:spPr bwMode="auto">
          <a:xfrm>
            <a:off x="762000" y="990600"/>
            <a:ext cx="2667000" cy="2523768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 u="sng" dirty="0"/>
              <a:t>Организационный эффект</a:t>
            </a:r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 smtClean="0"/>
              <a:t>Разработка </a:t>
            </a:r>
            <a:r>
              <a:rPr lang="ru-RU" altLang="ru-RU" sz="1200" b="0" dirty="0"/>
              <a:t>корпоративных </a:t>
            </a:r>
            <a:r>
              <a:rPr lang="en-US" altLang="ru-RU" sz="1200" b="0" dirty="0"/>
              <a:t> </a:t>
            </a:r>
            <a:r>
              <a:rPr lang="ru-RU" altLang="ru-RU" sz="1200" b="0" dirty="0"/>
              <a:t>документов, регулирующих </a:t>
            </a:r>
            <a:r>
              <a:rPr lang="ru-RU" altLang="ru-RU" sz="1200" b="0" dirty="0" err="1" smtClean="0"/>
              <a:t>энергоменеджмент</a:t>
            </a:r>
            <a:r>
              <a:rPr lang="ru-RU" altLang="ru-RU" sz="1200" b="0" dirty="0" smtClean="0"/>
              <a:t>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Синергетический эффект от сбалансированного распределения функций в области энергосбережения по </a:t>
            </a:r>
            <a:r>
              <a:rPr lang="ru-RU" altLang="ru-RU" sz="1200" b="0" dirty="0" smtClean="0"/>
              <a:t>подразделениям.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Вовлечение всех категорий персонала в энергосбережение за счет мотивации и развития корпоративной </a:t>
            </a:r>
            <a:r>
              <a:rPr lang="ru-RU" altLang="ru-RU" sz="1200" b="0" dirty="0" smtClean="0"/>
              <a:t>культуры.</a:t>
            </a:r>
            <a:endParaRPr lang="ru-RU" altLang="ru-RU" sz="1200" b="0" dirty="0"/>
          </a:p>
        </p:txBody>
      </p:sp>
      <p:sp>
        <p:nvSpPr>
          <p:cNvPr id="18454" name="TextBox 23"/>
          <p:cNvSpPr txBox="1">
            <a:spLocks noChangeArrowheads="1"/>
          </p:cNvSpPr>
          <p:nvPr/>
        </p:nvSpPr>
        <p:spPr bwMode="auto">
          <a:xfrm>
            <a:off x="3810000" y="990600"/>
            <a:ext cx="2590800" cy="252412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 u="sng" dirty="0"/>
              <a:t>Финансовый эффект</a:t>
            </a:r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 smtClean="0"/>
              <a:t>Улучшение </a:t>
            </a:r>
            <a:r>
              <a:rPr lang="ru-RU" altLang="ru-RU" sz="1200" b="0" dirty="0"/>
              <a:t>финансовых показателей компании за счет прямой экономии всех видов </a:t>
            </a:r>
            <a:r>
              <a:rPr lang="ru-RU" altLang="ru-RU" sz="1200" b="0" dirty="0" smtClean="0"/>
              <a:t>энергоресурсов.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Сокращение издержек, выявление и устранение непроизводственных </a:t>
            </a:r>
            <a:r>
              <a:rPr lang="ru-RU" altLang="ru-RU" sz="1200" b="0" dirty="0" smtClean="0"/>
              <a:t>расходов.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Повышение финансовой прозрачности </a:t>
            </a:r>
            <a:r>
              <a:rPr lang="ru-RU" altLang="ru-RU" sz="1200" b="0" dirty="0" smtClean="0"/>
              <a:t>компании.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гарантии инвестирования в энергосберегающие проекты.  </a:t>
            </a:r>
          </a:p>
          <a:p>
            <a:pPr algn="just"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ru-RU" altLang="ru-RU" sz="1200" b="0" dirty="0"/>
          </a:p>
        </p:txBody>
      </p:sp>
      <p:sp>
        <p:nvSpPr>
          <p:cNvPr id="18455" name="TextBox 23"/>
          <p:cNvSpPr txBox="1">
            <a:spLocks noChangeArrowheads="1"/>
          </p:cNvSpPr>
          <p:nvPr/>
        </p:nvSpPr>
        <p:spPr bwMode="auto">
          <a:xfrm>
            <a:off x="6705600" y="990600"/>
            <a:ext cx="2590800" cy="252412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 u="sng" dirty="0" err="1"/>
              <a:t>Репутационный</a:t>
            </a:r>
            <a:r>
              <a:rPr lang="ru-RU" altLang="ru-RU" sz="1400" u="sng" dirty="0"/>
              <a:t> эффект</a:t>
            </a:r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Улучшение финансовых показателей компании за счет прямой экономии всех видов </a:t>
            </a:r>
            <a:r>
              <a:rPr lang="ru-RU" altLang="ru-RU" sz="1200" b="0" dirty="0" smtClean="0"/>
              <a:t>энергоресурсов.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Сокращение издержек, выявление и устранение непроизводственных </a:t>
            </a:r>
            <a:r>
              <a:rPr lang="ru-RU" altLang="ru-RU" sz="1200" b="0" dirty="0" smtClean="0"/>
              <a:t>расходов.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Повышение финансовой прозрачности </a:t>
            </a:r>
            <a:r>
              <a:rPr lang="ru-RU" altLang="ru-RU" sz="1200" b="0" dirty="0" smtClean="0"/>
              <a:t>компании.</a:t>
            </a:r>
            <a:endParaRPr lang="ru-RU" altLang="ru-RU" sz="1200" b="0" dirty="0"/>
          </a:p>
          <a:p>
            <a:pPr marL="179388" indent="-179388" algn="l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ru-RU" altLang="ru-RU" sz="1200" b="0" dirty="0"/>
              <a:t> гарантии инвестирования в энергосберегающие проекты.  </a:t>
            </a:r>
          </a:p>
          <a:p>
            <a:pPr algn="just"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ru-RU" altLang="ru-RU" sz="1200" b="0" dirty="0"/>
          </a:p>
        </p:txBody>
      </p:sp>
      <p:sp>
        <p:nvSpPr>
          <p:cNvPr id="18456" name="TextBox 23"/>
          <p:cNvSpPr txBox="1">
            <a:spLocks noChangeArrowheads="1"/>
          </p:cNvSpPr>
          <p:nvPr/>
        </p:nvSpPr>
        <p:spPr bwMode="auto">
          <a:xfrm>
            <a:off x="838200" y="4038600"/>
            <a:ext cx="2590800" cy="1169988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Обеспечение управленческой прозрачности и повышение управляемости компании</a:t>
            </a:r>
            <a:endParaRPr lang="ru-RU" altLang="ru-RU" sz="1200" b="0">
              <a:solidFill>
                <a:srgbClr val="C00000"/>
              </a:solidFill>
            </a:endParaRPr>
          </a:p>
        </p:txBody>
      </p:sp>
      <p:sp>
        <p:nvSpPr>
          <p:cNvPr id="18457" name="TextBox 23"/>
          <p:cNvSpPr txBox="1">
            <a:spLocks noChangeArrowheads="1"/>
          </p:cNvSpPr>
          <p:nvPr/>
        </p:nvSpPr>
        <p:spPr bwMode="auto">
          <a:xfrm>
            <a:off x="3810000" y="4038600"/>
            <a:ext cx="2590800" cy="1169988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Обеспечение инвестиционной привлекательности и рост стоимости (капитализации) компании</a:t>
            </a:r>
          </a:p>
        </p:txBody>
      </p:sp>
      <p:sp>
        <p:nvSpPr>
          <p:cNvPr id="18458" name="TextBox 23"/>
          <p:cNvSpPr txBox="1">
            <a:spLocks noChangeArrowheads="1"/>
          </p:cNvSpPr>
          <p:nvPr/>
        </p:nvSpPr>
        <p:spPr bwMode="auto">
          <a:xfrm>
            <a:off x="6705600" y="4038600"/>
            <a:ext cx="2590800" cy="1138238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C00000"/>
                </a:solidFill>
              </a:rPr>
              <a:t>Поддержание имиджа и репутации компании как выгодного и надежного партнера</a:t>
            </a:r>
          </a:p>
          <a:p>
            <a:pPr eaLnBrk="1" hangingPunct="1"/>
            <a:endParaRPr lang="ru-RU" altLang="ru-RU" sz="1200" b="0"/>
          </a:p>
        </p:txBody>
      </p:sp>
      <p:sp>
        <p:nvSpPr>
          <p:cNvPr id="18459" name="TextBox 23"/>
          <p:cNvSpPr txBox="1">
            <a:spLocks noChangeArrowheads="1"/>
          </p:cNvSpPr>
          <p:nvPr/>
        </p:nvSpPr>
        <p:spPr bwMode="auto">
          <a:xfrm>
            <a:off x="838200" y="5791200"/>
            <a:ext cx="8534400" cy="52387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0070C0"/>
                </a:solidFill>
              </a:rPr>
              <a:t>Обеспечение стабильной конкурентоспособности организации на </a:t>
            </a:r>
          </a:p>
          <a:p>
            <a:pPr eaLnBrk="1" hangingPunct="1"/>
            <a:r>
              <a:rPr lang="ru-RU" altLang="ru-RU" sz="1400">
                <a:solidFill>
                  <a:srgbClr val="0070C0"/>
                </a:solidFill>
              </a:rPr>
              <a:t>отечественных и зарубежных рынках</a:t>
            </a:r>
            <a:endParaRPr lang="ru-RU" altLang="ru-RU" sz="1200" b="0">
              <a:solidFill>
                <a:srgbClr val="0070C0"/>
              </a:solidFill>
            </a:endParaRPr>
          </a:p>
        </p:txBody>
      </p:sp>
      <p:sp>
        <p:nvSpPr>
          <p:cNvPr id="18460" name="Стрелка вниз 28"/>
          <p:cNvSpPr>
            <a:spLocks noChangeArrowheads="1"/>
          </p:cNvSpPr>
          <p:nvPr/>
        </p:nvSpPr>
        <p:spPr bwMode="auto">
          <a:xfrm>
            <a:off x="1828800" y="3505200"/>
            <a:ext cx="381000" cy="533400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ru-RU" altLang="ru-RU"/>
          </a:p>
        </p:txBody>
      </p:sp>
      <p:sp>
        <p:nvSpPr>
          <p:cNvPr id="18461" name="Стрелка вниз 29"/>
          <p:cNvSpPr>
            <a:spLocks noChangeArrowheads="1"/>
          </p:cNvSpPr>
          <p:nvPr/>
        </p:nvSpPr>
        <p:spPr bwMode="auto">
          <a:xfrm>
            <a:off x="4800600" y="3505200"/>
            <a:ext cx="381000" cy="533400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ru-RU" altLang="ru-RU"/>
          </a:p>
        </p:txBody>
      </p:sp>
      <p:sp>
        <p:nvSpPr>
          <p:cNvPr id="18462" name="Стрелка вниз 30"/>
          <p:cNvSpPr>
            <a:spLocks noChangeArrowheads="1"/>
          </p:cNvSpPr>
          <p:nvPr/>
        </p:nvSpPr>
        <p:spPr bwMode="auto">
          <a:xfrm>
            <a:off x="7848600" y="3505200"/>
            <a:ext cx="381000" cy="533400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ru-RU" altLang="ru-RU"/>
          </a:p>
        </p:txBody>
      </p:sp>
      <p:sp>
        <p:nvSpPr>
          <p:cNvPr id="18463" name="Стрелка вниз 31"/>
          <p:cNvSpPr>
            <a:spLocks noChangeArrowheads="1"/>
          </p:cNvSpPr>
          <p:nvPr/>
        </p:nvSpPr>
        <p:spPr bwMode="auto">
          <a:xfrm>
            <a:off x="1828800" y="5257800"/>
            <a:ext cx="381000" cy="533400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ru-RU" altLang="ru-RU"/>
          </a:p>
        </p:txBody>
      </p:sp>
      <p:sp>
        <p:nvSpPr>
          <p:cNvPr id="18464" name="Стрелка вниз 32"/>
          <p:cNvSpPr>
            <a:spLocks noChangeArrowheads="1"/>
          </p:cNvSpPr>
          <p:nvPr/>
        </p:nvSpPr>
        <p:spPr bwMode="auto">
          <a:xfrm>
            <a:off x="4876800" y="5257800"/>
            <a:ext cx="381000" cy="533400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ru-RU" altLang="ru-RU"/>
          </a:p>
        </p:txBody>
      </p:sp>
      <p:sp>
        <p:nvSpPr>
          <p:cNvPr id="18465" name="Стрелка вниз 33"/>
          <p:cNvSpPr>
            <a:spLocks noChangeArrowheads="1"/>
          </p:cNvSpPr>
          <p:nvPr/>
        </p:nvSpPr>
        <p:spPr bwMode="auto">
          <a:xfrm>
            <a:off x="7848600" y="5257800"/>
            <a:ext cx="381000" cy="533400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ru-RU" alt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marL="0" indent="0" eaLnBrk="1" hangingPunct="1"/>
            <a:r>
              <a:rPr lang="ru-RU" altLang="ru-RU" dirty="0">
                <a:latin typeface="+mn-lt"/>
              </a:rPr>
              <a:t>Опыт внедрения процедуры  </a:t>
            </a:r>
            <a:r>
              <a:rPr lang="ru-RU" altLang="ru-RU" dirty="0" err="1">
                <a:latin typeface="+mn-lt"/>
              </a:rPr>
              <a:t>энергоменеджмента</a:t>
            </a:r>
            <a:r>
              <a:rPr lang="ru-RU" altLang="ru-RU" dirty="0">
                <a:latin typeface="+mn-lt"/>
              </a:rPr>
              <a:t> </a:t>
            </a:r>
            <a:r>
              <a:rPr lang="ru-RU" altLang="ru-RU" dirty="0" smtClean="0">
                <a:latin typeface="+mn-lt"/>
              </a:rPr>
              <a:t>в мировой </a:t>
            </a:r>
            <a:r>
              <a:rPr lang="ru-RU" altLang="ru-RU" dirty="0">
                <a:latin typeface="+mn-lt"/>
              </a:rPr>
              <a:t>практике</a:t>
            </a:r>
          </a:p>
        </p:txBody>
      </p:sp>
      <p:pic>
        <p:nvPicPr>
          <p:cNvPr id="19460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9469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9470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9471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9472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9473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9474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9476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1076375829"/>
              </p:ext>
            </p:extLst>
          </p:nvPr>
        </p:nvGraphicFramePr>
        <p:xfrm>
          <a:off x="493643" y="1143000"/>
          <a:ext cx="8991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393700" y="304800"/>
            <a:ext cx="899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3200" dirty="0">
                <a:latin typeface="+mn-lt"/>
              </a:rPr>
              <a:t>Организационные меры энергосбережения</a:t>
            </a:r>
          </a:p>
        </p:txBody>
      </p:sp>
      <p:pic>
        <p:nvPicPr>
          <p:cNvPr id="20484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0495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0496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0499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20500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20502" name="Прямоугольник 2"/>
          <p:cNvSpPr>
            <a:spLocks noChangeArrowheads="1"/>
          </p:cNvSpPr>
          <p:nvPr/>
        </p:nvSpPr>
        <p:spPr bwMode="auto">
          <a:xfrm>
            <a:off x="393700" y="1066800"/>
            <a:ext cx="9207500" cy="515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1900" b="0" dirty="0" smtClean="0">
                <a:latin typeface="+mn-lt"/>
                <a:cs typeface="Times New Roman" pitchFamily="18" charset="0"/>
              </a:rPr>
              <a:t>К организационным мерам по энергосбережению можно отнести</a:t>
            </a:r>
            <a:r>
              <a:rPr lang="en-US" altLang="ru-RU" sz="1900" b="0" dirty="0" smtClean="0">
                <a:latin typeface="+mn-lt"/>
                <a:cs typeface="Times New Roman" pitchFamily="18" charset="0"/>
              </a:rPr>
              <a:t>: </a:t>
            </a:r>
            <a:r>
              <a:rPr lang="ru-RU" altLang="ru-RU" sz="1900" b="0" u="sng" dirty="0" smtClean="0">
                <a:latin typeface="+mn-lt"/>
                <a:cs typeface="Times New Roman" pitchFamily="18" charset="0"/>
              </a:rPr>
              <a:t> </a:t>
            </a:r>
          </a:p>
          <a:p>
            <a:pPr marL="342900" indent="-342900" algn="l">
              <a:spcBef>
                <a:spcPts val="600"/>
              </a:spcBef>
              <a:buFont typeface="AGOpus" charset="-52"/>
              <a:buAutoNum type="arabicPeriod"/>
            </a:pPr>
            <a:r>
              <a:rPr lang="ru-RU" altLang="ru-RU" sz="1900" b="0" dirty="0" smtClean="0">
                <a:latin typeface="+mn-lt"/>
              </a:rPr>
              <a:t>Назначение </a:t>
            </a:r>
            <a:r>
              <a:rPr lang="ru-RU" altLang="ru-RU" sz="1900" b="0" dirty="0">
                <a:latin typeface="+mn-lt"/>
              </a:rPr>
              <a:t>приказом руководителя лица, кто будет ответственным за выполнение организационных мероприятий. Это может быть один человек по всему предприятию или отдельные сотрудники служб, отделов, контролирующие работу по своему направлению.</a:t>
            </a:r>
          </a:p>
          <a:p>
            <a:pPr marL="342900" indent="-342900" algn="l">
              <a:spcBef>
                <a:spcPts val="600"/>
              </a:spcBef>
              <a:buFont typeface="AGOpus" charset="-52"/>
              <a:buAutoNum type="arabicPeriod"/>
            </a:pPr>
            <a:r>
              <a:rPr lang="ru-RU" altLang="ru-RU" sz="1900" b="0" spc="-100" dirty="0">
                <a:latin typeface="+mn-lt"/>
              </a:rPr>
              <a:t>Обучение ответственного персонала вопросам энергосбережения. Важно проводить разъяснительные беседы с работниками предприятия, которые осуществляют эксплуатацию оборудования, о более экономном расходовании энергоресурсов.</a:t>
            </a:r>
          </a:p>
          <a:p>
            <a:pPr marL="342900" indent="-342900" algn="l">
              <a:spcBef>
                <a:spcPts val="600"/>
              </a:spcBef>
              <a:buFont typeface="AGOpus" charset="-52"/>
              <a:buAutoNum type="arabicPeriod"/>
            </a:pPr>
            <a:r>
              <a:rPr lang="ru-RU" altLang="ru-RU" sz="1900" b="0" dirty="0">
                <a:latin typeface="+mn-lt"/>
              </a:rPr>
              <a:t>Проведение агитации среди персонала о важности экономии энергоресурсов. Это могут быть развешанные на стенах таблички (презентационные плакаты) о выключении света, электроприборов, закрытии входных дверей или окон.</a:t>
            </a:r>
          </a:p>
          <a:p>
            <a:pPr marL="342900" indent="-342900" algn="l">
              <a:spcBef>
                <a:spcPts val="600"/>
              </a:spcBef>
              <a:buFont typeface="AGOpus" charset="-52"/>
              <a:buAutoNum type="arabicPeriod"/>
            </a:pPr>
            <a:r>
              <a:rPr lang="ru-RU" altLang="ru-RU" sz="1900" b="0" dirty="0">
                <a:latin typeface="+mn-lt"/>
              </a:rPr>
              <a:t>Стимулирование персонала во всех подразделениях, осуществляющего учет энергоресурсов, контроль расходования и выполняющего энергосберегающие мероприятия. Разработка Положения о стимулировании </a:t>
            </a:r>
            <a:r>
              <a:rPr lang="ru-RU" altLang="ru-RU" sz="1900" b="0" dirty="0" err="1">
                <a:latin typeface="+mn-lt"/>
              </a:rPr>
              <a:t>энергоресурсосбережения</a:t>
            </a:r>
            <a:r>
              <a:rPr lang="ru-RU" altLang="ru-RU" sz="1900" b="0" dirty="0">
                <a:latin typeface="+mn-lt"/>
              </a:rPr>
              <a:t>.</a:t>
            </a:r>
          </a:p>
          <a:p>
            <a:pPr marL="342900" indent="-342900" algn="l">
              <a:spcBef>
                <a:spcPts val="600"/>
              </a:spcBef>
              <a:buFont typeface="AGOpus" charset="-52"/>
              <a:buAutoNum type="arabicPeriod"/>
            </a:pPr>
            <a:r>
              <a:rPr lang="ru-RU" altLang="ru-RU" sz="1900" b="0" dirty="0">
                <a:latin typeface="+mn-lt"/>
              </a:rPr>
              <a:t>Внедрение системы поощрения работников за экономию энергоресурсов</a:t>
            </a:r>
            <a:r>
              <a:rPr lang="ru-RU" altLang="ru-RU" sz="1900" b="0" dirty="0" smtClean="0">
                <a:latin typeface="+mn-lt"/>
              </a:rPr>
              <a:t>.</a:t>
            </a:r>
            <a:endParaRPr lang="ru-RU" altLang="ru-RU" sz="1900" b="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8332304" y="6257131"/>
            <a:ext cx="576262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182217" y="457200"/>
            <a:ext cx="9296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3200" dirty="0">
                <a:latin typeface="+mn-lt"/>
              </a:rPr>
              <a:t>Перечень основных вопросов раздела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4616" y="1240093"/>
            <a:ext cx="914400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 algn="l">
              <a:buFont typeface="+mj-lt"/>
              <a:buAutoNum type="arabicPeriod"/>
            </a:pPr>
            <a:r>
              <a:rPr lang="ru-RU" sz="2200" b="0" dirty="0">
                <a:latin typeface="+mn-lt"/>
                <a:cs typeface="Times New Roman" pitchFamily="18" charset="0"/>
              </a:rPr>
              <a:t>Предпосылки для внедрения системы энергетического менеджмента на предприятии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>
                <a:latin typeface="+mn-lt"/>
                <a:cs typeface="Times New Roman" pitchFamily="18" charset="0"/>
              </a:rPr>
              <a:t>Системный подход к энергетическому менеджменту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>
                <a:latin typeface="+mn-lt"/>
                <a:cs typeface="Times New Roman" pitchFamily="18" charset="0"/>
              </a:rPr>
              <a:t>Международные и отечественные стандарты в области </a:t>
            </a:r>
            <a:r>
              <a:rPr lang="ru-RU" sz="2200" b="0" dirty="0" err="1">
                <a:latin typeface="+mn-lt"/>
                <a:cs typeface="Times New Roman" pitchFamily="18" charset="0"/>
              </a:rPr>
              <a:t>энергоменеджмента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 smtClean="0">
                <a:latin typeface="+mn-lt"/>
                <a:cs typeface="Times New Roman" pitchFamily="18" charset="0"/>
              </a:rPr>
              <a:t>Цели</a:t>
            </a:r>
            <a:r>
              <a:rPr lang="ru-RU" sz="2200" b="0" dirty="0">
                <a:latin typeface="+mn-lt"/>
                <a:cs typeface="Times New Roman" pitchFamily="18" charset="0"/>
              </a:rPr>
              <a:t>, задачи основные положения стандарта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 smtClean="0">
                <a:latin typeface="+mn-lt"/>
                <a:cs typeface="Times New Roman" pitchFamily="18" charset="0"/>
              </a:rPr>
              <a:t>Требования </a:t>
            </a:r>
            <a:r>
              <a:rPr lang="ru-RU" sz="2200" b="0" dirty="0">
                <a:latin typeface="+mn-lt"/>
                <a:cs typeface="Times New Roman" pitchFamily="18" charset="0"/>
              </a:rPr>
              <a:t>стандарта к системам энергетического менеджмента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 smtClean="0">
                <a:latin typeface="+mn-lt"/>
                <a:cs typeface="Times New Roman" pitchFamily="18" charset="0"/>
              </a:rPr>
              <a:t>Основные </a:t>
            </a:r>
            <a:r>
              <a:rPr lang="ru-RU" sz="2200" b="0" dirty="0">
                <a:latin typeface="+mn-lt"/>
                <a:cs typeface="Times New Roman" pitchFamily="18" charset="0"/>
              </a:rPr>
              <a:t>функции систем энергетического менеджмента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 smtClean="0">
                <a:latin typeface="+mn-lt"/>
                <a:cs typeface="Times New Roman" pitchFamily="18" charset="0"/>
              </a:rPr>
              <a:t>Разработка </a:t>
            </a:r>
            <a:r>
              <a:rPr lang="ru-RU" sz="2200" b="0" dirty="0">
                <a:latin typeface="+mn-lt"/>
                <a:cs typeface="Times New Roman" pitchFamily="18" charset="0"/>
              </a:rPr>
              <a:t>и внедрение систем энергетического менеджмента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 smtClean="0">
                <a:latin typeface="+mn-lt"/>
                <a:cs typeface="Times New Roman" pitchFamily="18" charset="0"/>
              </a:rPr>
              <a:t>Примеры </a:t>
            </a:r>
            <a:r>
              <a:rPr lang="ru-RU" sz="2200" b="0" dirty="0">
                <a:latin typeface="+mn-lt"/>
                <a:cs typeface="Times New Roman" pitchFamily="18" charset="0"/>
              </a:rPr>
              <a:t>и эффективность внедрения систем энергетического менеджмента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 smtClean="0">
                <a:latin typeface="+mn-lt"/>
                <a:cs typeface="Times New Roman" pitchFamily="18" charset="0"/>
              </a:rPr>
              <a:t>Опыт </a:t>
            </a:r>
            <a:r>
              <a:rPr lang="ru-RU" sz="2200" b="0" dirty="0">
                <a:latin typeface="+mn-lt"/>
                <a:cs typeface="Times New Roman" pitchFamily="18" charset="0"/>
              </a:rPr>
              <a:t>внедрения процедуры энергетического менеджмента в мировой практике</a:t>
            </a:r>
            <a:r>
              <a:rPr lang="ru-RU" sz="2200" b="0" dirty="0" smtClean="0">
                <a:latin typeface="+mn-lt"/>
                <a:cs typeface="Times New Roman" pitchFamily="18" charset="0"/>
              </a:rPr>
              <a:t>.</a:t>
            </a:r>
          </a:p>
          <a:p>
            <a:pPr marL="447675" indent="-447675" algn="l">
              <a:buFont typeface="+mj-lt"/>
              <a:buAutoNum type="arabicPeriod"/>
            </a:pPr>
            <a:r>
              <a:rPr lang="ru-RU" sz="2200" b="0" dirty="0" smtClean="0">
                <a:latin typeface="+mn-lt"/>
                <a:cs typeface="Times New Roman" pitchFamily="18" charset="0"/>
              </a:rPr>
              <a:t>Организационные </a:t>
            </a:r>
            <a:r>
              <a:rPr lang="ru-RU" sz="2200" b="0" dirty="0">
                <a:latin typeface="+mn-lt"/>
                <a:cs typeface="Times New Roman" pitchFamily="18" charset="0"/>
              </a:rPr>
              <a:t>меры энергосбережения.</a:t>
            </a:r>
            <a:endParaRPr lang="ru-RU" sz="2200" b="0" dirty="0" smtClean="0">
              <a:latin typeface="+mn-lt"/>
              <a:cs typeface="Times New Roman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2200" b="0" dirty="0">
              <a:latin typeface="+mn-lt"/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99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marL="0" indent="0" eaLnBrk="1" hangingPunct="1"/>
            <a:r>
              <a:rPr lang="ru-RU" altLang="ru-RU" dirty="0">
                <a:latin typeface="+mn-lt"/>
              </a:rPr>
              <a:t>Организационные меры энергосбережения</a:t>
            </a:r>
          </a:p>
        </p:txBody>
      </p:sp>
      <p:pic>
        <p:nvPicPr>
          <p:cNvPr id="21508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1517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1518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1519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1520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1521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21524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143000"/>
            <a:ext cx="90678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600"/>
              </a:spcBef>
              <a:buFont typeface="+mj-lt"/>
              <a:buAutoNum type="arabicPeriod" startAt="6"/>
              <a:defRPr/>
            </a:pPr>
            <a:r>
              <a:rPr lang="ru-RU" sz="2000" b="0" dirty="0" smtClean="0">
                <a:latin typeface="+mn-lt"/>
              </a:rPr>
              <a:t>Составление </a:t>
            </a:r>
            <a:r>
              <a:rPr lang="ru-RU" sz="2000" b="0" dirty="0">
                <a:latin typeface="+mn-lt"/>
              </a:rPr>
              <a:t>балансов по всем видам энергетических ресурсов. Для этого надо установить технический учет на всех системах энергообеспечения.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 startAt="6"/>
              <a:defRPr/>
            </a:pPr>
            <a:r>
              <a:rPr lang="ru-RU" sz="2000" b="0" dirty="0" smtClean="0">
                <a:latin typeface="+mn-lt"/>
              </a:rPr>
              <a:t>Проведение </a:t>
            </a:r>
            <a:r>
              <a:rPr lang="ru-RU" sz="2000" b="0" dirty="0">
                <a:latin typeface="+mn-lt"/>
              </a:rPr>
              <a:t>регулярного </a:t>
            </a:r>
            <a:r>
              <a:rPr lang="ru-RU" sz="2000" b="0" dirty="0" err="1">
                <a:latin typeface="+mn-lt"/>
              </a:rPr>
              <a:t>энергоэкономического</a:t>
            </a:r>
            <a:r>
              <a:rPr lang="ru-RU" sz="2000" b="0" dirty="0">
                <a:latin typeface="+mn-lt"/>
              </a:rPr>
              <a:t> анализа работы предприятия.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 startAt="6"/>
              <a:defRPr/>
            </a:pPr>
            <a:r>
              <a:rPr lang="ru-RU" sz="2000" b="0" dirty="0" smtClean="0">
                <a:latin typeface="+mn-lt"/>
              </a:rPr>
              <a:t>Составление </a:t>
            </a:r>
            <a:r>
              <a:rPr lang="ru-RU" sz="2000" b="0" dirty="0">
                <a:latin typeface="+mn-lt"/>
              </a:rPr>
              <a:t>программ (планов) по экономии энергоресурсов на период (на год, полгода). Мониторинг их исполнения. 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 startAt="6"/>
              <a:defRPr/>
            </a:pPr>
            <a:r>
              <a:rPr lang="ru-RU" sz="2000" b="0" dirty="0" smtClean="0">
                <a:latin typeface="+mn-lt"/>
              </a:rPr>
              <a:t>Контроль </a:t>
            </a:r>
            <a:r>
              <a:rPr lang="ru-RU" sz="2000" b="0" dirty="0">
                <a:latin typeface="+mn-lt"/>
              </a:rPr>
              <a:t>за соответствием закупаемых товаров и услуг требованиям энергосбережения в компании.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 startAt="6"/>
              <a:defRPr/>
            </a:pPr>
            <a:r>
              <a:rPr lang="ru-RU" sz="2000" b="0" dirty="0" smtClean="0">
                <a:latin typeface="+mn-lt"/>
              </a:rPr>
              <a:t>Разработка </a:t>
            </a:r>
            <a:r>
              <a:rPr lang="ru-RU" sz="2000" b="0" dirty="0">
                <a:latin typeface="+mn-lt"/>
              </a:rPr>
              <a:t>руководства по обслуживанию, эксплуатации систем энергоснабжения. Периодический контроль за его исполнением.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 startAt="6"/>
              <a:defRPr/>
            </a:pPr>
            <a:r>
              <a:rPr lang="ru-RU" sz="2000" b="0" dirty="0" smtClean="0">
                <a:latin typeface="+mn-lt"/>
              </a:rPr>
              <a:t>Совершенствование </a:t>
            </a:r>
            <a:r>
              <a:rPr lang="ru-RU" sz="2000" b="0" dirty="0">
                <a:latin typeface="+mn-lt"/>
              </a:rPr>
              <a:t>и оптимизация работы систем освещения, вентиляции, водоснабжения. Введение графиков включения/отключения света, освещение выборочных зон и пр.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 startAt="6"/>
              <a:defRPr/>
            </a:pPr>
            <a:r>
              <a:rPr lang="ru-RU" sz="2000" b="0" dirty="0" smtClean="0">
                <a:latin typeface="+mn-lt"/>
              </a:rPr>
              <a:t>Проведение </a:t>
            </a:r>
            <a:r>
              <a:rPr lang="ru-RU" sz="2000" b="0" dirty="0">
                <a:latin typeface="+mn-lt"/>
              </a:rPr>
              <a:t>регулярных энергетических обследований.</a:t>
            </a:r>
          </a:p>
          <a:p>
            <a:pPr marL="342900" indent="-342900" algn="l">
              <a:spcBef>
                <a:spcPts val="600"/>
              </a:spcBef>
              <a:buFont typeface="+mj-lt"/>
              <a:buAutoNum type="arabicPeriod" startAt="6"/>
              <a:defRPr/>
            </a:pPr>
            <a:endParaRPr lang="ru-RU" sz="2000" b="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929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Предпосылки для внедрения системы </a:t>
            </a:r>
            <a:r>
              <a:rPr lang="ru-RU" altLang="ru-RU" sz="2400" dirty="0" err="1">
                <a:latin typeface="+mn-lt"/>
              </a:rPr>
              <a:t>энергоменеджмента</a:t>
            </a:r>
            <a:r>
              <a:rPr lang="ru-RU" altLang="ru-RU" sz="2400" dirty="0">
                <a:latin typeface="+mn-lt"/>
              </a:rPr>
              <a:t> </a:t>
            </a:r>
            <a:endParaRPr lang="en-US" altLang="ru-RU" sz="2400" dirty="0" smtClean="0">
              <a:latin typeface="+mn-lt"/>
            </a:endParaRPr>
          </a:p>
          <a:p>
            <a:pPr eaLnBrk="1" hangingPunct="1"/>
            <a:r>
              <a:rPr lang="ru-RU" altLang="ru-RU" sz="2400" dirty="0" smtClean="0">
                <a:latin typeface="+mn-lt"/>
              </a:rPr>
              <a:t>на </a:t>
            </a:r>
            <a:r>
              <a:rPr lang="ru-RU" altLang="ru-RU" sz="2400" dirty="0">
                <a:latin typeface="+mn-lt"/>
              </a:rPr>
              <a:t>предприятии </a:t>
            </a:r>
          </a:p>
        </p:txBody>
      </p:sp>
      <p:pic>
        <p:nvPicPr>
          <p:cNvPr id="4100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4109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4110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4111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4112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4113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4114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4115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4116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561965443"/>
              </p:ext>
            </p:extLst>
          </p:nvPr>
        </p:nvGraphicFramePr>
        <p:xfrm>
          <a:off x="533400" y="1190625"/>
          <a:ext cx="8915400" cy="4981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38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Системный подход к </a:t>
            </a:r>
            <a:r>
              <a:rPr lang="ru-RU" altLang="ru-RU" sz="2400" dirty="0" err="1">
                <a:latin typeface="+mn-lt"/>
              </a:rPr>
              <a:t>энергоменеджменту</a:t>
            </a:r>
            <a:r>
              <a:rPr lang="ru-RU" altLang="ru-RU" sz="2400" dirty="0">
                <a:latin typeface="+mn-lt"/>
              </a:rPr>
              <a:t> </a:t>
            </a:r>
          </a:p>
        </p:txBody>
      </p:sp>
      <p:pic>
        <p:nvPicPr>
          <p:cNvPr id="5124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5132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5133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5134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5135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5136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5137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5138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5141" name="TextBox 23"/>
          <p:cNvSpPr txBox="1">
            <a:spLocks noChangeArrowheads="1"/>
          </p:cNvSpPr>
          <p:nvPr/>
        </p:nvSpPr>
        <p:spPr bwMode="auto">
          <a:xfrm>
            <a:off x="3733800" y="762000"/>
            <a:ext cx="2209800" cy="49212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/>
              <a:t>Энергополитика</a:t>
            </a:r>
          </a:p>
          <a:p>
            <a:pPr algn="just" eaLnBrk="1" hangingPunct="1">
              <a:buClr>
                <a:srgbClr val="CC0000"/>
              </a:buClr>
            </a:pPr>
            <a:endParaRPr lang="ru-RU" altLang="ru-RU" sz="1200" b="0"/>
          </a:p>
        </p:txBody>
      </p:sp>
      <p:sp>
        <p:nvSpPr>
          <p:cNvPr id="5142" name="TextBox 23"/>
          <p:cNvSpPr txBox="1">
            <a:spLocks noChangeArrowheads="1"/>
          </p:cNvSpPr>
          <p:nvPr/>
        </p:nvSpPr>
        <p:spPr bwMode="auto">
          <a:xfrm>
            <a:off x="1143000" y="5410200"/>
            <a:ext cx="2057400" cy="52387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0070C0"/>
                </a:solidFill>
              </a:rPr>
              <a:t>Внутренний аудит системы</a:t>
            </a:r>
            <a:endParaRPr lang="ru-RU" altLang="ru-RU" sz="1200" b="0">
              <a:solidFill>
                <a:srgbClr val="0070C0"/>
              </a:solidFill>
            </a:endParaRPr>
          </a:p>
        </p:txBody>
      </p:sp>
      <p:sp>
        <p:nvSpPr>
          <p:cNvPr id="5143" name="TextBox 23"/>
          <p:cNvSpPr txBox="1">
            <a:spLocks noChangeArrowheads="1"/>
          </p:cNvSpPr>
          <p:nvPr/>
        </p:nvSpPr>
        <p:spPr bwMode="auto">
          <a:xfrm>
            <a:off x="3733800" y="1828800"/>
            <a:ext cx="2209800" cy="49212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/>
              <a:t>Энергопланирование</a:t>
            </a:r>
          </a:p>
          <a:p>
            <a:pPr algn="just" eaLnBrk="1" hangingPunct="1">
              <a:buClr>
                <a:srgbClr val="CC0000"/>
              </a:buClr>
            </a:pPr>
            <a:endParaRPr lang="ru-RU" altLang="ru-RU" sz="1200" b="0"/>
          </a:p>
        </p:txBody>
      </p:sp>
      <p:sp>
        <p:nvSpPr>
          <p:cNvPr id="5144" name="TextBox 23"/>
          <p:cNvSpPr txBox="1">
            <a:spLocks noChangeArrowheads="1"/>
          </p:cNvSpPr>
          <p:nvPr/>
        </p:nvSpPr>
        <p:spPr bwMode="auto">
          <a:xfrm>
            <a:off x="3733800" y="2971800"/>
            <a:ext cx="2209800" cy="70802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/>
              <a:t>Внедрение и функционирование</a:t>
            </a:r>
          </a:p>
          <a:p>
            <a:pPr algn="just" eaLnBrk="1" hangingPunct="1">
              <a:buClr>
                <a:srgbClr val="CC0000"/>
              </a:buClr>
            </a:pPr>
            <a:endParaRPr lang="ru-RU" altLang="ru-RU" sz="1200" b="0"/>
          </a:p>
        </p:txBody>
      </p:sp>
      <p:sp>
        <p:nvSpPr>
          <p:cNvPr id="5145" name="TextBox 23"/>
          <p:cNvSpPr txBox="1">
            <a:spLocks noChangeArrowheads="1"/>
          </p:cNvSpPr>
          <p:nvPr/>
        </p:nvSpPr>
        <p:spPr bwMode="auto">
          <a:xfrm>
            <a:off x="3810000" y="4343400"/>
            <a:ext cx="2209800" cy="49212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/>
              <a:t>Проверка</a:t>
            </a:r>
          </a:p>
          <a:p>
            <a:pPr algn="just" eaLnBrk="1" hangingPunct="1">
              <a:buClr>
                <a:srgbClr val="CC0000"/>
              </a:buClr>
            </a:pPr>
            <a:endParaRPr lang="ru-RU" altLang="ru-RU" sz="1200" b="0"/>
          </a:p>
        </p:txBody>
      </p:sp>
      <p:sp>
        <p:nvSpPr>
          <p:cNvPr id="5146" name="TextBox 23"/>
          <p:cNvSpPr txBox="1">
            <a:spLocks noChangeArrowheads="1"/>
          </p:cNvSpPr>
          <p:nvPr/>
        </p:nvSpPr>
        <p:spPr bwMode="auto">
          <a:xfrm>
            <a:off x="6705600" y="5410200"/>
            <a:ext cx="2057400" cy="52387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0070C0"/>
                </a:solidFill>
              </a:rPr>
              <a:t>Мониторинг, измерения и анализ</a:t>
            </a:r>
            <a:endParaRPr lang="ru-RU" altLang="ru-RU" sz="1200">
              <a:solidFill>
                <a:srgbClr val="0070C0"/>
              </a:solidFill>
            </a:endParaRPr>
          </a:p>
        </p:txBody>
      </p:sp>
      <p:sp>
        <p:nvSpPr>
          <p:cNvPr id="39" name="Выгнутая вправо стрелка 38"/>
          <p:cNvSpPr/>
          <p:nvPr/>
        </p:nvSpPr>
        <p:spPr bwMode="auto">
          <a:xfrm rot="5400000">
            <a:off x="3991768" y="2713832"/>
            <a:ext cx="1693863" cy="4038600"/>
          </a:xfrm>
          <a:prstGeom prst="curvedLeftArrow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/>
          </a:p>
        </p:txBody>
      </p:sp>
      <p:cxnSp>
        <p:nvCxnSpPr>
          <p:cNvPr id="41" name="Прямая соединительная линия 40"/>
          <p:cNvCxnSpPr>
            <a:stCxn id="5141" idx="2"/>
            <a:endCxn id="5143" idx="0"/>
          </p:cNvCxnSpPr>
          <p:nvPr/>
        </p:nvCxnSpPr>
        <p:spPr bwMode="auto">
          <a:xfrm rot="5400000">
            <a:off x="4552950" y="1541463"/>
            <a:ext cx="573087" cy="1588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Прямая соединительная линия 41"/>
          <p:cNvCxnSpPr/>
          <p:nvPr/>
        </p:nvCxnSpPr>
        <p:spPr bwMode="auto">
          <a:xfrm rot="5400000">
            <a:off x="4590256" y="2648744"/>
            <a:ext cx="574675" cy="1588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Прямая соединительная линия 42"/>
          <p:cNvCxnSpPr/>
          <p:nvPr/>
        </p:nvCxnSpPr>
        <p:spPr bwMode="auto">
          <a:xfrm rot="5400000">
            <a:off x="4590256" y="4020344"/>
            <a:ext cx="574675" cy="1588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51" name="TextBox 23"/>
          <p:cNvSpPr txBox="1">
            <a:spLocks noChangeArrowheads="1"/>
          </p:cNvSpPr>
          <p:nvPr/>
        </p:nvSpPr>
        <p:spPr bwMode="auto">
          <a:xfrm>
            <a:off x="3505200" y="5791200"/>
            <a:ext cx="2971800" cy="738188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0070C0"/>
                </a:solidFill>
              </a:rPr>
              <a:t>Несоответствия, коррекция, корректирующие и предупреждающие действия</a:t>
            </a:r>
            <a:endParaRPr lang="ru-RU" altLang="ru-RU" sz="1200" b="0">
              <a:solidFill>
                <a:srgbClr val="0070C0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 bwMode="auto">
          <a:xfrm rot="10800000" flipV="1">
            <a:off x="3200400" y="5181600"/>
            <a:ext cx="381000" cy="269875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Прямая соединительная линия 46"/>
          <p:cNvCxnSpPr/>
          <p:nvPr/>
        </p:nvCxnSpPr>
        <p:spPr bwMode="auto">
          <a:xfrm>
            <a:off x="6400800" y="5105400"/>
            <a:ext cx="304800" cy="269875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5410200" y="5486400"/>
            <a:ext cx="304800" cy="269875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Прямая соединительная линия 49"/>
          <p:cNvCxnSpPr/>
          <p:nvPr/>
        </p:nvCxnSpPr>
        <p:spPr bwMode="auto">
          <a:xfrm rot="10800000">
            <a:off x="2133600" y="4724400"/>
            <a:ext cx="1143000" cy="0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единительная линия 52"/>
          <p:cNvCxnSpPr>
            <a:stCxn id="5157" idx="2"/>
          </p:cNvCxnSpPr>
          <p:nvPr/>
        </p:nvCxnSpPr>
        <p:spPr bwMode="auto">
          <a:xfrm rot="5400000">
            <a:off x="1195387" y="3748088"/>
            <a:ext cx="1914525" cy="38100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57" name="TextBox 23"/>
          <p:cNvSpPr txBox="1">
            <a:spLocks noChangeArrowheads="1"/>
          </p:cNvSpPr>
          <p:nvPr/>
        </p:nvSpPr>
        <p:spPr bwMode="auto">
          <a:xfrm>
            <a:off x="1066800" y="2286000"/>
            <a:ext cx="2209800" cy="523875"/>
          </a:xfrm>
          <a:prstGeom prst="rect">
            <a:avLst/>
          </a:prstGeom>
          <a:noFill/>
          <a:ln w="3175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1400"/>
              <a:t>Анализ со стороны руководства</a:t>
            </a:r>
            <a:endParaRPr lang="ru-RU" altLang="ru-RU" sz="1200" b="0"/>
          </a:p>
        </p:txBody>
      </p:sp>
      <p:cxnSp>
        <p:nvCxnSpPr>
          <p:cNvPr id="61" name="Прямая соединительная линия 60"/>
          <p:cNvCxnSpPr/>
          <p:nvPr/>
        </p:nvCxnSpPr>
        <p:spPr bwMode="auto">
          <a:xfrm rot="5400000">
            <a:off x="1580356" y="1620044"/>
            <a:ext cx="1260475" cy="1588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Прямая соединительная линия 62"/>
          <p:cNvCxnSpPr>
            <a:endCxn id="5141" idx="1"/>
          </p:cNvCxnSpPr>
          <p:nvPr/>
        </p:nvCxnSpPr>
        <p:spPr bwMode="auto">
          <a:xfrm>
            <a:off x="2209800" y="990600"/>
            <a:ext cx="1524000" cy="17463"/>
          </a:xfrm>
          <a:prstGeom prst="lin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57200" y="376030"/>
            <a:ext cx="929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Международные и отечественные стандарты </a:t>
            </a:r>
            <a:endParaRPr lang="en-US" altLang="ru-RU" sz="2400" dirty="0" smtClean="0">
              <a:latin typeface="+mn-lt"/>
            </a:endParaRPr>
          </a:p>
          <a:p>
            <a:pPr eaLnBrk="1" hangingPunct="1"/>
            <a:r>
              <a:rPr lang="ru-RU" altLang="ru-RU" sz="2400" dirty="0" smtClean="0">
                <a:latin typeface="+mn-lt"/>
              </a:rPr>
              <a:t>в </a:t>
            </a:r>
            <a:r>
              <a:rPr lang="ru-RU" altLang="ru-RU" sz="2400" dirty="0">
                <a:latin typeface="+mn-lt"/>
              </a:rPr>
              <a:t>области </a:t>
            </a:r>
            <a:r>
              <a:rPr lang="ru-RU" altLang="ru-RU" sz="2400" dirty="0" err="1">
                <a:latin typeface="+mn-lt"/>
              </a:rPr>
              <a:t>энергоменеджмента</a:t>
            </a:r>
            <a:r>
              <a:rPr lang="ru-RU" altLang="ru-RU" sz="2400" dirty="0">
                <a:latin typeface="+mn-lt"/>
              </a:rPr>
              <a:t> </a:t>
            </a:r>
          </a:p>
        </p:txBody>
      </p:sp>
      <p:pic>
        <p:nvPicPr>
          <p:cNvPr id="6148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6157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6159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6160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6161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6162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6163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6164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6165" name="Rectangle 1"/>
          <p:cNvSpPr>
            <a:spLocks noChangeArrowheads="1"/>
          </p:cNvSpPr>
          <p:nvPr/>
        </p:nvSpPr>
        <p:spPr bwMode="auto">
          <a:xfrm>
            <a:off x="381000" y="1314450"/>
            <a:ext cx="9220200" cy="5111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l">
              <a:defRPr/>
            </a:pPr>
            <a:r>
              <a:rPr lang="en-US" sz="2000" dirty="0">
                <a:latin typeface="+mn-lt"/>
                <a:cs typeface="Times New Roman" pitchFamily="18" charset="0"/>
              </a:rPr>
              <a:t>ISO (International Standardization</a:t>
            </a:r>
            <a:r>
              <a:rPr lang="ru-RU" sz="2000" dirty="0">
                <a:latin typeface="+mn-lt"/>
                <a:cs typeface="Times New Roman" pitchFamily="18" charset="0"/>
              </a:rPr>
              <a:t> </a:t>
            </a:r>
            <a:r>
              <a:rPr lang="en-US" sz="2000" dirty="0">
                <a:latin typeface="+mn-lt"/>
                <a:cs typeface="Times New Roman" pitchFamily="18" charset="0"/>
              </a:rPr>
              <a:t>Organization) </a:t>
            </a:r>
            <a:r>
              <a:rPr lang="en-US" sz="2000" b="0" dirty="0">
                <a:latin typeface="+mn-lt"/>
                <a:cs typeface="Times New Roman" pitchFamily="18" charset="0"/>
              </a:rPr>
              <a:t>–</a:t>
            </a:r>
            <a:r>
              <a:rPr lang="ru-RU" sz="2000" b="0" dirty="0">
                <a:latin typeface="+mn-lt"/>
                <a:cs typeface="Times New Roman" pitchFamily="18" charset="0"/>
              </a:rPr>
              <a:t> международная неправительственная организация, объединяющая национальные организации по стандартизации из 160 стран-членов (штаб-квартира находится в Женеве).</a:t>
            </a:r>
          </a:p>
          <a:p>
            <a:pPr algn="l"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Весной 2008 г. инициировано создание Технического комитета ИСО/ТК 242 «</a:t>
            </a:r>
            <a:r>
              <a:rPr lang="en-US" sz="2000" b="0" dirty="0">
                <a:latin typeface="+mn-lt"/>
                <a:cs typeface="Times New Roman" pitchFamily="18" charset="0"/>
              </a:rPr>
              <a:t>Energy Management» («</a:t>
            </a:r>
            <a:r>
              <a:rPr lang="ru-RU" sz="2000" b="0" dirty="0">
                <a:latin typeface="+mn-lt"/>
                <a:cs typeface="Times New Roman" pitchFamily="18" charset="0"/>
              </a:rPr>
              <a:t>Энергоменеджмент»).</a:t>
            </a:r>
          </a:p>
          <a:p>
            <a:pPr algn="l">
              <a:spcBef>
                <a:spcPts val="60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Функции его секретариата выполняет:</a:t>
            </a:r>
          </a:p>
          <a:p>
            <a:pPr algn="l"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Американский Национальный Институт Стандартов (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American</a:t>
            </a:r>
            <a:r>
              <a:rPr lang="ru-RU" sz="2000" b="0" dirty="0">
                <a:latin typeface="+mn-lt"/>
                <a:cs typeface="Times New Roman" pitchFamily="18" charset="0"/>
              </a:rPr>
              <a:t> </a:t>
            </a:r>
            <a:r>
              <a:rPr lang="en-US" sz="2000" b="0" dirty="0">
                <a:latin typeface="+mn-lt"/>
                <a:cs typeface="Times New Roman" pitchFamily="18" charset="0"/>
              </a:rPr>
              <a:t>National Standards Institute, ANSI) </a:t>
            </a:r>
            <a:r>
              <a:rPr lang="ru-RU" sz="2000" b="0" dirty="0">
                <a:latin typeface="+mn-lt"/>
                <a:cs typeface="Times New Roman" pitchFamily="18" charset="0"/>
              </a:rPr>
              <a:t>и Бразильская Ассоциация технических норм (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Associação</a:t>
            </a:r>
            <a:r>
              <a:rPr lang="ru-RU" sz="2000" b="0" dirty="0">
                <a:latin typeface="+mn-lt"/>
                <a:cs typeface="Times New Roman" pitchFamily="18" charset="0"/>
              </a:rPr>
              <a:t> 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Brasileira</a:t>
            </a:r>
            <a:r>
              <a:rPr lang="ru-RU" sz="2000" b="0" dirty="0">
                <a:latin typeface="+mn-lt"/>
                <a:cs typeface="Times New Roman" pitchFamily="18" charset="0"/>
              </a:rPr>
              <a:t> </a:t>
            </a:r>
            <a:r>
              <a:rPr lang="en-US" sz="2000" b="0" dirty="0">
                <a:latin typeface="+mn-lt"/>
                <a:cs typeface="Times New Roman" pitchFamily="18" charset="0"/>
              </a:rPr>
              <a:t>de </a:t>
            </a:r>
            <a:r>
              <a:rPr lang="en-US" sz="2000" b="0" dirty="0" err="1">
                <a:latin typeface="+mn-lt"/>
                <a:cs typeface="Times New Roman" pitchFamily="18" charset="0"/>
              </a:rPr>
              <a:t>Normas</a:t>
            </a:r>
            <a:r>
              <a:rPr lang="en-US" sz="2000" b="0" dirty="0">
                <a:latin typeface="+mn-lt"/>
                <a:cs typeface="Times New Roman" pitchFamily="18" charset="0"/>
              </a:rPr>
              <a:t> </a:t>
            </a:r>
            <a:r>
              <a:rPr lang="en-US" sz="2000" b="0" dirty="0" err="1">
                <a:latin typeface="+mn-lt"/>
                <a:cs typeface="Times New Roman" pitchFamily="18" charset="0"/>
              </a:rPr>
              <a:t>Técnicas</a:t>
            </a:r>
            <a:r>
              <a:rPr lang="en-US" sz="2000" b="0" dirty="0">
                <a:latin typeface="+mn-lt"/>
                <a:cs typeface="Times New Roman" pitchFamily="18" charset="0"/>
              </a:rPr>
              <a:t>, ABNT).</a:t>
            </a:r>
          </a:p>
          <a:p>
            <a:pPr algn="l">
              <a:spcBef>
                <a:spcPts val="60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Предназначение и цель ИСО/ТК 242 – разработка международного </a:t>
            </a:r>
            <a:r>
              <a:rPr lang="en-US" sz="2000" b="0" dirty="0" err="1">
                <a:latin typeface="+mn-lt"/>
                <a:cs typeface="Times New Roman" pitchFamily="18" charset="0"/>
              </a:rPr>
              <a:t>стандарта</a:t>
            </a:r>
            <a:r>
              <a:rPr lang="en-US" sz="2000" b="0" dirty="0">
                <a:latin typeface="+mn-lt"/>
                <a:cs typeface="Times New Roman" pitchFamily="18" charset="0"/>
              </a:rPr>
              <a:t> ISO 50001 «Energy management systems – Requirements</a:t>
            </a:r>
            <a:r>
              <a:rPr lang="ru-RU" sz="2000" b="0" dirty="0">
                <a:latin typeface="+mn-lt"/>
                <a:cs typeface="Times New Roman" pitchFamily="18" charset="0"/>
              </a:rPr>
              <a:t> </a:t>
            </a:r>
            <a:r>
              <a:rPr lang="en-US" sz="2000" b="0" dirty="0">
                <a:latin typeface="+mn-lt"/>
                <a:cs typeface="Times New Roman" pitchFamily="18" charset="0"/>
              </a:rPr>
              <a:t>with guidance for use» (</a:t>
            </a:r>
            <a:r>
              <a:rPr lang="en-US" sz="2000" b="0" dirty="0" err="1">
                <a:latin typeface="+mn-lt"/>
                <a:cs typeface="Times New Roman" pitchFamily="18" charset="0"/>
              </a:rPr>
              <a:t>Системы</a:t>
            </a:r>
            <a:r>
              <a:rPr lang="en-US" sz="2000" b="0" dirty="0">
                <a:latin typeface="+mn-lt"/>
                <a:cs typeface="Times New Roman" pitchFamily="18" charset="0"/>
              </a:rPr>
              <a:t> </a:t>
            </a:r>
            <a:r>
              <a:rPr lang="en-US" sz="2000" b="0" dirty="0" err="1">
                <a:latin typeface="+mn-lt"/>
                <a:cs typeface="Times New Roman" pitchFamily="18" charset="0"/>
              </a:rPr>
              <a:t>энергоменеджмента</a:t>
            </a:r>
            <a:r>
              <a:rPr lang="en-US" sz="2000" b="0" dirty="0">
                <a:latin typeface="+mn-lt"/>
                <a:cs typeface="Times New Roman" pitchFamily="18" charset="0"/>
              </a:rPr>
              <a:t> –</a:t>
            </a:r>
            <a:r>
              <a:rPr lang="ru-RU" sz="2000" b="0" dirty="0">
                <a:latin typeface="+mn-lt"/>
                <a:cs typeface="Times New Roman" pitchFamily="18" charset="0"/>
              </a:rPr>
              <a:t>Требования с руководством по использованию):</a:t>
            </a:r>
          </a:p>
          <a:p>
            <a:pPr marL="357188" indent="-357188" algn="l">
              <a:buFont typeface="+mj-lt"/>
              <a:buAutoNum type="arabicPeriod"/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Стандарт будет совместим cо стандартами других систем менеджмента, разработанных ISO и пригодных для </a:t>
            </a:r>
            <a:r>
              <a:rPr lang="ru-RU" sz="2000" b="0" dirty="0" smtClean="0">
                <a:latin typeface="+mn-lt"/>
                <a:cs typeface="Times New Roman" pitchFamily="18" charset="0"/>
              </a:rPr>
              <a:t>сертификации.</a:t>
            </a:r>
            <a:endParaRPr lang="ru-RU" sz="2000" b="0" dirty="0">
              <a:latin typeface="+mn-lt"/>
              <a:cs typeface="Times New Roman" pitchFamily="18" charset="0"/>
            </a:endParaRPr>
          </a:p>
          <a:p>
            <a:pPr marL="357188" indent="-357188" algn="l">
              <a:buFont typeface="+mj-lt"/>
              <a:buAutoNum type="arabicPeriod"/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Стандарт будет основан на общих элементах таких стандартов.</a:t>
            </a:r>
            <a:endParaRPr lang="en-US" sz="2000" b="0" dirty="0">
              <a:latin typeface="+mn-lt"/>
              <a:cs typeface="Times New Roman" pitchFamily="18" charset="0"/>
            </a:endParaRPr>
          </a:p>
          <a:p>
            <a:pPr indent="457200" algn="l" eaLnBrk="0" hangingPunct="0">
              <a:defRPr/>
            </a:pPr>
            <a:endParaRPr lang="ru-RU" sz="1600" b="0" dirty="0">
              <a:latin typeface="+mn-lt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7187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7188" name="Rectangle 1"/>
          <p:cNvSpPr>
            <a:spLocks noChangeArrowheads="1"/>
          </p:cNvSpPr>
          <p:nvPr/>
        </p:nvSpPr>
        <p:spPr bwMode="auto">
          <a:xfrm>
            <a:off x="381000" y="1009552"/>
            <a:ext cx="9067800" cy="569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marL="285750" indent="-285750" algn="l">
              <a:spcAft>
                <a:spcPts val="1200"/>
              </a:spcAft>
              <a:buFont typeface="Wingdings" pitchFamily="2" charset="2"/>
              <a:buChar char="ü"/>
            </a:pPr>
            <a:r>
              <a:rPr lang="ru-RU" altLang="ru-RU" sz="1800" dirty="0">
                <a:latin typeface="+mn-lt"/>
                <a:cs typeface="Times New Roman" pitchFamily="18" charset="0"/>
              </a:rPr>
              <a:t>1-ое пленарное заседание ИСО/ТК 242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– 8-10 сентября 2008 г. (Вашингтон, США), делегаты из 25 стран мира, а также представители Организации ООН по промышленному развитию (UNIDO), </a:t>
            </a:r>
            <a:r>
              <a:rPr lang="ru-RU" altLang="ru-RU" sz="1800" b="0" u="sng" dirty="0">
                <a:latin typeface="+mn-lt"/>
                <a:cs typeface="Times New Roman" pitchFamily="18" charset="0"/>
              </a:rPr>
              <a:t>представлен 1-ый Рабочий проект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(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Working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 </a:t>
            </a:r>
            <a:r>
              <a:rPr lang="ru-RU" altLang="ru-RU" sz="1800" b="0" dirty="0" err="1">
                <a:latin typeface="+mn-lt"/>
                <a:cs typeface="Times New Roman" pitchFamily="18" charset="0"/>
              </a:rPr>
              <a:t>Draft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, WD1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).</a:t>
            </a:r>
            <a:endParaRPr lang="ru-RU" altLang="ru-RU" sz="1800" b="0" dirty="0">
              <a:latin typeface="+mn-lt"/>
              <a:cs typeface="Times New Roman" pitchFamily="18" charset="0"/>
            </a:endParaRPr>
          </a:p>
          <a:p>
            <a:pPr marL="285750" indent="-285750" algn="l">
              <a:spcAft>
                <a:spcPts val="1200"/>
              </a:spcAft>
              <a:buFont typeface="Wingdings" pitchFamily="2" charset="2"/>
              <a:buChar char="ü"/>
            </a:pPr>
            <a:r>
              <a:rPr lang="ru-RU" altLang="ru-RU" sz="1800" dirty="0">
                <a:latin typeface="+mn-lt"/>
                <a:cs typeface="Times New Roman" pitchFamily="18" charset="0"/>
              </a:rPr>
              <a:t>2-ое пленарное заседание </a:t>
            </a:r>
            <a:r>
              <a:rPr lang="ru-RU" altLang="ru-RU" sz="1800" b="0" dirty="0">
                <a:latin typeface="+mn-lt"/>
                <a:cs typeface="Times New Roman" pitchFamily="18" charset="0"/>
              </a:rPr>
              <a:t>– 9-12 марта 2009 г. (Рио-де-Жанейро, Бразилия), 73 делегата из 19 стран мира, на 21 стр. текста 2-го Рабочего проекта (WD2) объем предлагаемых поправок (в виде сводной таблицы) составил свыше 150 страниц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!</a:t>
            </a:r>
          </a:p>
          <a:p>
            <a:pPr marL="285750" indent="-285750" algn="l">
              <a:spcAft>
                <a:spcPts val="0"/>
              </a:spcAft>
              <a:buFont typeface="Wingdings" pitchFamily="2" charset="2"/>
              <a:buChar char="ü"/>
            </a:pPr>
            <a:r>
              <a:rPr lang="ru-RU" altLang="ru-RU" sz="1800" spc="-60" dirty="0" smtClean="0">
                <a:latin typeface="+mn-lt"/>
                <a:cs typeface="Times New Roman" pitchFamily="18" charset="0"/>
              </a:rPr>
              <a:t>3-е пленарное заседанию ИСО/ТК 242 </a:t>
            </a:r>
            <a:r>
              <a:rPr lang="ru-RU" altLang="ru-RU" sz="1800" b="0" spc="-60" dirty="0" smtClean="0">
                <a:latin typeface="+mn-lt"/>
                <a:cs typeface="Times New Roman" pitchFamily="18" charset="0"/>
              </a:rPr>
              <a:t>– 16-19 ноября 2008 г. (Лондон, Великобритания), рекордное число комментариев – 754(!). Из них порядка 200 носили редакционный характер, 150 – общий характер, более 400 – это технические замечания.</a:t>
            </a:r>
          </a:p>
          <a:p>
            <a:pPr marL="268288" algn="l">
              <a:spcAft>
                <a:spcPts val="1200"/>
              </a:spcAft>
            </a:pPr>
            <a:r>
              <a:rPr lang="ru-RU" altLang="ru-RU" sz="1800" b="0" dirty="0" smtClean="0">
                <a:latin typeface="+mn-lt"/>
                <a:cs typeface="Times New Roman" pitchFamily="18" charset="0"/>
              </a:rPr>
              <a:t>Итог согласования (принятия или отклонения) поступивших замечаний – текст, который в феврале 2010 г. получил статус «проект международного стандарта» (</a:t>
            </a:r>
            <a:r>
              <a:rPr lang="ru-RU" altLang="ru-RU" sz="1800" b="0" dirty="0" err="1" smtClean="0">
                <a:latin typeface="+mn-lt"/>
                <a:cs typeface="Times New Roman" pitchFamily="18" charset="0"/>
              </a:rPr>
              <a:t>Draft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 </a:t>
            </a:r>
            <a:r>
              <a:rPr lang="ru-RU" altLang="ru-RU" sz="1800" b="0" dirty="0" err="1" smtClean="0">
                <a:latin typeface="+mn-lt"/>
                <a:cs typeface="Times New Roman" pitchFamily="18" charset="0"/>
              </a:rPr>
              <a:t>International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 </a:t>
            </a:r>
            <a:r>
              <a:rPr lang="ru-RU" altLang="ru-RU" sz="1800" b="0" dirty="0" err="1" smtClean="0">
                <a:latin typeface="+mn-lt"/>
                <a:cs typeface="Times New Roman" pitchFamily="18" charset="0"/>
              </a:rPr>
              <a:t>Standard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, DIS), и в марте разослан на очередное голосование стран-членов ИСО/ТК 242, включая Россию.</a:t>
            </a:r>
          </a:p>
          <a:p>
            <a:pPr marL="285750" indent="-285750" algn="l">
              <a:spcAft>
                <a:spcPts val="1200"/>
              </a:spcAft>
              <a:buFont typeface="Wingdings" pitchFamily="2" charset="2"/>
              <a:buChar char="ü"/>
            </a:pPr>
            <a:r>
              <a:rPr lang="ru-RU" altLang="ru-RU" sz="1800" dirty="0" smtClean="0">
                <a:latin typeface="+mn-lt"/>
                <a:cs typeface="Times New Roman" pitchFamily="18" charset="0"/>
              </a:rPr>
              <a:t>4-ое пленарное заседание</a:t>
            </a:r>
            <a:r>
              <a:rPr lang="ru-RU" altLang="ru-RU" sz="1800" b="0" dirty="0" smtClean="0">
                <a:latin typeface="+mn-lt"/>
                <a:cs typeface="Times New Roman" pitchFamily="18" charset="0"/>
              </a:rPr>
              <a:t> 18-22 октября 2011 г. (Пекин, Китай), на нем рассматривались результаты нового голосования и замечания, поступившие на проект ISO/DIS 50001.</a:t>
            </a:r>
          </a:p>
          <a:p>
            <a:pPr algn="just">
              <a:spcAft>
                <a:spcPts val="1200"/>
              </a:spcAft>
            </a:pPr>
            <a:endParaRPr lang="ru-RU" altLang="ru-RU" sz="1800" b="0" dirty="0">
              <a:latin typeface="+mn-lt"/>
              <a:cs typeface="Times New Roman" pitchFamily="18" charset="0"/>
            </a:endParaRPr>
          </a:p>
        </p:txBody>
      </p:sp>
      <p:sp>
        <p:nvSpPr>
          <p:cNvPr id="719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929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Международные и отечественные стандарты </a:t>
            </a:r>
            <a:endParaRPr lang="en-US" altLang="ru-RU" sz="2400" dirty="0" smtClean="0">
              <a:latin typeface="+mn-lt"/>
            </a:endParaRPr>
          </a:p>
          <a:p>
            <a:pPr eaLnBrk="1" hangingPunct="1"/>
            <a:r>
              <a:rPr lang="ru-RU" altLang="ru-RU" sz="2400" dirty="0" smtClean="0">
                <a:latin typeface="+mn-lt"/>
              </a:rPr>
              <a:t>в </a:t>
            </a:r>
            <a:r>
              <a:rPr lang="ru-RU" altLang="ru-RU" sz="2400" dirty="0">
                <a:latin typeface="+mn-lt"/>
              </a:rPr>
              <a:t>области </a:t>
            </a:r>
            <a:r>
              <a:rPr lang="ru-RU" altLang="ru-RU" sz="2400" dirty="0" err="1">
                <a:latin typeface="+mn-lt"/>
              </a:rPr>
              <a:t>энергоменеджмента</a:t>
            </a:r>
            <a:r>
              <a:rPr lang="ru-RU" altLang="ru-RU" sz="2400" dirty="0">
                <a:latin typeface="+mn-lt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8211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8212" name="Rectangle 1"/>
          <p:cNvSpPr>
            <a:spLocks noChangeArrowheads="1"/>
          </p:cNvSpPr>
          <p:nvPr/>
        </p:nvSpPr>
        <p:spPr bwMode="auto">
          <a:xfrm>
            <a:off x="361950" y="1219200"/>
            <a:ext cx="9182100" cy="508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/>
            <a:r>
              <a:rPr lang="ru-RU" altLang="ru-RU" sz="1900" dirty="0">
                <a:latin typeface="+mn-lt"/>
                <a:cs typeface="Times New Roman" pitchFamily="18" charset="0"/>
              </a:rPr>
              <a:t>Разработанный проект ISO/DIS 50001 был поддержан при голосовании</a:t>
            </a:r>
          </a:p>
          <a:p>
            <a:pPr algn="l"/>
            <a:r>
              <a:rPr lang="ru-RU" altLang="ru-RU" sz="1900" dirty="0">
                <a:latin typeface="+mn-lt"/>
                <a:cs typeface="Times New Roman" pitchFamily="18" charset="0"/>
              </a:rPr>
              <a:t>большинством стран-членов комитета.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Из более чем 40 стран,</a:t>
            </a:r>
          </a:p>
          <a:p>
            <a:pPr algn="l"/>
            <a:r>
              <a:rPr lang="ru-RU" altLang="ru-RU" sz="1900" b="0" dirty="0">
                <a:latin typeface="+mn-lt"/>
                <a:cs typeface="Times New Roman" pitchFamily="18" charset="0"/>
              </a:rPr>
              <a:t>принявших участие в нем:</a:t>
            </a:r>
          </a:p>
          <a:p>
            <a:pPr algn="l"/>
            <a:r>
              <a:rPr lang="ru-RU" altLang="ru-RU" sz="1900" b="0" dirty="0">
                <a:latin typeface="+mn-lt"/>
                <a:cs typeface="Times New Roman" pitchFamily="18" charset="0"/>
              </a:rPr>
              <a:t>– 15 одобрили проект без каких-либо замечаний (т.е. 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предложенных текстуальных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поправок), среди них: Россия, Казахстан, ЮАР, Израиль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, Корея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;</a:t>
            </a:r>
          </a:p>
          <a:p>
            <a:pPr algn="l"/>
            <a:r>
              <a:rPr lang="ru-RU" altLang="ru-RU" sz="1900" b="0" dirty="0">
                <a:latin typeface="+mn-lt"/>
                <a:cs typeface="Times New Roman" pitchFamily="18" charset="0"/>
              </a:rPr>
              <a:t>– 23 страны одобрили проект с замечаниями (среди них США, Турция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, Индия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, Китай);</a:t>
            </a:r>
          </a:p>
          <a:p>
            <a:pPr algn="l"/>
            <a:r>
              <a:rPr lang="ru-RU" altLang="ru-RU" sz="1900" b="0" dirty="0">
                <a:latin typeface="+mn-lt"/>
                <a:cs typeface="Times New Roman" pitchFamily="18" charset="0"/>
              </a:rPr>
              <a:t>– 5 проголосовали «против» и представили свои замечания (Франция,</a:t>
            </a:r>
          </a:p>
          <a:p>
            <a:pPr algn="l"/>
            <a:r>
              <a:rPr lang="ru-RU" altLang="ru-RU" sz="1900" b="0" dirty="0">
                <a:latin typeface="+mn-lt"/>
                <a:cs typeface="Times New Roman" pitchFamily="18" charset="0"/>
              </a:rPr>
              <a:t>Великобритания, Германия, Италия и Испания);</a:t>
            </a:r>
          </a:p>
          <a:p>
            <a:pPr algn="l"/>
            <a:r>
              <a:rPr lang="ru-RU" altLang="ru-RU" sz="1900" b="0" dirty="0">
                <a:latin typeface="+mn-lt"/>
                <a:cs typeface="Times New Roman" pitchFamily="18" charset="0"/>
              </a:rPr>
              <a:t>– 3 страны воздержались, среди них Австрия и Португалия.</a:t>
            </a:r>
          </a:p>
          <a:p>
            <a:pPr algn="l">
              <a:spcBef>
                <a:spcPts val="1200"/>
              </a:spcBef>
            </a:pPr>
            <a:r>
              <a:rPr lang="ru-RU" altLang="ru-RU" sz="1900" b="0" dirty="0">
                <a:latin typeface="+mn-lt"/>
                <a:cs typeface="Times New Roman" pitchFamily="18" charset="0"/>
              </a:rPr>
              <a:t>Несмотря на отрицательную позицию по проекту со стороны 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пяти ведущих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европейских стран, стремящихся сблизить его с 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европейским аналогом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(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EN 16001:2009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), </a:t>
            </a:r>
            <a:r>
              <a:rPr lang="ru-RU" altLang="ru-RU" sz="1900" dirty="0">
                <a:latin typeface="+mn-lt"/>
                <a:cs typeface="Times New Roman" pitchFamily="18" charset="0"/>
              </a:rPr>
              <a:t>на заседании было </a:t>
            </a:r>
            <a:r>
              <a:rPr lang="ru-RU" altLang="ru-RU" sz="1900" dirty="0" smtClean="0">
                <a:latin typeface="+mn-lt"/>
                <a:cs typeface="Times New Roman" pitchFamily="18" charset="0"/>
              </a:rPr>
              <a:t>принято принципиальное </a:t>
            </a:r>
            <a:r>
              <a:rPr lang="ru-RU" altLang="ru-RU" sz="1900" dirty="0">
                <a:latin typeface="+mn-lt"/>
                <a:cs typeface="Times New Roman" pitchFamily="18" charset="0"/>
              </a:rPr>
              <a:t>решение о придании проекту статуса финального</a:t>
            </a:r>
          </a:p>
          <a:p>
            <a:pPr algn="l"/>
            <a:r>
              <a:rPr lang="en-US" altLang="ru-RU" sz="1900" dirty="0">
                <a:latin typeface="+mn-lt"/>
                <a:cs typeface="Times New Roman" pitchFamily="18" charset="0"/>
              </a:rPr>
              <a:t>(Final Draft, FDIS).</a:t>
            </a:r>
          </a:p>
          <a:p>
            <a:pPr algn="l">
              <a:spcBef>
                <a:spcPts val="1200"/>
              </a:spcBef>
            </a:pPr>
            <a:r>
              <a:rPr lang="ru-RU" altLang="ru-RU" sz="1900" b="0" dirty="0">
                <a:latin typeface="+mn-lt"/>
                <a:cs typeface="Times New Roman" pitchFamily="18" charset="0"/>
              </a:rPr>
              <a:t>Финальный проект ISO/FDIS 50001 вынесен на заключительное 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2-х месячное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голосование, которое шло с 28 марта и по 28 мая 2011 г.</a:t>
            </a:r>
          </a:p>
        </p:txBody>
      </p:sp>
      <p:sp>
        <p:nvSpPr>
          <p:cNvPr id="8213" name="Text Box 2"/>
          <p:cNvSpPr txBox="1">
            <a:spLocks noChangeArrowheads="1"/>
          </p:cNvSpPr>
          <p:nvPr/>
        </p:nvSpPr>
        <p:spPr bwMode="auto">
          <a:xfrm>
            <a:off x="457200" y="195470"/>
            <a:ext cx="929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Международные и отечественные стандарты </a:t>
            </a:r>
            <a:endParaRPr lang="en-US" altLang="ru-RU" sz="2400" dirty="0" smtClean="0">
              <a:latin typeface="+mn-lt"/>
            </a:endParaRPr>
          </a:p>
          <a:p>
            <a:pPr eaLnBrk="1" hangingPunct="1"/>
            <a:r>
              <a:rPr lang="ru-RU" altLang="ru-RU" sz="2400" dirty="0" smtClean="0">
                <a:latin typeface="+mn-lt"/>
              </a:rPr>
              <a:t>в </a:t>
            </a:r>
            <a:r>
              <a:rPr lang="ru-RU" altLang="ru-RU" sz="2400" dirty="0">
                <a:latin typeface="+mn-lt"/>
              </a:rPr>
              <a:t>области </a:t>
            </a:r>
            <a:r>
              <a:rPr lang="ru-RU" altLang="ru-RU" sz="2400" dirty="0" err="1">
                <a:latin typeface="+mn-lt"/>
              </a:rPr>
              <a:t>энергоменеджмента</a:t>
            </a:r>
            <a:r>
              <a:rPr lang="ru-RU" altLang="ru-RU" sz="2400" dirty="0">
                <a:latin typeface="+mn-lt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9235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9236" name="Rectangle 1"/>
          <p:cNvSpPr>
            <a:spLocks noChangeArrowheads="1"/>
          </p:cNvSpPr>
          <p:nvPr/>
        </p:nvSpPr>
        <p:spPr bwMode="auto">
          <a:xfrm>
            <a:off x="405848" y="1289193"/>
            <a:ext cx="9067800" cy="4788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just"/>
            <a:r>
              <a:rPr lang="ru-RU" altLang="ru-RU" sz="1900" b="0" dirty="0">
                <a:latin typeface="+mn-lt"/>
                <a:cs typeface="Times New Roman" pitchFamily="18" charset="0"/>
              </a:rPr>
              <a:t>Федеральное агентство по техническому регулированию и метрологии (</a:t>
            </a:r>
            <a:r>
              <a:rPr lang="ru-RU" altLang="ru-RU" sz="1900" b="0" dirty="0" err="1">
                <a:latin typeface="+mn-lt"/>
                <a:cs typeface="Times New Roman" pitchFamily="18" charset="0"/>
              </a:rPr>
              <a:t>Росстандарт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), представляющее Россию в ИСО, в 2008 году не проголосовало на стадии предложения новой рабочей темы (NWIP) за участие нашей страны в разработке стандарта ISO 50001. Поэтому представители России не приняли участия ни в одном из 4-х пленарных заседаний ИСО/ТК 242.</a:t>
            </a:r>
          </a:p>
          <a:p>
            <a:pPr algn="just"/>
            <a:r>
              <a:rPr lang="ru-RU" altLang="ru-RU" sz="1900" b="0" dirty="0" smtClean="0">
                <a:latin typeface="+mn-lt"/>
                <a:cs typeface="Times New Roman" pitchFamily="18" charset="0"/>
              </a:rPr>
              <a:t>В настоящее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время количество участий России в рабочих группах ИСО 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приближается к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10 (например, США – 472, Великобритания – 339, Франция – 174, Германия – 348).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altLang="ru-RU" sz="1900" b="0" dirty="0" smtClean="0">
                <a:latin typeface="+mn-lt"/>
                <a:cs typeface="Times New Roman" pitchFamily="18" charset="0"/>
              </a:rPr>
              <a:t>В мае 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2009 г. Россия получила в ИСО/ТК 242 статус полноправного члена (</a:t>
            </a:r>
            <a:r>
              <a:rPr lang="ru-RU" altLang="ru-RU" sz="1900" b="0" dirty="0" err="1">
                <a:latin typeface="+mn-lt"/>
                <a:cs typeface="Times New Roman" pitchFamily="18" charset="0"/>
              </a:rPr>
              <a:t>P-member</a:t>
            </a:r>
            <a:r>
              <a:rPr lang="ru-RU" altLang="ru-RU" sz="1900" b="0" dirty="0" smtClean="0">
                <a:latin typeface="+mn-lt"/>
                <a:cs typeface="Times New Roman" pitchFamily="18" charset="0"/>
              </a:rPr>
              <a:t>). Приказом </a:t>
            </a:r>
            <a:r>
              <a:rPr lang="ru-RU" altLang="ru-RU" sz="1900" b="0" dirty="0" err="1">
                <a:latin typeface="+mn-lt"/>
                <a:cs typeface="Times New Roman" pitchFamily="18" charset="0"/>
              </a:rPr>
              <a:t>Ростехерегулирования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 от 9.06.2009 г. № 1985 образован новый отечественный ТК 039 «Энергосбережение, энергетическая эффективность, </a:t>
            </a:r>
            <a:r>
              <a:rPr lang="ru-RU" altLang="ru-RU" sz="1900" b="0" dirty="0" err="1">
                <a:latin typeface="+mn-lt"/>
                <a:cs typeface="Times New Roman" pitchFamily="18" charset="0"/>
              </a:rPr>
              <a:t>энергоменеджмент</a:t>
            </a:r>
            <a:r>
              <a:rPr lang="ru-RU" altLang="ru-RU" sz="1900" b="0" dirty="0">
                <a:latin typeface="+mn-lt"/>
                <a:cs typeface="Times New Roman" pitchFamily="18" charset="0"/>
              </a:rPr>
              <a:t>», секретариат возглавил ФГУП «ВНИИНМАШ».</a:t>
            </a:r>
          </a:p>
          <a:p>
            <a:pPr algn="just"/>
            <a:r>
              <a:rPr lang="ru-RU" altLang="ru-RU" sz="1900" b="0" dirty="0">
                <a:latin typeface="+mn-lt"/>
                <a:cs typeface="Times New Roman" pitchFamily="18" charset="0"/>
              </a:rPr>
              <a:t>Однако, членами этого ТК стали не промышленные предприятия (!), а научные институты, в большинстве своем имеющие статус ФГУП и расположенные в Москве. При этом статус члена ТК получил также Российский союз промышленников и предпринимателей (РССП).</a:t>
            </a:r>
          </a:p>
        </p:txBody>
      </p:sp>
      <p:sp>
        <p:nvSpPr>
          <p:cNvPr id="923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929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sz="2400" dirty="0">
                <a:latin typeface="+mn-lt"/>
              </a:rPr>
              <a:t>Международные и отечественные стандарты </a:t>
            </a:r>
            <a:endParaRPr lang="en-US" altLang="ru-RU" sz="2400" dirty="0" smtClean="0">
              <a:latin typeface="+mn-lt"/>
            </a:endParaRPr>
          </a:p>
          <a:p>
            <a:pPr eaLnBrk="1" hangingPunct="1"/>
            <a:r>
              <a:rPr lang="ru-RU" altLang="ru-RU" sz="2400" dirty="0" smtClean="0">
                <a:latin typeface="+mn-lt"/>
              </a:rPr>
              <a:t>в </a:t>
            </a:r>
            <a:r>
              <a:rPr lang="ru-RU" altLang="ru-RU" sz="2400" dirty="0">
                <a:latin typeface="+mn-lt"/>
              </a:rPr>
              <a:t>области </a:t>
            </a:r>
            <a:r>
              <a:rPr lang="ru-RU" altLang="ru-RU" sz="2400" dirty="0" err="1">
                <a:latin typeface="+mn-lt"/>
              </a:rPr>
              <a:t>энергоменеджмента</a:t>
            </a:r>
            <a:r>
              <a:rPr lang="ru-RU" altLang="ru-RU" sz="2400" dirty="0">
                <a:latin typeface="+mn-lt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-14859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3049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2669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20052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sp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70786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000" b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endParaRPr lang="ru-RU" altLang="ru-RU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3571875" y="-1727200"/>
            <a:ext cx="2762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/>
          <a:p>
            <a:pPr algn="l"/>
            <a:endParaRPr lang="ru-RU" altLang="ru-RU" sz="1800" b="0">
              <a:latin typeface="Arial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974725" y="5949950"/>
            <a:ext cx="200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l" eaLnBrk="1" hangingPunct="1"/>
            <a:endParaRPr lang="ru-RU" altLang="ru-RU" sz="1600">
              <a:latin typeface="Arial" pitchFamily="34" charset="0"/>
            </a:endParaRPr>
          </a:p>
        </p:txBody>
      </p:sp>
      <p:sp>
        <p:nvSpPr>
          <p:cNvPr id="10259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altLang="ru-RU" sz="700" b="0">
              <a:solidFill>
                <a:srgbClr val="0000FF"/>
              </a:solidFill>
            </a:endParaRPr>
          </a:p>
        </p:txBody>
      </p:sp>
      <p:sp>
        <p:nvSpPr>
          <p:cNvPr id="6165" name="Rectangle 1"/>
          <p:cNvSpPr>
            <a:spLocks noChangeArrowheads="1"/>
          </p:cNvSpPr>
          <p:nvPr/>
        </p:nvSpPr>
        <p:spPr bwMode="auto">
          <a:xfrm>
            <a:off x="457200" y="1295400"/>
            <a:ext cx="9144000" cy="47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l"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При Комитете РСПП по техническому регулированию, стандартизации и оценке соответствия с участием Комитета по энергетической политике в соответствии с решением Бюро Правления РСПП от 28.11.2008 г. </a:t>
            </a:r>
            <a:r>
              <a:rPr lang="ru-RU" sz="2000" dirty="0">
                <a:latin typeface="+mn-lt"/>
                <a:cs typeface="Times New Roman" pitchFamily="18" charset="0"/>
              </a:rPr>
              <a:t>была сформирована собственная Рабочая группа по участию в подготовке ISO 50001 (во главе </a:t>
            </a:r>
            <a:r>
              <a:rPr lang="ru-RU" sz="2000" dirty="0" smtClean="0">
                <a:latin typeface="+mn-lt"/>
                <a:cs typeface="Times New Roman" pitchFamily="18" charset="0"/>
              </a:rPr>
              <a:t>с Романовым </a:t>
            </a:r>
            <a:r>
              <a:rPr lang="ru-RU" sz="2000" dirty="0">
                <a:latin typeface="+mn-lt"/>
                <a:cs typeface="Times New Roman" pitchFamily="18" charset="0"/>
              </a:rPr>
              <a:t>Г.А</a:t>
            </a:r>
            <a:r>
              <a:rPr lang="ru-RU" sz="2000" dirty="0" smtClean="0">
                <a:latin typeface="+mn-lt"/>
                <a:cs typeface="Times New Roman" pitchFamily="18" charset="0"/>
              </a:rPr>
              <a:t>.), </a:t>
            </a:r>
            <a:r>
              <a:rPr lang="ru-RU" sz="2000" b="0" dirty="0" smtClean="0">
                <a:latin typeface="+mn-lt"/>
                <a:cs typeface="Times New Roman" pitchFamily="18" charset="0"/>
              </a:rPr>
              <a:t>в</a:t>
            </a:r>
            <a:r>
              <a:rPr lang="ru-RU" sz="2000" dirty="0" smtClean="0">
                <a:latin typeface="+mn-lt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+mn-lt"/>
                <a:cs typeface="Times New Roman" pitchFamily="18" charset="0"/>
              </a:rPr>
              <a:t>состав которой вошли </a:t>
            </a:r>
            <a:r>
              <a:rPr lang="ru-RU" sz="2000" b="0" dirty="0">
                <a:latin typeface="+mn-lt"/>
                <a:cs typeface="Times New Roman" pitchFamily="18" charset="0"/>
              </a:rPr>
              <a:t>представители:</a:t>
            </a:r>
          </a:p>
          <a:p>
            <a:pPr marL="357188" indent="-357188" algn="l"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Times New Roman" pitchFamily="18" charset="0"/>
              </a:rPr>
              <a:t>Отечественной промышленности </a:t>
            </a:r>
            <a:r>
              <a:rPr lang="ru-RU" sz="2000" b="0" dirty="0">
                <a:latin typeface="+mn-lt"/>
                <a:cs typeface="Times New Roman" pitchFamily="18" charset="0"/>
              </a:rPr>
              <a:t>(ОАО «ЛУКОЙЛ», ОАО «Северсталь», ОАО «Трубная металлургическая компания», ООО «ЕвразХолдинг», ОАО «ТНК-ВР Менеджмент», ОАО «Сибирская угольная энергетическая компания», ЗАО «ЕВРОЦЕМЕНТ групп</a:t>
            </a:r>
            <a:r>
              <a:rPr lang="ru-RU" sz="2000" b="0" dirty="0" smtClean="0">
                <a:latin typeface="+mn-lt"/>
                <a:cs typeface="Times New Roman" pitchFamily="18" charset="0"/>
              </a:rPr>
              <a:t>»).</a:t>
            </a:r>
            <a:endParaRPr lang="ru-RU" sz="2000" b="0" dirty="0">
              <a:latin typeface="+mn-lt"/>
              <a:cs typeface="Times New Roman" pitchFamily="18" charset="0"/>
            </a:endParaRPr>
          </a:p>
          <a:p>
            <a:pPr marL="357188" indent="-357188" algn="l"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Times New Roman" pitchFamily="18" charset="0"/>
              </a:rPr>
              <a:t>Научных организаций </a:t>
            </a:r>
            <a:r>
              <a:rPr lang="ru-RU" sz="2000" b="0" dirty="0">
                <a:latin typeface="+mn-lt"/>
                <a:cs typeface="Times New Roman" pitchFamily="18" charset="0"/>
              </a:rPr>
              <a:t>(ФГУП «ВНИИНМАШ», ООО «ВНИИГАЗ</a:t>
            </a:r>
            <a:r>
              <a:rPr lang="ru-RU" sz="2000" b="0" dirty="0" smtClean="0">
                <a:latin typeface="+mn-lt"/>
                <a:cs typeface="Times New Roman" pitchFamily="18" charset="0"/>
              </a:rPr>
              <a:t>»).</a:t>
            </a:r>
            <a:endParaRPr lang="ru-RU" sz="2000" b="0" dirty="0">
              <a:latin typeface="+mn-lt"/>
              <a:cs typeface="Times New Roman" pitchFamily="18" charset="0"/>
            </a:endParaRPr>
          </a:p>
          <a:p>
            <a:pPr marL="357188" indent="-357188" algn="l"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Times New Roman" pitchFamily="18" charset="0"/>
              </a:rPr>
              <a:t>Аудиторских и консалтинговых компаний </a:t>
            </a:r>
            <a:r>
              <a:rPr lang="ru-RU" sz="2000" b="0" dirty="0">
                <a:latin typeface="+mn-lt"/>
                <a:cs typeface="Times New Roman" pitchFamily="18" charset="0"/>
              </a:rPr>
              <a:t>(ООО «</a:t>
            </a:r>
            <a:r>
              <a:rPr lang="ru-RU" sz="2000" b="0" dirty="0" err="1" smtClean="0">
                <a:latin typeface="+mn-lt"/>
                <a:cs typeface="Times New Roman" pitchFamily="18" charset="0"/>
              </a:rPr>
              <a:t>Интехэнерго</a:t>
            </a:r>
            <a:r>
              <a:rPr lang="ru-RU" sz="2000" b="0" dirty="0" smtClean="0">
                <a:latin typeface="+mn-lt"/>
                <a:cs typeface="Times New Roman" pitchFamily="18" charset="0"/>
              </a:rPr>
              <a:t>-аудит</a:t>
            </a:r>
            <a:r>
              <a:rPr lang="ru-RU" sz="2000" b="0" dirty="0">
                <a:latin typeface="+mn-lt"/>
                <a:cs typeface="Times New Roman" pitchFamily="18" charset="0"/>
              </a:rPr>
              <a:t>», ООО НПП «ПИРС-КОНСАЛТ</a:t>
            </a:r>
            <a:r>
              <a:rPr lang="ru-RU" sz="2000" b="0" dirty="0" smtClean="0">
                <a:latin typeface="+mn-lt"/>
                <a:cs typeface="Times New Roman" pitchFamily="18" charset="0"/>
              </a:rPr>
              <a:t>»).</a:t>
            </a:r>
            <a:endParaRPr lang="ru-RU" sz="2000" b="0" dirty="0">
              <a:latin typeface="+mn-lt"/>
              <a:cs typeface="Times New Roman" pitchFamily="18" charset="0"/>
            </a:endParaRPr>
          </a:p>
          <a:p>
            <a:pPr marL="357188" indent="-357188" algn="l"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Times New Roman" pitchFamily="18" charset="0"/>
              </a:rPr>
              <a:t>Властных структур </a:t>
            </a:r>
            <a:r>
              <a:rPr lang="ru-RU" sz="2000" b="0" dirty="0">
                <a:latin typeface="+mn-lt"/>
                <a:cs typeface="Times New Roman" pitchFamily="18" charset="0"/>
              </a:rPr>
              <a:t>(Топливно-энергетического комитета Московской области, Департамента государственной нормативно-технической политики, энергоэффективности и экологии 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ТЭКМинэнерго</a:t>
            </a:r>
            <a:r>
              <a:rPr lang="ru-RU" sz="2000" b="0" dirty="0">
                <a:latin typeface="+mn-lt"/>
                <a:cs typeface="Times New Roman" pitchFamily="18" charset="0"/>
              </a:rPr>
              <a:t> России).</a:t>
            </a:r>
          </a:p>
        </p:txBody>
      </p:sp>
      <p:sp>
        <p:nvSpPr>
          <p:cNvPr id="10261" name="Text Box 2"/>
          <p:cNvSpPr txBox="1">
            <a:spLocks noChangeArrowheads="1"/>
          </p:cNvSpPr>
          <p:nvPr/>
        </p:nvSpPr>
        <p:spPr bwMode="auto">
          <a:xfrm>
            <a:off x="457200" y="112693"/>
            <a:ext cx="9296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157163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r>
              <a:rPr lang="ru-RU" altLang="ru-RU" dirty="0">
                <a:latin typeface="+mn-lt"/>
              </a:rPr>
              <a:t>Международные и отечественные стандарты </a:t>
            </a:r>
            <a:endParaRPr lang="ru-RU" altLang="ru-RU" dirty="0" smtClean="0">
              <a:latin typeface="+mn-lt"/>
            </a:endParaRPr>
          </a:p>
          <a:p>
            <a:pPr eaLnBrk="1" hangingPunct="1"/>
            <a:r>
              <a:rPr lang="ru-RU" altLang="ru-RU" dirty="0" smtClean="0">
                <a:latin typeface="+mn-lt"/>
              </a:rPr>
              <a:t>в </a:t>
            </a:r>
            <a:r>
              <a:rPr lang="ru-RU" altLang="ru-RU" dirty="0">
                <a:latin typeface="+mn-lt"/>
              </a:rPr>
              <a:t>области </a:t>
            </a:r>
            <a:r>
              <a:rPr lang="ru-RU" altLang="ru-RU" dirty="0" err="1">
                <a:latin typeface="+mn-lt"/>
              </a:rPr>
              <a:t>энергоменеджмента</a:t>
            </a:r>
            <a:r>
              <a:rPr lang="ru-RU" altLang="ru-RU" dirty="0">
                <a:latin typeface="+mn-lt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350BD-116F-44F0-951C-1BC3FE7C326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33435</TotalTime>
  <Words>2308</Words>
  <Application>Microsoft Office PowerPoint</Application>
  <PresentationFormat>Лист A4 (210x297 мм)</PresentationFormat>
  <Paragraphs>242</Paragraphs>
  <Slides>20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Раздел 2.  Системы энергоменеджмента. Энергосервисная деятельность  Тема 2.1.  Система энергетического менеджмента и организационные меры энергосбережения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ВМК</dc:title>
  <dc:creator>m.proshakina</dc:creator>
  <cp:lastModifiedBy>Admin</cp:lastModifiedBy>
  <cp:revision>2153</cp:revision>
  <dcterms:created xsi:type="dcterms:W3CDTF">2000-10-04T10:35:52Z</dcterms:created>
  <dcterms:modified xsi:type="dcterms:W3CDTF">2016-10-31T09:23:58Z</dcterms:modified>
</cp:coreProperties>
</file>