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3" r:id="rId4"/>
    <p:sldId id="258" r:id="rId5"/>
    <p:sldId id="259" r:id="rId6"/>
    <p:sldId id="260"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8CDF1A2-9392-4FC3-91C4-96332B87DA9B}" type="datetimeFigureOut">
              <a:rPr lang="ru-RU" smtClean="0"/>
              <a:t>10.04.2020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F28C85-4E01-48AC-836F-92AFF3F61D3D}" type="slidenum">
              <a:rPr lang="ru-RU" smtClean="0"/>
              <a:t>‹#›</a:t>
            </a:fld>
            <a:endParaRPr lang="ru-RU"/>
          </a:p>
        </p:txBody>
      </p:sp>
    </p:spTree>
    <p:extLst>
      <p:ext uri="{BB962C8B-B14F-4D97-AF65-F5344CB8AC3E}">
        <p14:creationId xmlns:p14="http://schemas.microsoft.com/office/powerpoint/2010/main" val="1635683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8CDF1A2-9392-4FC3-91C4-96332B87DA9B}" type="datetimeFigureOut">
              <a:rPr lang="ru-RU" smtClean="0"/>
              <a:t>10.04.2020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6F28C85-4E01-48AC-836F-92AFF3F61D3D}" type="slidenum">
              <a:rPr lang="ru-RU" smtClean="0"/>
              <a:t>‹#›</a:t>
            </a:fld>
            <a:endParaRPr lang="ru-RU"/>
          </a:p>
        </p:txBody>
      </p:sp>
    </p:spTree>
    <p:extLst>
      <p:ext uri="{BB962C8B-B14F-4D97-AF65-F5344CB8AC3E}">
        <p14:creationId xmlns:p14="http://schemas.microsoft.com/office/powerpoint/2010/main" val="2048067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E8CDF1A2-9392-4FC3-91C4-96332B87DA9B}" type="datetimeFigureOut">
              <a:rPr lang="ru-RU" smtClean="0"/>
              <a:t>10.04.2020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F28C85-4E01-48AC-836F-92AFF3F61D3D}" type="slidenum">
              <a:rPr lang="ru-RU" smtClean="0"/>
              <a:t>‹#›</a:t>
            </a:fld>
            <a:endParaRPr lang="ru-RU"/>
          </a:p>
        </p:txBody>
      </p:sp>
    </p:spTree>
    <p:extLst>
      <p:ext uri="{BB962C8B-B14F-4D97-AF65-F5344CB8AC3E}">
        <p14:creationId xmlns:p14="http://schemas.microsoft.com/office/powerpoint/2010/main" val="1129870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E8CDF1A2-9392-4FC3-91C4-96332B87DA9B}" type="datetimeFigureOut">
              <a:rPr lang="ru-RU" smtClean="0"/>
              <a:t>10.04.2020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F28C85-4E01-48AC-836F-92AFF3F61D3D}"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1387902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8CDF1A2-9392-4FC3-91C4-96332B87DA9B}" type="datetimeFigureOut">
              <a:rPr lang="ru-RU" smtClean="0"/>
              <a:t>10.04.2020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F28C85-4E01-48AC-836F-92AFF3F61D3D}" type="slidenum">
              <a:rPr lang="ru-RU" smtClean="0"/>
              <a:t>‹#›</a:t>
            </a:fld>
            <a:endParaRPr lang="ru-RU"/>
          </a:p>
        </p:txBody>
      </p:sp>
    </p:spTree>
    <p:extLst>
      <p:ext uri="{BB962C8B-B14F-4D97-AF65-F5344CB8AC3E}">
        <p14:creationId xmlns:p14="http://schemas.microsoft.com/office/powerpoint/2010/main" val="22859475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8CDF1A2-9392-4FC3-91C4-96332B87DA9B}" type="datetimeFigureOut">
              <a:rPr lang="ru-RU" smtClean="0"/>
              <a:t>10.04.2020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F28C85-4E01-48AC-836F-92AFF3F61D3D}" type="slidenum">
              <a:rPr lang="ru-RU" smtClean="0"/>
              <a:t>‹#›</a:t>
            </a:fld>
            <a:endParaRPr lang="ru-RU"/>
          </a:p>
        </p:txBody>
      </p:sp>
    </p:spTree>
    <p:extLst>
      <p:ext uri="{BB962C8B-B14F-4D97-AF65-F5344CB8AC3E}">
        <p14:creationId xmlns:p14="http://schemas.microsoft.com/office/powerpoint/2010/main" val="25956140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8CDF1A2-9392-4FC3-91C4-96332B87DA9B}" type="datetimeFigureOut">
              <a:rPr lang="ru-RU" smtClean="0"/>
              <a:t>10.04.2020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F28C85-4E01-48AC-836F-92AFF3F61D3D}" type="slidenum">
              <a:rPr lang="ru-RU" smtClean="0"/>
              <a:t>‹#›</a:t>
            </a:fld>
            <a:endParaRPr lang="ru-RU"/>
          </a:p>
        </p:txBody>
      </p:sp>
    </p:spTree>
    <p:extLst>
      <p:ext uri="{BB962C8B-B14F-4D97-AF65-F5344CB8AC3E}">
        <p14:creationId xmlns:p14="http://schemas.microsoft.com/office/powerpoint/2010/main" val="1976512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8CDF1A2-9392-4FC3-91C4-96332B87DA9B}" type="datetimeFigureOut">
              <a:rPr lang="ru-RU" smtClean="0"/>
              <a:t>10.04.2020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F28C85-4E01-48AC-836F-92AFF3F61D3D}" type="slidenum">
              <a:rPr lang="ru-RU" smtClean="0"/>
              <a:t>‹#›</a:t>
            </a:fld>
            <a:endParaRPr lang="ru-RU"/>
          </a:p>
        </p:txBody>
      </p:sp>
    </p:spTree>
    <p:extLst>
      <p:ext uri="{BB962C8B-B14F-4D97-AF65-F5344CB8AC3E}">
        <p14:creationId xmlns:p14="http://schemas.microsoft.com/office/powerpoint/2010/main" val="280333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8CDF1A2-9392-4FC3-91C4-96332B87DA9B}" type="datetimeFigureOut">
              <a:rPr lang="ru-RU" smtClean="0"/>
              <a:t>10.04.2020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F28C85-4E01-48AC-836F-92AFF3F61D3D}" type="slidenum">
              <a:rPr lang="ru-RU" smtClean="0"/>
              <a:t>‹#›</a:t>
            </a:fld>
            <a:endParaRPr lang="ru-RU"/>
          </a:p>
        </p:txBody>
      </p:sp>
    </p:spTree>
    <p:extLst>
      <p:ext uri="{BB962C8B-B14F-4D97-AF65-F5344CB8AC3E}">
        <p14:creationId xmlns:p14="http://schemas.microsoft.com/office/powerpoint/2010/main" val="4022518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E8CDF1A2-9392-4FC3-91C4-96332B87DA9B}" type="datetimeFigureOut">
              <a:rPr lang="ru-RU" smtClean="0"/>
              <a:t>10.04.2020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F28C85-4E01-48AC-836F-92AFF3F61D3D}" type="slidenum">
              <a:rPr lang="ru-RU" smtClean="0"/>
              <a:t>‹#›</a:t>
            </a:fld>
            <a:endParaRPr lang="ru-RU"/>
          </a:p>
        </p:txBody>
      </p:sp>
    </p:spTree>
    <p:extLst>
      <p:ext uri="{BB962C8B-B14F-4D97-AF65-F5344CB8AC3E}">
        <p14:creationId xmlns:p14="http://schemas.microsoft.com/office/powerpoint/2010/main" val="3855785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8CDF1A2-9392-4FC3-91C4-96332B87DA9B}" type="datetimeFigureOut">
              <a:rPr lang="ru-RU" smtClean="0"/>
              <a:t>10.04.2020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F28C85-4E01-48AC-836F-92AFF3F61D3D}" type="slidenum">
              <a:rPr lang="ru-RU" smtClean="0"/>
              <a:t>‹#›</a:t>
            </a:fld>
            <a:endParaRPr lang="ru-RU"/>
          </a:p>
        </p:txBody>
      </p:sp>
    </p:spTree>
    <p:extLst>
      <p:ext uri="{BB962C8B-B14F-4D97-AF65-F5344CB8AC3E}">
        <p14:creationId xmlns:p14="http://schemas.microsoft.com/office/powerpoint/2010/main" val="1406872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8CDF1A2-9392-4FC3-91C4-96332B87DA9B}" type="datetimeFigureOut">
              <a:rPr lang="ru-RU" smtClean="0"/>
              <a:t>10.04.2020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6F28C85-4E01-48AC-836F-92AFF3F61D3D}" type="slidenum">
              <a:rPr lang="ru-RU" smtClean="0"/>
              <a:t>‹#›</a:t>
            </a:fld>
            <a:endParaRPr lang="ru-RU"/>
          </a:p>
        </p:txBody>
      </p:sp>
    </p:spTree>
    <p:extLst>
      <p:ext uri="{BB962C8B-B14F-4D97-AF65-F5344CB8AC3E}">
        <p14:creationId xmlns:p14="http://schemas.microsoft.com/office/powerpoint/2010/main" val="2613211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8CDF1A2-9392-4FC3-91C4-96332B87DA9B}" type="datetimeFigureOut">
              <a:rPr lang="ru-RU" smtClean="0"/>
              <a:t>10.04.2020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6F28C85-4E01-48AC-836F-92AFF3F61D3D}" type="slidenum">
              <a:rPr lang="ru-RU" smtClean="0"/>
              <a:t>‹#›</a:t>
            </a:fld>
            <a:endParaRPr lang="ru-RU"/>
          </a:p>
        </p:txBody>
      </p:sp>
    </p:spTree>
    <p:extLst>
      <p:ext uri="{BB962C8B-B14F-4D97-AF65-F5344CB8AC3E}">
        <p14:creationId xmlns:p14="http://schemas.microsoft.com/office/powerpoint/2010/main" val="160251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E8CDF1A2-9392-4FC3-91C4-96332B87DA9B}" type="datetimeFigureOut">
              <a:rPr lang="ru-RU" smtClean="0"/>
              <a:t>10.04.2020</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36F28C85-4E01-48AC-836F-92AFF3F61D3D}" type="slidenum">
              <a:rPr lang="ru-RU" smtClean="0"/>
              <a:t>‹#›</a:t>
            </a:fld>
            <a:endParaRPr lang="ru-RU"/>
          </a:p>
        </p:txBody>
      </p:sp>
    </p:spTree>
    <p:extLst>
      <p:ext uri="{BB962C8B-B14F-4D97-AF65-F5344CB8AC3E}">
        <p14:creationId xmlns:p14="http://schemas.microsoft.com/office/powerpoint/2010/main" val="3703596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8CDF1A2-9392-4FC3-91C4-96332B87DA9B}" type="datetimeFigureOut">
              <a:rPr lang="ru-RU" smtClean="0"/>
              <a:t>10.04.2020</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36F28C85-4E01-48AC-836F-92AFF3F61D3D}" type="slidenum">
              <a:rPr lang="ru-RU" smtClean="0"/>
              <a:t>‹#›</a:t>
            </a:fld>
            <a:endParaRPr lang="ru-RU"/>
          </a:p>
        </p:txBody>
      </p:sp>
    </p:spTree>
    <p:extLst>
      <p:ext uri="{BB962C8B-B14F-4D97-AF65-F5344CB8AC3E}">
        <p14:creationId xmlns:p14="http://schemas.microsoft.com/office/powerpoint/2010/main" val="192987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E8CDF1A2-9392-4FC3-91C4-96332B87DA9B}" type="datetimeFigureOut">
              <a:rPr lang="ru-RU" smtClean="0"/>
              <a:t>10.04.2020</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36F28C85-4E01-48AC-836F-92AFF3F61D3D}" type="slidenum">
              <a:rPr lang="ru-RU" smtClean="0"/>
              <a:t>‹#›</a:t>
            </a:fld>
            <a:endParaRPr lang="ru-RU"/>
          </a:p>
        </p:txBody>
      </p:sp>
    </p:spTree>
    <p:extLst>
      <p:ext uri="{BB962C8B-B14F-4D97-AF65-F5344CB8AC3E}">
        <p14:creationId xmlns:p14="http://schemas.microsoft.com/office/powerpoint/2010/main" val="3430802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8CDF1A2-9392-4FC3-91C4-96332B87DA9B}" type="datetimeFigureOut">
              <a:rPr lang="ru-RU" smtClean="0"/>
              <a:t>10.04.2020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6F28C85-4E01-48AC-836F-92AFF3F61D3D}" type="slidenum">
              <a:rPr lang="ru-RU" smtClean="0"/>
              <a:t>‹#›</a:t>
            </a:fld>
            <a:endParaRPr lang="ru-RU"/>
          </a:p>
        </p:txBody>
      </p:sp>
    </p:spTree>
    <p:extLst>
      <p:ext uri="{BB962C8B-B14F-4D97-AF65-F5344CB8AC3E}">
        <p14:creationId xmlns:p14="http://schemas.microsoft.com/office/powerpoint/2010/main" val="3715243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8CDF1A2-9392-4FC3-91C4-96332B87DA9B}" type="datetimeFigureOut">
              <a:rPr lang="ru-RU" smtClean="0"/>
              <a:t>10.04.2020</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6F28C85-4E01-48AC-836F-92AFF3F61D3D}" type="slidenum">
              <a:rPr lang="ru-RU" smtClean="0"/>
              <a:t>‹#›</a:t>
            </a:fld>
            <a:endParaRPr lang="ru-RU"/>
          </a:p>
        </p:txBody>
      </p:sp>
    </p:spTree>
    <p:extLst>
      <p:ext uri="{BB962C8B-B14F-4D97-AF65-F5344CB8AC3E}">
        <p14:creationId xmlns:p14="http://schemas.microsoft.com/office/powerpoint/2010/main" val="2925773375"/>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C9ED43-A12A-4CAB-8123-5FC15D9B044E}"/>
              </a:ext>
            </a:extLst>
          </p:cNvPr>
          <p:cNvSpPr>
            <a:spLocks noGrp="1"/>
          </p:cNvSpPr>
          <p:nvPr>
            <p:ph type="ctrTitle"/>
          </p:nvPr>
        </p:nvSpPr>
        <p:spPr/>
        <p:txBody>
          <a:bodyPr/>
          <a:lstStyle/>
          <a:p>
            <a:endParaRPr lang="ru-RU"/>
          </a:p>
        </p:txBody>
      </p:sp>
      <p:sp>
        <p:nvSpPr>
          <p:cNvPr id="3" name="Подзаголовок 2">
            <a:extLst>
              <a:ext uri="{FF2B5EF4-FFF2-40B4-BE49-F238E27FC236}">
                <a16:creationId xmlns:a16="http://schemas.microsoft.com/office/drawing/2014/main" id="{C0832615-6011-4D66-8AF0-33F8725AD112}"/>
              </a:ext>
            </a:extLst>
          </p:cNvPr>
          <p:cNvSpPr>
            <a:spLocks noGrp="1"/>
          </p:cNvSpPr>
          <p:nvPr>
            <p:ph type="subTitle" idx="1"/>
          </p:nvPr>
        </p:nvSpPr>
        <p:spPr/>
        <p:txBody>
          <a:bodyPr/>
          <a:lstStyle/>
          <a:p>
            <a:endParaRPr lang="ru-RU"/>
          </a:p>
        </p:txBody>
      </p:sp>
      <p:sp>
        <p:nvSpPr>
          <p:cNvPr id="6" name="Прямоугольник 5">
            <a:extLst>
              <a:ext uri="{FF2B5EF4-FFF2-40B4-BE49-F238E27FC236}">
                <a16:creationId xmlns:a16="http://schemas.microsoft.com/office/drawing/2014/main" id="{C8762229-E824-433D-B970-BE77CC731BBA}"/>
              </a:ext>
            </a:extLst>
          </p:cNvPr>
          <p:cNvSpPr/>
          <p:nvPr/>
        </p:nvSpPr>
        <p:spPr>
          <a:xfrm>
            <a:off x="3048000" y="230659"/>
            <a:ext cx="6096000" cy="1077218"/>
          </a:xfrm>
          <a:prstGeom prst="rect">
            <a:avLst/>
          </a:prstGeom>
        </p:spPr>
        <p:txBody>
          <a:bodyPr>
            <a:spAutoFit/>
          </a:bodyPr>
          <a:lstStyle/>
          <a:p>
            <a:r>
              <a:rPr lang="ru-RU" sz="3200" dirty="0">
                <a:latin typeface="Times New Roman" panose="02020603050405020304" pitchFamily="18" charset="0"/>
                <a:cs typeface="Times New Roman" panose="02020603050405020304" pitchFamily="18" charset="0"/>
              </a:rPr>
              <a:t>ФГБОУ ВО КГЭУ</a:t>
            </a:r>
            <a:br>
              <a:rPr lang="ru-RU" sz="3200" dirty="0">
                <a:latin typeface="Times New Roman" panose="02020603050405020304" pitchFamily="18" charset="0"/>
                <a:cs typeface="Times New Roman" panose="02020603050405020304" pitchFamily="18" charset="0"/>
              </a:rPr>
            </a:br>
            <a:r>
              <a:rPr lang="ru-RU" sz="3200" dirty="0">
                <a:latin typeface="Times New Roman" panose="02020603050405020304" pitchFamily="18" charset="0"/>
                <a:cs typeface="Times New Roman" panose="02020603050405020304" pitchFamily="18" charset="0"/>
              </a:rPr>
              <a:t>кафедра: «Иностранный язык».</a:t>
            </a:r>
          </a:p>
        </p:txBody>
      </p:sp>
      <p:sp>
        <p:nvSpPr>
          <p:cNvPr id="7" name="Прямоугольник 6">
            <a:extLst>
              <a:ext uri="{FF2B5EF4-FFF2-40B4-BE49-F238E27FC236}">
                <a16:creationId xmlns:a16="http://schemas.microsoft.com/office/drawing/2014/main" id="{135B2BC0-E63C-43D3-BB4C-A9A9B3498780}"/>
              </a:ext>
            </a:extLst>
          </p:cNvPr>
          <p:cNvSpPr/>
          <p:nvPr/>
        </p:nvSpPr>
        <p:spPr>
          <a:xfrm>
            <a:off x="3048000" y="1755379"/>
            <a:ext cx="6096000" cy="1846659"/>
          </a:xfrm>
          <a:prstGeom prst="rect">
            <a:avLst/>
          </a:prstGeom>
        </p:spPr>
        <p:txBody>
          <a:bodyPr>
            <a:spAutoFit/>
          </a:bodyPr>
          <a:lstStyle/>
          <a:p>
            <a:pPr algn="ctr"/>
            <a:r>
              <a:rPr lang="ru-RU" dirty="0"/>
              <a:t/>
            </a:r>
            <a:br>
              <a:rPr lang="ru-RU" dirty="0"/>
            </a:br>
            <a:r>
              <a:rPr lang="ru-RU" sz="3200" dirty="0"/>
              <a:t>Презентация по дисциплине: «</a:t>
            </a:r>
            <a:r>
              <a:rPr lang="ru-RU" sz="3200" dirty="0" err="1"/>
              <a:t>Немецкиий</a:t>
            </a:r>
            <a:r>
              <a:rPr lang="ru-RU" sz="3200" dirty="0"/>
              <a:t> язык» </a:t>
            </a:r>
            <a:br>
              <a:rPr lang="ru-RU" sz="3200" dirty="0"/>
            </a:br>
            <a:r>
              <a:rPr lang="ru-RU" sz="3200" dirty="0" smtClean="0"/>
              <a:t>     </a:t>
            </a:r>
            <a:r>
              <a:rPr lang="en-US" sz="3200" dirty="0" smtClean="0"/>
              <a:t>John </a:t>
            </a:r>
            <a:r>
              <a:rPr lang="en-US" sz="3200" dirty="0" err="1" smtClean="0"/>
              <a:t>Mockley</a:t>
            </a:r>
            <a:r>
              <a:rPr lang="ru-RU" sz="3200" dirty="0" smtClean="0"/>
              <a:t>.</a:t>
            </a:r>
            <a:endParaRPr lang="ru-RU" sz="3200" dirty="0"/>
          </a:p>
        </p:txBody>
      </p:sp>
      <p:sp>
        <p:nvSpPr>
          <p:cNvPr id="8" name="Прямоугольник 7">
            <a:extLst>
              <a:ext uri="{FF2B5EF4-FFF2-40B4-BE49-F238E27FC236}">
                <a16:creationId xmlns:a16="http://schemas.microsoft.com/office/drawing/2014/main" id="{3C363A32-2484-418F-84B7-1ECC04E0D7F1}"/>
              </a:ext>
            </a:extLst>
          </p:cNvPr>
          <p:cNvSpPr/>
          <p:nvPr/>
        </p:nvSpPr>
        <p:spPr>
          <a:xfrm>
            <a:off x="7704841" y="5134570"/>
            <a:ext cx="6096000" cy="923330"/>
          </a:xfrm>
          <a:prstGeom prst="rect">
            <a:avLst/>
          </a:prstGeom>
        </p:spPr>
        <p:txBody>
          <a:bodyPr>
            <a:spAutoFit/>
          </a:bodyPr>
          <a:lstStyle/>
          <a:p>
            <a:r>
              <a:rPr lang="ru-RU" dirty="0"/>
              <a:t>Выполнила студент:</a:t>
            </a:r>
            <a:r>
              <a:rPr lang="en-US" dirty="0"/>
              <a:t> </a:t>
            </a:r>
            <a:r>
              <a:rPr lang="ru-RU" dirty="0" err="1" smtClean="0"/>
              <a:t>Закиев</a:t>
            </a:r>
            <a:r>
              <a:rPr lang="ru-RU" dirty="0" smtClean="0"/>
              <a:t> Р.Р.</a:t>
            </a:r>
            <a:endParaRPr lang="ru-RU" dirty="0"/>
          </a:p>
          <a:p>
            <a:r>
              <a:rPr lang="en-US" dirty="0"/>
              <a:t> </a:t>
            </a:r>
            <a:r>
              <a:rPr lang="ru-RU" dirty="0"/>
              <a:t>гр.ЭЭ-9-19</a:t>
            </a:r>
          </a:p>
          <a:p>
            <a:r>
              <a:rPr lang="ru-RU" dirty="0"/>
              <a:t>Проверила:</a:t>
            </a:r>
            <a:r>
              <a:rPr lang="en-US" dirty="0"/>
              <a:t> </a:t>
            </a:r>
            <a:r>
              <a:rPr lang="ru-RU" dirty="0"/>
              <a:t>доцент Максимова А.Б.</a:t>
            </a:r>
          </a:p>
        </p:txBody>
      </p:sp>
      <p:sp>
        <p:nvSpPr>
          <p:cNvPr id="9" name="Прямоугольник 8">
            <a:extLst>
              <a:ext uri="{FF2B5EF4-FFF2-40B4-BE49-F238E27FC236}">
                <a16:creationId xmlns:a16="http://schemas.microsoft.com/office/drawing/2014/main" id="{A6C04EAB-BEA2-43B5-A64C-460599AF0F76}"/>
              </a:ext>
            </a:extLst>
          </p:cNvPr>
          <p:cNvSpPr/>
          <p:nvPr/>
        </p:nvSpPr>
        <p:spPr>
          <a:xfrm>
            <a:off x="5376540" y="6359467"/>
            <a:ext cx="1438920" cy="369332"/>
          </a:xfrm>
          <a:prstGeom prst="rect">
            <a:avLst/>
          </a:prstGeom>
        </p:spPr>
        <p:txBody>
          <a:bodyPr wrap="none">
            <a:spAutoFit/>
          </a:bodyPr>
          <a:lstStyle/>
          <a:p>
            <a:r>
              <a:rPr lang="ru-RU" dirty="0"/>
              <a:t>Казань 2020.</a:t>
            </a:r>
          </a:p>
        </p:txBody>
      </p:sp>
    </p:spTree>
    <p:extLst>
      <p:ext uri="{BB962C8B-B14F-4D97-AF65-F5344CB8AC3E}">
        <p14:creationId xmlns:p14="http://schemas.microsoft.com/office/powerpoint/2010/main" val="735147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C9ED43-A12A-4CAB-8123-5FC15D9B044E}"/>
              </a:ext>
            </a:extLst>
          </p:cNvPr>
          <p:cNvSpPr>
            <a:spLocks noGrp="1"/>
          </p:cNvSpPr>
          <p:nvPr>
            <p:ph type="ctrTitle"/>
          </p:nvPr>
        </p:nvSpPr>
        <p:spPr/>
        <p:txBody>
          <a:bodyPr/>
          <a:lstStyle/>
          <a:p>
            <a:endParaRPr lang="ru-RU"/>
          </a:p>
        </p:txBody>
      </p:sp>
      <p:sp>
        <p:nvSpPr>
          <p:cNvPr id="3" name="Подзаголовок 2">
            <a:extLst>
              <a:ext uri="{FF2B5EF4-FFF2-40B4-BE49-F238E27FC236}">
                <a16:creationId xmlns:a16="http://schemas.microsoft.com/office/drawing/2014/main" id="{C0832615-6011-4D66-8AF0-33F8725AD112}"/>
              </a:ext>
            </a:extLst>
          </p:cNvPr>
          <p:cNvSpPr>
            <a:spLocks noGrp="1"/>
          </p:cNvSpPr>
          <p:nvPr>
            <p:ph type="subTitle" idx="1"/>
          </p:nvPr>
        </p:nvSpPr>
        <p:spPr/>
        <p:txBody>
          <a:bodyPr/>
          <a:lstStyle/>
          <a:p>
            <a:endParaRPr lang="ru-RU"/>
          </a:p>
        </p:txBody>
      </p:sp>
      <p:sp>
        <p:nvSpPr>
          <p:cNvPr id="4" name="Прямоугольник 3">
            <a:extLst>
              <a:ext uri="{FF2B5EF4-FFF2-40B4-BE49-F238E27FC236}">
                <a16:creationId xmlns:a16="http://schemas.microsoft.com/office/drawing/2014/main" id="{3AE4F646-C710-4E5D-AF14-4DE49898A3B8}"/>
              </a:ext>
            </a:extLst>
          </p:cNvPr>
          <p:cNvSpPr/>
          <p:nvPr/>
        </p:nvSpPr>
        <p:spPr>
          <a:xfrm>
            <a:off x="1276117" y="4640407"/>
            <a:ext cx="9313682" cy="646331"/>
          </a:xfrm>
          <a:prstGeom prst="rect">
            <a:avLst/>
          </a:prstGeom>
        </p:spPr>
        <p:txBody>
          <a:bodyPr wrap="square">
            <a:spAutoFit/>
          </a:bodyPr>
          <a:lstStyle/>
          <a:p>
            <a:pPr algn="ctr"/>
            <a:r>
              <a:rPr lang="en-US" sz="1600" dirty="0"/>
              <a:t/>
            </a:r>
            <a:br>
              <a:rPr lang="en-US" sz="1600" dirty="0"/>
            </a:br>
            <a:r>
              <a:rPr lang="en-US" sz="2000" dirty="0" err="1"/>
              <a:t>Geboren</a:t>
            </a:r>
            <a:r>
              <a:rPr lang="en-US" sz="2000" dirty="0"/>
              <a:t> am 30. August 1907 in Cincinnati, Ohio, USA.</a:t>
            </a:r>
            <a:endParaRPr lang="ru-RU" sz="2000" dirty="0">
              <a:latin typeface="Times New Roman" panose="02020603050405020304" pitchFamily="18" charset="0"/>
              <a:cs typeface="Times New Roman" panose="02020603050405020304" pitchFamily="18" charset="0"/>
            </a:endParaRPr>
          </a:p>
        </p:txBody>
      </p:sp>
      <p:sp>
        <p:nvSpPr>
          <p:cNvPr id="8" name="Прямоугольник 7">
            <a:extLst>
              <a:ext uri="{FF2B5EF4-FFF2-40B4-BE49-F238E27FC236}">
                <a16:creationId xmlns:a16="http://schemas.microsoft.com/office/drawing/2014/main" id="{7708CB4F-A003-403F-8078-2781B0FCF86C}"/>
              </a:ext>
            </a:extLst>
          </p:cNvPr>
          <p:cNvSpPr/>
          <p:nvPr/>
        </p:nvSpPr>
        <p:spPr>
          <a:xfrm>
            <a:off x="4668518" y="466093"/>
            <a:ext cx="2854961" cy="954107"/>
          </a:xfrm>
          <a:prstGeom prst="rect">
            <a:avLst/>
          </a:prstGeom>
        </p:spPr>
        <p:txBody>
          <a:bodyPr wrap="square">
            <a:spAutoFit/>
          </a:bodyPr>
          <a:lstStyle/>
          <a:p>
            <a:pPr algn="ctr"/>
            <a:r>
              <a:rPr lang="en-US" sz="2800" dirty="0">
                <a:cs typeface="Times New Roman" panose="02020603050405020304" pitchFamily="18" charset="0"/>
              </a:rPr>
              <a:t>Mutter - </a:t>
            </a:r>
            <a:r>
              <a:rPr lang="en-US" sz="2800" dirty="0" smtClean="0"/>
              <a:t>Rachel </a:t>
            </a:r>
            <a:r>
              <a:rPr lang="en-US" sz="2800" dirty="0" err="1"/>
              <a:t>Mockley</a:t>
            </a:r>
            <a:endParaRPr lang="ru-RU" sz="2800" dirty="0">
              <a:cs typeface="Times New Roman" panose="02020603050405020304" pitchFamily="18" charset="0"/>
            </a:endParaRPr>
          </a:p>
        </p:txBody>
      </p:sp>
      <p:sp>
        <p:nvSpPr>
          <p:cNvPr id="11" name="Прямоугольник 10">
            <a:extLst>
              <a:ext uri="{FF2B5EF4-FFF2-40B4-BE49-F238E27FC236}">
                <a16:creationId xmlns:a16="http://schemas.microsoft.com/office/drawing/2014/main" id="{0F5CCA05-7477-4B94-89AD-924CD0C79F53}"/>
              </a:ext>
            </a:extLst>
          </p:cNvPr>
          <p:cNvSpPr/>
          <p:nvPr/>
        </p:nvSpPr>
        <p:spPr>
          <a:xfrm>
            <a:off x="4668519" y="1599416"/>
            <a:ext cx="2854961" cy="954107"/>
          </a:xfrm>
          <a:prstGeom prst="rect">
            <a:avLst/>
          </a:prstGeom>
        </p:spPr>
        <p:txBody>
          <a:bodyPr wrap="square">
            <a:spAutoFit/>
          </a:bodyPr>
          <a:lstStyle/>
          <a:p>
            <a:pPr algn="ctr"/>
            <a:r>
              <a:rPr lang="en-US" sz="2800" dirty="0" err="1" smtClean="0">
                <a:cs typeface="Times New Roman" panose="02020603050405020304" pitchFamily="18" charset="0"/>
              </a:rPr>
              <a:t>Vater</a:t>
            </a:r>
            <a:r>
              <a:rPr lang="en-US" sz="2800" dirty="0" smtClean="0">
                <a:cs typeface="Times New Roman" panose="02020603050405020304" pitchFamily="18" charset="0"/>
              </a:rPr>
              <a:t>-</a:t>
            </a:r>
            <a:r>
              <a:rPr lang="en-US" sz="2800" dirty="0" smtClean="0"/>
              <a:t>Sebastian </a:t>
            </a:r>
            <a:r>
              <a:rPr lang="en-US" sz="2800" dirty="0"/>
              <a:t>Jacob </a:t>
            </a:r>
            <a:r>
              <a:rPr lang="en-US" sz="2800" dirty="0" err="1"/>
              <a:t>Mockley</a:t>
            </a:r>
            <a:endParaRPr lang="ru-RU" sz="2800" dirty="0">
              <a:cs typeface="Times New Roman" panose="02020603050405020304" pitchFamily="18" charset="0"/>
            </a:endParaRPr>
          </a:p>
        </p:txBody>
      </p:sp>
    </p:spTree>
    <p:extLst>
      <p:ext uri="{BB962C8B-B14F-4D97-AF65-F5344CB8AC3E}">
        <p14:creationId xmlns:p14="http://schemas.microsoft.com/office/powerpoint/2010/main" val="4017863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C9ED43-A12A-4CAB-8123-5FC15D9B044E}"/>
              </a:ext>
            </a:extLst>
          </p:cNvPr>
          <p:cNvSpPr>
            <a:spLocks noGrp="1"/>
          </p:cNvSpPr>
          <p:nvPr>
            <p:ph type="ctrTitle"/>
          </p:nvPr>
        </p:nvSpPr>
        <p:spPr/>
        <p:txBody>
          <a:bodyPr/>
          <a:lstStyle/>
          <a:p>
            <a:endParaRPr lang="ru-RU"/>
          </a:p>
        </p:txBody>
      </p:sp>
      <p:sp>
        <p:nvSpPr>
          <p:cNvPr id="3" name="Подзаголовок 2">
            <a:extLst>
              <a:ext uri="{FF2B5EF4-FFF2-40B4-BE49-F238E27FC236}">
                <a16:creationId xmlns:a16="http://schemas.microsoft.com/office/drawing/2014/main" id="{C0832615-6011-4D66-8AF0-33F8725AD112}"/>
              </a:ext>
            </a:extLst>
          </p:cNvPr>
          <p:cNvSpPr>
            <a:spLocks noGrp="1"/>
          </p:cNvSpPr>
          <p:nvPr>
            <p:ph type="subTitle" idx="1"/>
          </p:nvPr>
        </p:nvSpPr>
        <p:spPr/>
        <p:txBody>
          <a:bodyPr/>
          <a:lstStyle/>
          <a:p>
            <a:endParaRPr lang="ru-RU"/>
          </a:p>
        </p:txBody>
      </p:sp>
      <p:sp>
        <p:nvSpPr>
          <p:cNvPr id="4" name="Прямоугольник 3">
            <a:extLst>
              <a:ext uri="{FF2B5EF4-FFF2-40B4-BE49-F238E27FC236}">
                <a16:creationId xmlns:a16="http://schemas.microsoft.com/office/drawing/2014/main" id="{3AE4F646-C710-4E5D-AF14-4DE49898A3B8}"/>
              </a:ext>
            </a:extLst>
          </p:cNvPr>
          <p:cNvSpPr/>
          <p:nvPr/>
        </p:nvSpPr>
        <p:spPr>
          <a:xfrm>
            <a:off x="274632" y="5317784"/>
            <a:ext cx="9313682" cy="338554"/>
          </a:xfrm>
          <a:prstGeom prst="rect">
            <a:avLst/>
          </a:prstGeom>
        </p:spPr>
        <p:txBody>
          <a:bodyPr wrap="square">
            <a:spAutoFit/>
          </a:bodyPr>
          <a:lstStyle/>
          <a:p>
            <a:endParaRPr lang="ru-RU" sz="1600" dirty="0">
              <a:latin typeface="Times New Roman" panose="02020603050405020304" pitchFamily="18" charset="0"/>
              <a:cs typeface="Times New Roman" panose="02020603050405020304" pitchFamily="18" charset="0"/>
            </a:endParaRPr>
          </a:p>
        </p:txBody>
      </p:sp>
      <p:sp>
        <p:nvSpPr>
          <p:cNvPr id="8" name="Прямоугольник 7">
            <a:extLst>
              <a:ext uri="{FF2B5EF4-FFF2-40B4-BE49-F238E27FC236}">
                <a16:creationId xmlns:a16="http://schemas.microsoft.com/office/drawing/2014/main" id="{7708CB4F-A003-403F-8078-2781B0FCF86C}"/>
              </a:ext>
            </a:extLst>
          </p:cNvPr>
          <p:cNvSpPr/>
          <p:nvPr/>
        </p:nvSpPr>
        <p:spPr>
          <a:xfrm>
            <a:off x="274632" y="4075028"/>
            <a:ext cx="2854961" cy="338554"/>
          </a:xfrm>
          <a:prstGeom prst="rect">
            <a:avLst/>
          </a:prstGeom>
        </p:spPr>
        <p:txBody>
          <a:bodyPr wrap="square">
            <a:spAutoFit/>
          </a:bodyPr>
          <a:lstStyle/>
          <a:p>
            <a:endParaRPr lang="ru-RU" sz="1600" dirty="0">
              <a:latin typeface="Times New Roman" panose="02020603050405020304" pitchFamily="18" charset="0"/>
              <a:cs typeface="Times New Roman" panose="02020603050405020304" pitchFamily="18" charset="0"/>
            </a:endParaRPr>
          </a:p>
        </p:txBody>
      </p:sp>
      <p:sp>
        <p:nvSpPr>
          <p:cNvPr id="11" name="Прямоугольник 10">
            <a:extLst>
              <a:ext uri="{FF2B5EF4-FFF2-40B4-BE49-F238E27FC236}">
                <a16:creationId xmlns:a16="http://schemas.microsoft.com/office/drawing/2014/main" id="{0F5CCA05-7477-4B94-89AD-924CD0C79F53}"/>
              </a:ext>
            </a:extLst>
          </p:cNvPr>
          <p:cNvSpPr/>
          <p:nvPr/>
        </p:nvSpPr>
        <p:spPr>
          <a:xfrm>
            <a:off x="5924744" y="3954410"/>
            <a:ext cx="2854961" cy="338554"/>
          </a:xfrm>
          <a:prstGeom prst="rect">
            <a:avLst/>
          </a:prstGeom>
        </p:spPr>
        <p:txBody>
          <a:bodyPr wrap="square">
            <a:spAutoFit/>
          </a:bodyPr>
          <a:lstStyle/>
          <a:p>
            <a:endParaRPr lang="ru-RU" sz="1600" dirty="0">
              <a:latin typeface="Times New Roman" panose="02020603050405020304" pitchFamily="18" charset="0"/>
              <a:cs typeface="Times New Roman" panose="02020603050405020304" pitchFamily="18" charset="0"/>
            </a:endParaRPr>
          </a:p>
        </p:txBody>
      </p:sp>
      <p:sp>
        <p:nvSpPr>
          <p:cNvPr id="6" name="Прямоугольник 5">
            <a:extLst>
              <a:ext uri="{FF2B5EF4-FFF2-40B4-BE49-F238E27FC236}">
                <a16:creationId xmlns:a16="http://schemas.microsoft.com/office/drawing/2014/main" id="{EBD769F3-9A9A-46BC-928D-DECC6B3A3B98}"/>
              </a:ext>
            </a:extLst>
          </p:cNvPr>
          <p:cNvSpPr/>
          <p:nvPr/>
        </p:nvSpPr>
        <p:spPr>
          <a:xfrm>
            <a:off x="5296354" y="366623"/>
            <a:ext cx="5958053" cy="5816977"/>
          </a:xfrm>
          <a:prstGeom prst="rect">
            <a:avLst/>
          </a:prstGeom>
        </p:spPr>
        <p:txBody>
          <a:bodyPr wrap="square">
            <a:spAutoFit/>
          </a:bodyPr>
          <a:lstStyle/>
          <a:p>
            <a:r>
              <a:rPr lang="de-DE" sz="1200" dirty="0">
                <a:latin typeface="Times New Roman" panose="02020603050405020304" pitchFamily="18" charset="0"/>
                <a:cs typeface="Times New Roman" panose="02020603050405020304" pitchFamily="18" charset="0"/>
              </a:rPr>
              <a:t>Er arbeitete als Professor für Elektrotechnik an der Universität von Pennsylvania (Moore Institute) in Philadelphia (USA). Von 1943 bis 1945 arbeiteten sie zusammen mit John </a:t>
            </a:r>
            <a:r>
              <a:rPr lang="de-DE" sz="1200" dirty="0" err="1">
                <a:latin typeface="Times New Roman" panose="02020603050405020304" pitchFamily="18" charset="0"/>
                <a:cs typeface="Times New Roman" panose="02020603050405020304" pitchFamily="18" charset="0"/>
              </a:rPr>
              <a:t>Presper</a:t>
            </a:r>
            <a:r>
              <a:rPr lang="de-DE" sz="1200" dirty="0">
                <a:latin typeface="Times New Roman" panose="02020603050405020304" pitchFamily="18" charset="0"/>
                <a:cs typeface="Times New Roman" panose="02020603050405020304" pitchFamily="18" charset="0"/>
              </a:rPr>
              <a:t> Eckert an der Entwicklung des ersten elektronischen ENIAK-Allzweckcomputers für die US-Armee und in der Anfangsphase an einem fortschrittlicheren EDVAC-Computer</a:t>
            </a:r>
            <a:r>
              <a:rPr lang="de-DE" sz="1200" dirty="0" smtClean="0">
                <a:latin typeface="Times New Roman" panose="02020603050405020304" pitchFamily="18" charset="0"/>
                <a:cs typeface="Times New Roman" panose="02020603050405020304" pitchFamily="18" charset="0"/>
              </a:rPr>
              <a:t>.</a:t>
            </a:r>
            <a:endParaRPr lang="ru-RU" sz="1200" dirty="0" smtClean="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Während der Arbeit an ENIAK haben </a:t>
            </a:r>
            <a:r>
              <a:rPr lang="de-DE" sz="1200" dirty="0" err="1">
                <a:latin typeface="Times New Roman" panose="02020603050405020304" pitchFamily="18" charset="0"/>
                <a:cs typeface="Times New Roman" panose="02020603050405020304" pitchFamily="18" charset="0"/>
              </a:rPr>
              <a:t>Mokley</a:t>
            </a:r>
            <a:r>
              <a:rPr lang="de-DE" sz="1200" dirty="0">
                <a:latin typeface="Times New Roman" panose="02020603050405020304" pitchFamily="18" charset="0"/>
                <a:cs typeface="Times New Roman" panose="02020603050405020304" pitchFamily="18" charset="0"/>
              </a:rPr>
              <a:t> und Eckert über eine fortschrittlichere Maschine nachgedacht, für die ein Programm erstellt wird, bei dem Jumper und Schalter wie ENIAK nicht neu angeordnet, sondern in den Speicher der Maschine selbst geschrieben werden. Diese Ideen wurden von Neumann entwickelt, der sich im September 1944 dem ENIAC-Projekt anschloss und diese Ideen von März bis Juni 1945 in Form eines Berichtsentwurfs über das EDVAC-Projekt entwarf. Von Neumanns Ruhm als bedeutender Wissenschaftler spielte eine Rolle - die von ihm dargelegten Prinzipien und die Struktur von Computern wurden </a:t>
            </a:r>
            <a:r>
              <a:rPr lang="de-DE" sz="1200" dirty="0" err="1">
                <a:latin typeface="Times New Roman" panose="02020603050405020304" pitchFamily="18" charset="0"/>
                <a:cs typeface="Times New Roman" panose="02020603050405020304" pitchFamily="18" charset="0"/>
              </a:rPr>
              <a:t>Fonneimanns</a:t>
            </a:r>
            <a:r>
              <a:rPr lang="de-DE" sz="1200" dirty="0">
                <a:latin typeface="Times New Roman" panose="02020603050405020304" pitchFamily="18" charset="0"/>
                <a:cs typeface="Times New Roman" panose="02020603050405020304" pitchFamily="18" charset="0"/>
              </a:rPr>
              <a:t> genannt, obwohl </a:t>
            </a:r>
            <a:r>
              <a:rPr lang="de-DE" sz="1200" dirty="0" err="1">
                <a:latin typeface="Times New Roman" panose="02020603050405020304" pitchFamily="18" charset="0"/>
                <a:cs typeface="Times New Roman" panose="02020603050405020304" pitchFamily="18" charset="0"/>
              </a:rPr>
              <a:t>Mockley</a:t>
            </a:r>
            <a:r>
              <a:rPr lang="de-DE" sz="1200" dirty="0">
                <a:latin typeface="Times New Roman" panose="02020603050405020304" pitchFamily="18" charset="0"/>
                <a:cs typeface="Times New Roman" panose="02020603050405020304" pitchFamily="18" charset="0"/>
              </a:rPr>
              <a:t> und John </a:t>
            </a:r>
            <a:r>
              <a:rPr lang="de-DE" sz="1200" dirty="0" err="1">
                <a:latin typeface="Times New Roman" panose="02020603050405020304" pitchFamily="18" charset="0"/>
                <a:cs typeface="Times New Roman" panose="02020603050405020304" pitchFamily="18" charset="0"/>
              </a:rPr>
              <a:t>Presper</a:t>
            </a:r>
            <a:r>
              <a:rPr lang="de-DE" sz="1200" dirty="0">
                <a:latin typeface="Times New Roman" panose="02020603050405020304" pitchFamily="18" charset="0"/>
                <a:cs typeface="Times New Roman" panose="02020603050405020304" pitchFamily="18" charset="0"/>
              </a:rPr>
              <a:t> Eckert auch ihre Co-Autoren waren</a:t>
            </a:r>
            <a:r>
              <a:rPr lang="de-DE" sz="1200" dirty="0" smtClean="0">
                <a:latin typeface="Times New Roman" panose="02020603050405020304" pitchFamily="18" charset="0"/>
                <a:cs typeface="Times New Roman" panose="02020603050405020304" pitchFamily="18" charset="0"/>
              </a:rPr>
              <a:t>.</a:t>
            </a:r>
            <a:endParaRPr lang="ru-RU" sz="1200" dirty="0" smtClean="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Nachdem das Projekt im Februar 1946 abgeschlossen war, verließ </a:t>
            </a:r>
            <a:r>
              <a:rPr lang="de-DE" sz="1200" dirty="0" err="1">
                <a:latin typeface="Times New Roman" panose="02020603050405020304" pitchFamily="18" charset="0"/>
                <a:cs typeface="Times New Roman" panose="02020603050405020304" pitchFamily="18" charset="0"/>
              </a:rPr>
              <a:t>Mokley</a:t>
            </a:r>
            <a:r>
              <a:rPr lang="de-DE" sz="1200" dirty="0">
                <a:latin typeface="Times New Roman" panose="02020603050405020304" pitchFamily="18" charset="0"/>
                <a:cs typeface="Times New Roman" panose="02020603050405020304" pitchFamily="18" charset="0"/>
              </a:rPr>
              <a:t> das Moore Institute und gründete 1946 zusammen mit John </a:t>
            </a:r>
            <a:r>
              <a:rPr lang="de-DE" sz="1200" dirty="0" err="1">
                <a:latin typeface="Times New Roman" panose="02020603050405020304" pitchFamily="18" charset="0"/>
                <a:cs typeface="Times New Roman" panose="02020603050405020304" pitchFamily="18" charset="0"/>
              </a:rPr>
              <a:t>Presper</a:t>
            </a:r>
            <a:r>
              <a:rPr lang="de-DE" sz="1200" dirty="0">
                <a:latin typeface="Times New Roman" panose="02020603050405020304" pitchFamily="18" charset="0"/>
                <a:cs typeface="Times New Roman" panose="02020603050405020304" pitchFamily="18" charset="0"/>
              </a:rPr>
              <a:t> Eckert die Electronic Control Company, die später in Eckert-</a:t>
            </a:r>
            <a:r>
              <a:rPr lang="de-DE" sz="1200" dirty="0" err="1">
                <a:latin typeface="Times New Roman" panose="02020603050405020304" pitchFamily="18" charset="0"/>
                <a:cs typeface="Times New Roman" panose="02020603050405020304" pitchFamily="18" charset="0"/>
              </a:rPr>
              <a:t>Mauchly</a:t>
            </a:r>
            <a:r>
              <a:rPr lang="de-DE" sz="1200" dirty="0">
                <a:latin typeface="Times New Roman" panose="02020603050405020304" pitchFamily="18" charset="0"/>
                <a:cs typeface="Times New Roman" panose="02020603050405020304" pitchFamily="18" charset="0"/>
              </a:rPr>
              <a:t> Computer Corporation umbenannt wurde. 1949 lieferte das Unternehmen seinen ersten BINAC-Röhrencomputer, bei dem erstmals Magnetband anstelle von Lochkarten zur Eingabe von Informationen verwendet wurde. 1950 wurde das Unternehmen, das sich in ernsthaften finanziellen Schwierigkeiten befand, von Remington Rand (später Sperry Rand und später Unisys) übernommen und in UNIVAC umgewandelt</a:t>
            </a:r>
            <a:r>
              <a:rPr lang="de-DE" sz="1200" dirty="0" smtClean="0">
                <a:latin typeface="Times New Roman" panose="02020603050405020304" pitchFamily="18" charset="0"/>
                <a:cs typeface="Times New Roman" panose="02020603050405020304" pitchFamily="18" charset="0"/>
              </a:rPr>
              <a:t>.</a:t>
            </a:r>
            <a:endParaRPr lang="ru-RU" sz="1200" dirty="0" smtClean="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Bereits 1951 schlossen </a:t>
            </a:r>
            <a:r>
              <a:rPr lang="de-DE" sz="1200" dirty="0" err="1">
                <a:latin typeface="Times New Roman" panose="02020603050405020304" pitchFamily="18" charset="0"/>
                <a:cs typeface="Times New Roman" panose="02020603050405020304" pitchFamily="18" charset="0"/>
              </a:rPr>
              <a:t>Mokley</a:t>
            </a:r>
            <a:r>
              <a:rPr lang="de-DE" sz="1200" dirty="0">
                <a:latin typeface="Times New Roman" panose="02020603050405020304" pitchFamily="18" charset="0"/>
                <a:cs typeface="Times New Roman" panose="02020603050405020304" pitchFamily="18" charset="0"/>
              </a:rPr>
              <a:t> und Eckert im Rahmen von Remington Rand die Arbeiten an ihrem ersten kommerziellen Massencomputer UNIVAC I ab, der den Beginn einer Reihe von Computern markierte, die bis Mitte der 80er Jahre dauerte.</a:t>
            </a:r>
          </a:p>
          <a:p>
            <a:endParaRPr lang="de-DE" sz="12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Während der Arbeit an UNIVAC I kam </a:t>
            </a:r>
            <a:r>
              <a:rPr lang="de-DE" sz="1200" dirty="0" err="1">
                <a:latin typeface="Times New Roman" panose="02020603050405020304" pitchFamily="18" charset="0"/>
                <a:cs typeface="Times New Roman" panose="02020603050405020304" pitchFamily="18" charset="0"/>
              </a:rPr>
              <a:t>Mockley</a:t>
            </a:r>
            <a:r>
              <a:rPr lang="de-DE" sz="1200" dirty="0">
                <a:latin typeface="Times New Roman" panose="02020603050405020304" pitchFamily="18" charset="0"/>
                <a:cs typeface="Times New Roman" panose="02020603050405020304" pitchFamily="18" charset="0"/>
              </a:rPr>
              <a:t> die Idee, einem Computer beizubringen, algebraische Gleichungen in ihrer traditionellen Form wahrzunehmen. 1949 wurde in Philadelphia unter der Leitung von </a:t>
            </a:r>
            <a:r>
              <a:rPr lang="de-DE" sz="1200" dirty="0" err="1">
                <a:latin typeface="Times New Roman" panose="02020603050405020304" pitchFamily="18" charset="0"/>
                <a:cs typeface="Times New Roman" panose="02020603050405020304" pitchFamily="18" charset="0"/>
              </a:rPr>
              <a:t>Mockley</a:t>
            </a:r>
            <a:r>
              <a:rPr lang="de-DE" sz="1200" dirty="0">
                <a:latin typeface="Times New Roman" panose="02020603050405020304" pitchFamily="18" charset="0"/>
                <a:cs typeface="Times New Roman" panose="02020603050405020304" pitchFamily="18" charset="0"/>
              </a:rPr>
              <a:t> der Short Code erstellt - einer der ersten primitiven Interpreten der Programmiersprache. Es war jedoch nicht möglich, dies vollständig zu realisieren, da die Zeichen mathematischer Aktionen noch durch ihre numerischen Codes ersetzt werden mussten.</a:t>
            </a:r>
            <a:endParaRPr lang="ru-RU" sz="1200" dirty="0">
              <a:latin typeface="Times New Roman" panose="02020603050405020304" pitchFamily="18" charset="0"/>
              <a:cs typeface="Times New Roman" panose="02020603050405020304" pitchFamily="18" charset="0"/>
            </a:endParaRPr>
          </a:p>
        </p:txBody>
      </p:sp>
      <p:sp>
        <p:nvSpPr>
          <p:cNvPr id="9" name="Прямоугольник 8">
            <a:extLst>
              <a:ext uri="{FF2B5EF4-FFF2-40B4-BE49-F238E27FC236}">
                <a16:creationId xmlns:a16="http://schemas.microsoft.com/office/drawing/2014/main" id="{44E7C4C8-5D89-4322-9C60-81218C486805}"/>
              </a:ext>
            </a:extLst>
          </p:cNvPr>
          <p:cNvSpPr/>
          <p:nvPr/>
        </p:nvSpPr>
        <p:spPr>
          <a:xfrm>
            <a:off x="5361087" y="3244334"/>
            <a:ext cx="184731" cy="369332"/>
          </a:xfrm>
          <a:prstGeom prst="rect">
            <a:avLst/>
          </a:prstGeom>
        </p:spPr>
        <p:txBody>
          <a:bodyPr wrap="none">
            <a:spAutoFit/>
          </a:bodyPr>
          <a:lstStyle/>
          <a:p>
            <a:endParaRPr lang="ru-RU" dirty="0"/>
          </a:p>
        </p:txBody>
      </p:sp>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959" y="366623"/>
            <a:ext cx="5166396" cy="5289715"/>
          </a:xfrm>
          <a:prstGeom prst="rect">
            <a:avLst/>
          </a:prstGeom>
        </p:spPr>
      </p:pic>
    </p:spTree>
    <p:extLst>
      <p:ext uri="{BB962C8B-B14F-4D97-AF65-F5344CB8AC3E}">
        <p14:creationId xmlns:p14="http://schemas.microsoft.com/office/powerpoint/2010/main" val="1075981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C9ED43-A12A-4CAB-8123-5FC15D9B044E}"/>
              </a:ext>
            </a:extLst>
          </p:cNvPr>
          <p:cNvSpPr>
            <a:spLocks noGrp="1"/>
          </p:cNvSpPr>
          <p:nvPr>
            <p:ph type="ctrTitle"/>
          </p:nvPr>
        </p:nvSpPr>
        <p:spPr/>
        <p:txBody>
          <a:bodyPr/>
          <a:lstStyle/>
          <a:p>
            <a:endParaRPr lang="ru-RU"/>
          </a:p>
        </p:txBody>
      </p:sp>
      <p:sp>
        <p:nvSpPr>
          <p:cNvPr id="3" name="Подзаголовок 2">
            <a:extLst>
              <a:ext uri="{FF2B5EF4-FFF2-40B4-BE49-F238E27FC236}">
                <a16:creationId xmlns:a16="http://schemas.microsoft.com/office/drawing/2014/main" id="{C0832615-6011-4D66-8AF0-33F8725AD112}"/>
              </a:ext>
            </a:extLst>
          </p:cNvPr>
          <p:cNvSpPr>
            <a:spLocks noGrp="1"/>
          </p:cNvSpPr>
          <p:nvPr>
            <p:ph type="subTitle" idx="1"/>
          </p:nvPr>
        </p:nvSpPr>
        <p:spPr/>
        <p:txBody>
          <a:bodyPr/>
          <a:lstStyle/>
          <a:p>
            <a:endParaRPr lang="ru-RU"/>
          </a:p>
        </p:txBody>
      </p:sp>
      <p:sp>
        <p:nvSpPr>
          <p:cNvPr id="4" name="Прямоугольник 3">
            <a:extLst>
              <a:ext uri="{FF2B5EF4-FFF2-40B4-BE49-F238E27FC236}">
                <a16:creationId xmlns:a16="http://schemas.microsoft.com/office/drawing/2014/main" id="{F34556A0-DE54-4F99-B595-ABCD3A7A733A}"/>
              </a:ext>
            </a:extLst>
          </p:cNvPr>
          <p:cNvSpPr/>
          <p:nvPr/>
        </p:nvSpPr>
        <p:spPr>
          <a:xfrm>
            <a:off x="322082" y="4950807"/>
            <a:ext cx="11547835" cy="830997"/>
          </a:xfrm>
          <a:prstGeom prst="rect">
            <a:avLst/>
          </a:prstGeom>
        </p:spPr>
        <p:txBody>
          <a:bodyPr wrap="square">
            <a:spAutoFit/>
          </a:bodyPr>
          <a:lstStyle/>
          <a:p>
            <a:r>
              <a:rPr lang="de-DE" sz="1600" dirty="0">
                <a:latin typeface="Times New Roman" panose="02020603050405020304" pitchFamily="18" charset="0"/>
                <a:cs typeface="Times New Roman" panose="02020603050405020304" pitchFamily="18" charset="0"/>
              </a:rPr>
              <a:t>Er arbeitete als Computer im Bureau </a:t>
            </a:r>
            <a:r>
              <a:rPr lang="de-DE" sz="1600" dirty="0" err="1">
                <a:latin typeface="Times New Roman" panose="02020603050405020304" pitchFamily="18" charset="0"/>
                <a:cs typeface="Times New Roman" panose="02020603050405020304" pitchFamily="18" charset="0"/>
              </a:rPr>
              <a:t>of</a:t>
            </a:r>
            <a:r>
              <a:rPr lang="de-DE" sz="1600" dirty="0">
                <a:latin typeface="Times New Roman" panose="02020603050405020304" pitchFamily="18" charset="0"/>
                <a:cs typeface="Times New Roman" panose="02020603050405020304" pitchFamily="18" charset="0"/>
              </a:rPr>
              <a:t> Standards. Er suchte immer nach Möglichkeiten, die Berechnungen auf der Grundlage der vorhandenen Ausrüstung so weit wie möglich zu beschleunigen. Er promovierte 1932 in Physik. Ein Jahr später wurde er Leiter des Fachbereichs Physik am College in Pennsylvania. Im Dezember 1930 heiratete </a:t>
            </a:r>
            <a:r>
              <a:rPr lang="de-DE" sz="1600" dirty="0" err="1">
                <a:latin typeface="Times New Roman" panose="02020603050405020304" pitchFamily="18" charset="0"/>
                <a:cs typeface="Times New Roman" panose="02020603050405020304" pitchFamily="18" charset="0"/>
              </a:rPr>
              <a:t>Mockley</a:t>
            </a:r>
            <a:r>
              <a:rPr lang="de-DE" sz="1600" dirty="0">
                <a:latin typeface="Times New Roman" panose="02020603050405020304" pitchFamily="18" charset="0"/>
                <a:cs typeface="Times New Roman" panose="02020603050405020304" pitchFamily="18" charset="0"/>
              </a:rPr>
              <a:t> Mary Wellesley.</a:t>
            </a:r>
            <a:endParaRPr lang="ru-RU" sz="1600" dirty="0">
              <a:latin typeface="Times New Roman" panose="02020603050405020304" pitchFamily="18" charset="0"/>
              <a:cs typeface="Times New Roman" panose="02020603050405020304" pitchFamily="18" charset="0"/>
            </a:endParaRPr>
          </a:p>
        </p:txBody>
      </p:sp>
      <p:sp>
        <p:nvSpPr>
          <p:cNvPr id="10" name="Прямоугольник 9">
            <a:extLst>
              <a:ext uri="{FF2B5EF4-FFF2-40B4-BE49-F238E27FC236}">
                <a16:creationId xmlns:a16="http://schemas.microsoft.com/office/drawing/2014/main" id="{7D366901-53BD-47BB-BA54-80C38F737729}"/>
              </a:ext>
            </a:extLst>
          </p:cNvPr>
          <p:cNvSpPr/>
          <p:nvPr/>
        </p:nvSpPr>
        <p:spPr>
          <a:xfrm>
            <a:off x="6899895" y="3272641"/>
            <a:ext cx="4970022" cy="830997"/>
          </a:xfrm>
          <a:prstGeom prst="rect">
            <a:avLst/>
          </a:prstGeom>
        </p:spPr>
        <p:txBody>
          <a:bodyPr wrap="square">
            <a:spAutoFit/>
          </a:bodyPr>
          <a:lstStyle/>
          <a:p>
            <a:r>
              <a:rPr lang="de-DE" sz="1600" dirty="0">
                <a:latin typeface="Times New Roman" panose="02020603050405020304" pitchFamily="18" charset="0"/>
                <a:cs typeface="Times New Roman" panose="02020603050405020304" pitchFamily="18" charset="0"/>
              </a:rPr>
              <a:t>Im September 1927, nach zweijähriger Studienzeit, erhielt er einen Master-Abschluss für die Zulassung zur Higher School </a:t>
            </a:r>
            <a:r>
              <a:rPr lang="de-DE" sz="1600" dirty="0" err="1">
                <a:latin typeface="Times New Roman" panose="02020603050405020304" pitchFamily="18" charset="0"/>
                <a:cs typeface="Times New Roman" panose="02020603050405020304" pitchFamily="18" charset="0"/>
              </a:rPr>
              <a:t>of</a:t>
            </a:r>
            <a:r>
              <a:rPr lang="de-DE" sz="1600" dirty="0">
                <a:latin typeface="Times New Roman" panose="02020603050405020304" pitchFamily="18" charset="0"/>
                <a:cs typeface="Times New Roman" panose="02020603050405020304" pitchFamily="18" charset="0"/>
              </a:rPr>
              <a:t> </a:t>
            </a:r>
            <a:r>
              <a:rPr lang="de-DE" sz="1600" dirty="0" err="1">
                <a:latin typeface="Times New Roman" panose="02020603050405020304" pitchFamily="18" charset="0"/>
                <a:cs typeface="Times New Roman" panose="02020603050405020304" pitchFamily="18" charset="0"/>
              </a:rPr>
              <a:t>Physics</a:t>
            </a:r>
            <a:r>
              <a:rPr lang="de-DE" sz="1600" dirty="0">
                <a:latin typeface="Times New Roman" panose="02020603050405020304" pitchFamily="18" charset="0"/>
                <a:cs typeface="Times New Roman" panose="02020603050405020304" pitchFamily="18" charset="0"/>
              </a:rPr>
              <a:t>, den er nicht absolvierte.</a:t>
            </a:r>
            <a:endParaRPr lang="ru-RU" sz="1600" dirty="0">
              <a:latin typeface="Times New Roman" panose="02020603050405020304" pitchFamily="18" charset="0"/>
              <a:cs typeface="Times New Roman" panose="02020603050405020304" pitchFamily="18" charset="0"/>
            </a:endParaRPr>
          </a:p>
        </p:txBody>
      </p:sp>
      <p:sp>
        <p:nvSpPr>
          <p:cNvPr id="11" name="Прямоугольник 10">
            <a:extLst>
              <a:ext uri="{FF2B5EF4-FFF2-40B4-BE49-F238E27FC236}">
                <a16:creationId xmlns:a16="http://schemas.microsoft.com/office/drawing/2014/main" id="{AD62B321-BF80-483C-854B-B46117B781CC}"/>
              </a:ext>
            </a:extLst>
          </p:cNvPr>
          <p:cNvSpPr/>
          <p:nvPr/>
        </p:nvSpPr>
        <p:spPr>
          <a:xfrm>
            <a:off x="322082" y="2924256"/>
            <a:ext cx="3824140" cy="1200329"/>
          </a:xfrm>
          <a:prstGeom prst="rect">
            <a:avLst/>
          </a:prstGeom>
        </p:spPr>
        <p:txBody>
          <a:bodyPr wrap="square">
            <a:spAutoFit/>
          </a:bodyPr>
          <a:lstStyle/>
          <a:p>
            <a:r>
              <a:rPr lang="de-DE" sz="1600" dirty="0"/>
              <a:t/>
            </a:r>
            <a:br>
              <a:rPr lang="de-DE" sz="1600" dirty="0"/>
            </a:br>
            <a:r>
              <a:rPr lang="de-DE" dirty="0"/>
              <a:t>1925 trat </a:t>
            </a:r>
            <a:r>
              <a:rPr lang="de-DE" dirty="0" err="1"/>
              <a:t>Mokley</a:t>
            </a:r>
            <a:r>
              <a:rPr lang="de-DE" dirty="0"/>
              <a:t> in die Universität von Baltimore ein, wo er elektronische Technologie </a:t>
            </a:r>
            <a:r>
              <a:rPr lang="de-DE" dirty="0" smtClean="0"/>
              <a:t>studierte</a:t>
            </a:r>
            <a:r>
              <a:rPr lang="ru-RU" dirty="0" smtClean="0"/>
              <a:t>.</a:t>
            </a:r>
            <a:endParaRPr lang="ru-RU" sz="1600" dirty="0">
              <a:cs typeface="Times New Roman" panose="02020603050405020304" pitchFamily="18" charset="0"/>
            </a:endParaRPr>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264" y="294127"/>
            <a:ext cx="4876800" cy="2794890"/>
          </a:xfrm>
          <a:prstGeom prst="rect">
            <a:avLst/>
          </a:prstGeom>
        </p:spPr>
      </p:pic>
      <p:pic>
        <p:nvPicPr>
          <p:cNvPr id="8" name="Рисунок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6713" y="294126"/>
            <a:ext cx="5011482" cy="2794890"/>
          </a:xfrm>
          <a:prstGeom prst="rect">
            <a:avLst/>
          </a:prstGeom>
        </p:spPr>
      </p:pic>
    </p:spTree>
    <p:extLst>
      <p:ext uri="{BB962C8B-B14F-4D97-AF65-F5344CB8AC3E}">
        <p14:creationId xmlns:p14="http://schemas.microsoft.com/office/powerpoint/2010/main" val="458824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C9ED43-A12A-4CAB-8123-5FC15D9B044E}"/>
              </a:ext>
            </a:extLst>
          </p:cNvPr>
          <p:cNvSpPr>
            <a:spLocks noGrp="1"/>
          </p:cNvSpPr>
          <p:nvPr>
            <p:ph type="ctrTitle"/>
          </p:nvPr>
        </p:nvSpPr>
        <p:spPr/>
        <p:txBody>
          <a:bodyPr/>
          <a:lstStyle/>
          <a:p>
            <a:endParaRPr lang="ru-RU"/>
          </a:p>
        </p:txBody>
      </p:sp>
      <p:sp>
        <p:nvSpPr>
          <p:cNvPr id="3" name="Подзаголовок 2">
            <a:extLst>
              <a:ext uri="{FF2B5EF4-FFF2-40B4-BE49-F238E27FC236}">
                <a16:creationId xmlns:a16="http://schemas.microsoft.com/office/drawing/2014/main" id="{C0832615-6011-4D66-8AF0-33F8725AD112}"/>
              </a:ext>
            </a:extLst>
          </p:cNvPr>
          <p:cNvSpPr>
            <a:spLocks noGrp="1"/>
          </p:cNvSpPr>
          <p:nvPr>
            <p:ph type="subTitle" idx="1"/>
          </p:nvPr>
        </p:nvSpPr>
        <p:spPr/>
        <p:txBody>
          <a:bodyPr/>
          <a:lstStyle/>
          <a:p>
            <a:endParaRPr lang="ru-RU"/>
          </a:p>
        </p:txBody>
      </p:sp>
      <p:sp>
        <p:nvSpPr>
          <p:cNvPr id="7" name="Прямоугольник 6">
            <a:extLst>
              <a:ext uri="{FF2B5EF4-FFF2-40B4-BE49-F238E27FC236}">
                <a16:creationId xmlns:a16="http://schemas.microsoft.com/office/drawing/2014/main" id="{1F5E96FF-4070-4D3C-B76C-A99CAB9A4D67}"/>
              </a:ext>
            </a:extLst>
          </p:cNvPr>
          <p:cNvSpPr/>
          <p:nvPr/>
        </p:nvSpPr>
        <p:spPr>
          <a:xfrm>
            <a:off x="221530" y="5257800"/>
            <a:ext cx="5434552" cy="1323439"/>
          </a:xfrm>
          <a:prstGeom prst="rect">
            <a:avLst/>
          </a:prstGeom>
        </p:spPr>
        <p:txBody>
          <a:bodyPr wrap="square">
            <a:spAutoFit/>
          </a:bodyPr>
          <a:lstStyle/>
          <a:p>
            <a:r>
              <a:rPr lang="de-DE" sz="1600" dirty="0">
                <a:latin typeface="Times New Roman" panose="02020603050405020304" pitchFamily="18" charset="0"/>
                <a:cs typeface="Times New Roman" panose="02020603050405020304" pitchFamily="18" charset="0"/>
              </a:rPr>
              <a:t>Am 4. Dezember 1940 wurde </a:t>
            </a:r>
            <a:r>
              <a:rPr lang="de-DE" sz="1600" dirty="0" err="1">
                <a:latin typeface="Times New Roman" panose="02020603050405020304" pitchFamily="18" charset="0"/>
                <a:cs typeface="Times New Roman" panose="02020603050405020304" pitchFamily="18" charset="0"/>
              </a:rPr>
              <a:t>Mokley</a:t>
            </a:r>
            <a:r>
              <a:rPr lang="de-DE" sz="1600" dirty="0">
                <a:latin typeface="Times New Roman" panose="02020603050405020304" pitchFamily="18" charset="0"/>
                <a:cs typeface="Times New Roman" panose="02020603050405020304" pitchFamily="18" charset="0"/>
              </a:rPr>
              <a:t> Schüler von John de </a:t>
            </a:r>
            <a:r>
              <a:rPr lang="de-DE" sz="1600" dirty="0" err="1">
                <a:latin typeface="Times New Roman" panose="02020603050405020304" pitchFamily="18" charset="0"/>
                <a:cs typeface="Times New Roman" panose="02020603050405020304" pitchFamily="18" charset="0"/>
              </a:rPr>
              <a:t>Weire</a:t>
            </a:r>
            <a:r>
              <a:rPr lang="de-DE" sz="1600" dirty="0">
                <a:latin typeface="Times New Roman" panose="02020603050405020304" pitchFamily="18" charset="0"/>
                <a:cs typeface="Times New Roman" panose="02020603050405020304" pitchFamily="18" charset="0"/>
              </a:rPr>
              <a:t> und hoffte, im Laufe des Jahres das erste elektronische Computergerät zu erfinden, das unmittelbar nach Eingabe aller für die Berechnung erforderlichen Informationen eine Antwort geben würde. Die Schwierigkeit lag im Zahlensystem..</a:t>
            </a:r>
            <a:endParaRPr lang="ru-RU" sz="1600" dirty="0">
              <a:latin typeface="Times New Roman" panose="02020603050405020304" pitchFamily="18" charset="0"/>
              <a:cs typeface="Times New Roman" panose="02020603050405020304" pitchFamily="18" charset="0"/>
            </a:endParaRPr>
          </a:p>
        </p:txBody>
      </p:sp>
      <p:sp>
        <p:nvSpPr>
          <p:cNvPr id="10" name="Прямоугольник 9">
            <a:extLst>
              <a:ext uri="{FF2B5EF4-FFF2-40B4-BE49-F238E27FC236}">
                <a16:creationId xmlns:a16="http://schemas.microsoft.com/office/drawing/2014/main" id="{E619983B-A2E1-402B-B132-B08F4091DA12}"/>
              </a:ext>
            </a:extLst>
          </p:cNvPr>
          <p:cNvSpPr/>
          <p:nvPr/>
        </p:nvSpPr>
        <p:spPr>
          <a:xfrm>
            <a:off x="1729186" y="4029378"/>
            <a:ext cx="1933863" cy="369332"/>
          </a:xfrm>
          <a:prstGeom prst="rect">
            <a:avLst/>
          </a:prstGeom>
        </p:spPr>
        <p:txBody>
          <a:bodyPr wrap="none">
            <a:spAutoFit/>
          </a:bodyPr>
          <a:lstStyle/>
          <a:p>
            <a:r>
              <a:rPr lang="en-US" sz="1600" dirty="0"/>
              <a:t>John </a:t>
            </a:r>
            <a:r>
              <a:rPr lang="en-US" sz="1600" dirty="0" err="1"/>
              <a:t>Mockley</a:t>
            </a:r>
            <a:r>
              <a:rPr lang="en-US" sz="1600" dirty="0" smtClean="0">
                <a:latin typeface="Times New Roman" panose="02020603050405020304" pitchFamily="18" charset="0"/>
                <a:cs typeface="Times New Roman" panose="02020603050405020304" pitchFamily="18" charset="0"/>
              </a:rPr>
              <a:t>, </a:t>
            </a:r>
            <a:r>
              <a:rPr lang="ru-RU" dirty="0"/>
              <a:t>1940</a:t>
            </a:r>
            <a:endParaRPr lang="ru-RU" sz="16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195" y="218807"/>
            <a:ext cx="3914775" cy="3800475"/>
          </a:xfrm>
          <a:prstGeom prst="rect">
            <a:avLst/>
          </a:prstGeom>
        </p:spPr>
      </p:pic>
    </p:spTree>
    <p:extLst>
      <p:ext uri="{BB962C8B-B14F-4D97-AF65-F5344CB8AC3E}">
        <p14:creationId xmlns:p14="http://schemas.microsoft.com/office/powerpoint/2010/main" val="3525261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C9ED43-A12A-4CAB-8123-5FC15D9B044E}"/>
              </a:ext>
            </a:extLst>
          </p:cNvPr>
          <p:cNvSpPr>
            <a:spLocks noGrp="1"/>
          </p:cNvSpPr>
          <p:nvPr>
            <p:ph type="ctrTitle"/>
          </p:nvPr>
        </p:nvSpPr>
        <p:spPr/>
        <p:txBody>
          <a:bodyPr/>
          <a:lstStyle/>
          <a:p>
            <a:endParaRPr lang="ru-RU"/>
          </a:p>
        </p:txBody>
      </p:sp>
      <p:sp>
        <p:nvSpPr>
          <p:cNvPr id="3" name="Подзаголовок 2">
            <a:extLst>
              <a:ext uri="{FF2B5EF4-FFF2-40B4-BE49-F238E27FC236}">
                <a16:creationId xmlns:a16="http://schemas.microsoft.com/office/drawing/2014/main" id="{C0832615-6011-4D66-8AF0-33F8725AD112}"/>
              </a:ext>
            </a:extLst>
          </p:cNvPr>
          <p:cNvSpPr>
            <a:spLocks noGrp="1"/>
          </p:cNvSpPr>
          <p:nvPr>
            <p:ph type="subTitle" idx="1"/>
          </p:nvPr>
        </p:nvSpPr>
        <p:spPr/>
        <p:txBody>
          <a:bodyPr/>
          <a:lstStyle/>
          <a:p>
            <a:endParaRPr lang="ru-RU"/>
          </a:p>
        </p:txBody>
      </p:sp>
      <p:sp>
        <p:nvSpPr>
          <p:cNvPr id="4" name="Прямоугольник 3">
            <a:extLst>
              <a:ext uri="{FF2B5EF4-FFF2-40B4-BE49-F238E27FC236}">
                <a16:creationId xmlns:a16="http://schemas.microsoft.com/office/drawing/2014/main" id="{972C80DC-4DDD-4A72-9577-CC578C31B0DB}"/>
              </a:ext>
            </a:extLst>
          </p:cNvPr>
          <p:cNvSpPr/>
          <p:nvPr/>
        </p:nvSpPr>
        <p:spPr>
          <a:xfrm>
            <a:off x="0" y="4980682"/>
            <a:ext cx="8880049" cy="1569660"/>
          </a:xfrm>
          <a:prstGeom prst="rect">
            <a:avLst/>
          </a:prstGeom>
        </p:spPr>
        <p:txBody>
          <a:bodyPr wrap="square">
            <a:spAutoFit/>
          </a:bodyPr>
          <a:lstStyle/>
          <a:p>
            <a:r>
              <a:rPr lang="de-DE" sz="1600" dirty="0">
                <a:latin typeface="Times New Roman" panose="02020603050405020304" pitchFamily="18" charset="0"/>
                <a:cs typeface="Times New Roman" panose="02020603050405020304" pitchFamily="18" charset="0"/>
              </a:rPr>
              <a:t>Professor </a:t>
            </a:r>
            <a:r>
              <a:rPr lang="de-DE" sz="1600" dirty="0" err="1">
                <a:latin typeface="Times New Roman" panose="02020603050405020304" pitchFamily="18" charset="0"/>
                <a:cs typeface="Times New Roman" panose="02020603050405020304" pitchFamily="18" charset="0"/>
              </a:rPr>
              <a:t>Mockley</a:t>
            </a:r>
            <a:r>
              <a:rPr lang="de-DE" sz="1600" dirty="0">
                <a:latin typeface="Times New Roman" panose="02020603050405020304" pitchFamily="18" charset="0"/>
                <a:cs typeface="Times New Roman" panose="02020603050405020304" pitchFamily="18" charset="0"/>
              </a:rPr>
              <a:t> war Mitglied vieler Gesellschaften, darunter der American </a:t>
            </a:r>
            <a:r>
              <a:rPr lang="de-DE" sz="1600" dirty="0" err="1">
                <a:latin typeface="Times New Roman" panose="02020603050405020304" pitchFamily="18" charset="0"/>
                <a:cs typeface="Times New Roman" panose="02020603050405020304" pitchFamily="18" charset="0"/>
              </a:rPr>
              <a:t>Physical</a:t>
            </a:r>
            <a:r>
              <a:rPr lang="de-DE" sz="1600" dirty="0">
                <a:latin typeface="Times New Roman" panose="02020603050405020304" pitchFamily="18" charset="0"/>
                <a:cs typeface="Times New Roman" panose="02020603050405020304" pitchFamily="18" charset="0"/>
              </a:rPr>
              <a:t> Society und des Franklin Institute. Er erhielt zahlreiche Auszeichnungen, darunter die Howard Potts-Medaille des Franklin Institute (1949) und den John Scott-Preis (1961). 1973 wurde </a:t>
            </a:r>
            <a:r>
              <a:rPr lang="de-DE" sz="1600" dirty="0" err="1">
                <a:latin typeface="Times New Roman" panose="02020603050405020304" pitchFamily="18" charset="0"/>
                <a:cs typeface="Times New Roman" panose="02020603050405020304" pitchFamily="18" charset="0"/>
              </a:rPr>
              <a:t>Mokley</a:t>
            </a:r>
            <a:r>
              <a:rPr lang="de-DE" sz="1600" dirty="0">
                <a:latin typeface="Times New Roman" panose="02020603050405020304" pitchFamily="18" charset="0"/>
                <a:cs typeface="Times New Roman" panose="02020603050405020304" pitchFamily="18" charset="0"/>
              </a:rPr>
              <a:t> zusammen mit Eckert mit dem Philadelphia Man </a:t>
            </a:r>
            <a:r>
              <a:rPr lang="de-DE" sz="1600" dirty="0" err="1">
                <a:latin typeface="Times New Roman" panose="02020603050405020304" pitchFamily="18" charset="0"/>
                <a:cs typeface="Times New Roman" panose="02020603050405020304" pitchFamily="18" charset="0"/>
              </a:rPr>
              <a:t>of</a:t>
            </a:r>
            <a:r>
              <a:rPr lang="de-DE" sz="1600" dirty="0">
                <a:latin typeface="Times New Roman" panose="02020603050405020304" pitchFamily="18" charset="0"/>
                <a:cs typeface="Times New Roman" panose="02020603050405020304" pitchFamily="18" charset="0"/>
              </a:rPr>
              <a:t> </a:t>
            </a:r>
            <a:r>
              <a:rPr lang="de-DE" sz="1600" dirty="0" err="1">
                <a:latin typeface="Times New Roman" panose="02020603050405020304" pitchFamily="18" charset="0"/>
                <a:cs typeface="Times New Roman" panose="02020603050405020304" pitchFamily="18" charset="0"/>
              </a:rPr>
              <a:t>the</a:t>
            </a:r>
            <a:r>
              <a:rPr lang="de-DE" sz="1600" dirty="0">
                <a:latin typeface="Times New Roman" panose="02020603050405020304" pitchFamily="18" charset="0"/>
                <a:cs typeface="Times New Roman" panose="02020603050405020304" pitchFamily="18" charset="0"/>
              </a:rPr>
              <a:t> Year </a:t>
            </a:r>
            <a:r>
              <a:rPr lang="de-DE" sz="1600" dirty="0" err="1">
                <a:latin typeface="Times New Roman" panose="02020603050405020304" pitchFamily="18" charset="0"/>
                <a:cs typeface="Times New Roman" panose="02020603050405020304" pitchFamily="18" charset="0"/>
              </a:rPr>
              <a:t>Prize</a:t>
            </a:r>
            <a:r>
              <a:rPr lang="de-DE" sz="1600" dirty="0">
                <a:latin typeface="Times New Roman" panose="02020603050405020304" pitchFamily="18" charset="0"/>
                <a:cs typeface="Times New Roman" panose="02020603050405020304" pitchFamily="18" charset="0"/>
              </a:rPr>
              <a:t> ausgezeichnet. John Eckert erhielt 1964 an der University </a:t>
            </a:r>
            <a:r>
              <a:rPr lang="de-DE" sz="1600" dirty="0" err="1">
                <a:latin typeface="Times New Roman" panose="02020603050405020304" pitchFamily="18" charset="0"/>
                <a:cs typeface="Times New Roman" panose="02020603050405020304" pitchFamily="18" charset="0"/>
              </a:rPr>
              <a:t>of</a:t>
            </a:r>
            <a:r>
              <a:rPr lang="de-DE" sz="1600" dirty="0">
                <a:latin typeface="Times New Roman" panose="02020603050405020304" pitchFamily="18" charset="0"/>
                <a:cs typeface="Times New Roman" panose="02020603050405020304" pitchFamily="18" charset="0"/>
              </a:rPr>
              <a:t> Pennsylvania die Ehrendoktorwürde in Informatik. 1969 erhielt er den höchsten staatlichen Preis für Leistungen in der Entwicklung von Wissenschaft, Mathematik und Technologie.</a:t>
            </a:r>
            <a:endParaRPr lang="ru-RU" sz="1600" dirty="0">
              <a:latin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0122" y="258536"/>
            <a:ext cx="7139803" cy="4722146"/>
          </a:xfrm>
          <a:prstGeom prst="rect">
            <a:avLst/>
          </a:prstGeom>
        </p:spPr>
      </p:pic>
    </p:spTree>
    <p:extLst>
      <p:ext uri="{BB962C8B-B14F-4D97-AF65-F5344CB8AC3E}">
        <p14:creationId xmlns:p14="http://schemas.microsoft.com/office/powerpoint/2010/main" val="1229194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C9ED43-A12A-4CAB-8123-5FC15D9B044E}"/>
              </a:ext>
            </a:extLst>
          </p:cNvPr>
          <p:cNvSpPr>
            <a:spLocks noGrp="1"/>
          </p:cNvSpPr>
          <p:nvPr>
            <p:ph type="ctrTitle"/>
          </p:nvPr>
        </p:nvSpPr>
        <p:spPr/>
        <p:txBody>
          <a:bodyPr/>
          <a:lstStyle/>
          <a:p>
            <a:endParaRPr lang="ru-RU"/>
          </a:p>
        </p:txBody>
      </p:sp>
      <p:sp>
        <p:nvSpPr>
          <p:cNvPr id="3" name="Подзаголовок 2">
            <a:extLst>
              <a:ext uri="{FF2B5EF4-FFF2-40B4-BE49-F238E27FC236}">
                <a16:creationId xmlns:a16="http://schemas.microsoft.com/office/drawing/2014/main" id="{C0832615-6011-4D66-8AF0-33F8725AD112}"/>
              </a:ext>
            </a:extLst>
          </p:cNvPr>
          <p:cNvSpPr>
            <a:spLocks noGrp="1"/>
          </p:cNvSpPr>
          <p:nvPr>
            <p:ph type="subTitle" idx="1"/>
          </p:nvPr>
        </p:nvSpPr>
        <p:spPr/>
        <p:txBody>
          <a:bodyPr/>
          <a:lstStyle/>
          <a:p>
            <a:endParaRPr lang="ru-RU"/>
          </a:p>
        </p:txBody>
      </p:sp>
      <p:sp>
        <p:nvSpPr>
          <p:cNvPr id="4" name="Прямоугольник 3">
            <a:extLst>
              <a:ext uri="{FF2B5EF4-FFF2-40B4-BE49-F238E27FC236}">
                <a16:creationId xmlns:a16="http://schemas.microsoft.com/office/drawing/2014/main" id="{3FE4A561-43B6-43DA-B38A-00784B826AD2}"/>
              </a:ext>
            </a:extLst>
          </p:cNvPr>
          <p:cNvSpPr/>
          <p:nvPr/>
        </p:nvSpPr>
        <p:spPr>
          <a:xfrm>
            <a:off x="194820" y="1658417"/>
            <a:ext cx="6096000" cy="584775"/>
          </a:xfrm>
          <a:prstGeom prst="rect">
            <a:avLst/>
          </a:prstGeom>
        </p:spPr>
        <p:txBody>
          <a:bodyPr>
            <a:spAutoFit/>
          </a:bodyPr>
          <a:lstStyle/>
          <a:p>
            <a:r>
              <a:rPr lang="en-US" sz="1600" dirty="0">
                <a:latin typeface="Times New Roman" panose="02020603050405020304" pitchFamily="18" charset="0"/>
                <a:cs typeface="Times New Roman" panose="02020603050405020304" pitchFamily="18" charset="0"/>
              </a:rPr>
              <a:t>https://yandex.ru/images/</a:t>
            </a:r>
          </a:p>
          <a:p>
            <a:r>
              <a:rPr lang="en-US" sz="1600" dirty="0">
                <a:latin typeface="Times New Roman" panose="02020603050405020304" pitchFamily="18" charset="0"/>
                <a:cs typeface="Times New Roman" panose="02020603050405020304" pitchFamily="18" charset="0"/>
              </a:rPr>
              <a:t>https://ru.wikipedia.org</a:t>
            </a:r>
          </a:p>
        </p:txBody>
      </p:sp>
      <p:sp>
        <p:nvSpPr>
          <p:cNvPr id="6" name="Прямоугольник 5">
            <a:extLst>
              <a:ext uri="{FF2B5EF4-FFF2-40B4-BE49-F238E27FC236}">
                <a16:creationId xmlns:a16="http://schemas.microsoft.com/office/drawing/2014/main" id="{0F2C1135-DCEE-4942-BF36-D5972F89F974}"/>
              </a:ext>
            </a:extLst>
          </p:cNvPr>
          <p:cNvSpPr/>
          <p:nvPr/>
        </p:nvSpPr>
        <p:spPr>
          <a:xfrm>
            <a:off x="534185" y="238016"/>
            <a:ext cx="4039504" cy="646331"/>
          </a:xfrm>
          <a:prstGeom prst="rect">
            <a:avLst/>
          </a:prstGeom>
        </p:spPr>
        <p:txBody>
          <a:bodyPr wrap="none">
            <a:spAutoFit/>
          </a:bodyPr>
          <a:lstStyle/>
          <a:p>
            <a:r>
              <a:rPr lang="ru-RU" sz="3600" dirty="0">
                <a:latin typeface="Times New Roman" panose="02020603050405020304" pitchFamily="18" charset="0"/>
                <a:cs typeface="Times New Roman" panose="02020603050405020304" pitchFamily="18" charset="0"/>
              </a:rPr>
              <a:t>Список литературы</a:t>
            </a:r>
          </a:p>
        </p:txBody>
      </p:sp>
    </p:spTree>
    <p:extLst>
      <p:ext uri="{BB962C8B-B14F-4D97-AF65-F5344CB8AC3E}">
        <p14:creationId xmlns:p14="http://schemas.microsoft.com/office/powerpoint/2010/main" val="26981697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125</TotalTime>
  <Words>616</Words>
  <Application>Microsoft Office PowerPoint</Application>
  <PresentationFormat>Широкоэкранный</PresentationFormat>
  <Paragraphs>24</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Century Gothic</vt:lpstr>
      <vt:lpstr>Times New Roman</vt:lpstr>
      <vt:lpstr>Wingdings 3</vt:lpstr>
      <vt:lpstr>Ион</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Адель Кабиров</dc:creator>
  <cp:lastModifiedBy>Пользователь</cp:lastModifiedBy>
  <cp:revision>12</cp:revision>
  <dcterms:created xsi:type="dcterms:W3CDTF">2020-04-03T12:56:18Z</dcterms:created>
  <dcterms:modified xsi:type="dcterms:W3CDTF">2020-04-10T08:30:16Z</dcterms:modified>
</cp:coreProperties>
</file>