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516" r:id="rId2"/>
    <p:sldId id="256" r:id="rId3"/>
    <p:sldId id="326" r:id="rId4"/>
    <p:sldId id="328" r:id="rId5"/>
    <p:sldId id="327" r:id="rId6"/>
    <p:sldId id="329" r:id="rId7"/>
    <p:sldId id="443" r:id="rId8"/>
    <p:sldId id="330" r:id="rId9"/>
    <p:sldId id="331" r:id="rId10"/>
    <p:sldId id="332" r:id="rId11"/>
    <p:sldId id="335" r:id="rId12"/>
    <p:sldId id="445" r:id="rId13"/>
    <p:sldId id="337" r:id="rId14"/>
    <p:sldId id="338" r:id="rId15"/>
    <p:sldId id="446" r:id="rId16"/>
    <p:sldId id="339" r:id="rId17"/>
    <p:sldId id="447" r:id="rId18"/>
    <p:sldId id="340" r:id="rId19"/>
    <p:sldId id="341" r:id="rId20"/>
    <p:sldId id="342" r:id="rId21"/>
    <p:sldId id="343" r:id="rId22"/>
    <p:sldId id="344" r:id="rId23"/>
    <p:sldId id="345" r:id="rId24"/>
    <p:sldId id="34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8" autoAdjust="0"/>
    <p:restoredTop sz="94660"/>
  </p:normalViewPr>
  <p:slideViewPr>
    <p:cSldViewPr>
      <p:cViewPr varScale="1">
        <p:scale>
          <a:sx n="69" d="100"/>
          <a:sy n="69" d="100"/>
        </p:scale>
        <p:origin x="72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D22C5-F6F9-4835-A9EA-D5368B197D9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ИЗОБРАЖЕНИЯ – ВИДЫ, РАЗРЕЗЫ, СЕЧЕНИЯ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ГОСТ 2.305-2008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7143768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55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60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5500" b="1" dirty="0" smtClean="0">
              <a:solidFill>
                <a:srgbClr val="C00000"/>
              </a:solidFill>
            </a:endParaRPr>
          </a:p>
          <a:p>
            <a:pPr indent="450850" algn="just"/>
            <a:r>
              <a:rPr lang="ru-RU" sz="6700" b="1" dirty="0" smtClean="0">
                <a:solidFill>
                  <a:srgbClr val="C00000"/>
                </a:solidFill>
              </a:rPr>
              <a:t>Разрез предмета (разрез):</a:t>
            </a:r>
            <a:r>
              <a:rPr lang="ru-RU" sz="6700" dirty="0" smtClean="0">
                <a:solidFill>
                  <a:srgbClr val="C00000"/>
                </a:solidFill>
              </a:rPr>
              <a:t> </a:t>
            </a:r>
            <a:r>
              <a:rPr lang="ru-RU" sz="5100" dirty="0" smtClean="0">
                <a:solidFill>
                  <a:schemeClr val="tx1"/>
                </a:solidFill>
              </a:rPr>
              <a:t>Ортогональная проекция предмета, мысленно рассеченного полностью или частично одной или несколькими плоскостями для выявления его невидимых поверхностей.</a:t>
            </a:r>
          </a:p>
          <a:p>
            <a:pPr indent="450850" algn="just"/>
            <a:r>
              <a:rPr lang="ru-RU" sz="5100" dirty="0" smtClean="0">
                <a:solidFill>
                  <a:schemeClr val="tx1"/>
                </a:solidFill>
              </a:rPr>
              <a:t>При выполнении разреза мысленное рассечение предмета относится только к данному разрезу и не влечет за собой изменения других изображений того же предмета. На разрезе показывают то, что получается в секущей плоскости и что расположено за ней. Допускается изображать не все, что расположено за секущей плоскостью, если это не требуется для понимания конструкции предмета.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560"/>
          <a:stretch>
            <a:fillRect/>
          </a:stretch>
        </p:blipFill>
        <p:spPr bwMode="auto">
          <a:xfrm>
            <a:off x="7229846" y="3857628"/>
            <a:ext cx="1914154" cy="2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7810" y="1214422"/>
            <a:ext cx="1836190" cy="22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chemeClr val="tx1"/>
                </a:solidFill>
              </a:rPr>
              <a:t>Основные положения и определения </a:t>
            </a:r>
          </a:p>
          <a:p>
            <a:pPr indent="450850" algn="just"/>
            <a:r>
              <a:rPr lang="ru-RU" sz="2400" b="1" dirty="0" smtClean="0">
                <a:solidFill>
                  <a:srgbClr val="C00000"/>
                </a:solidFill>
              </a:rPr>
              <a:t>Сечение предмета (сечение):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Ортогональная проекция фигуры, получающейся в одной или нескольких секущих плоскостях или поверхностях при мысленном рассечении проецируемого предмета.</a:t>
            </a:r>
          </a:p>
          <a:p>
            <a:pPr indent="450850" algn="just"/>
            <a:r>
              <a:rPr lang="ru-RU" sz="2400" dirty="0" smtClean="0">
                <a:solidFill>
                  <a:schemeClr val="tx1"/>
                </a:solidFill>
              </a:rPr>
              <a:t>На сечении показывается лишь только то, что получается непосредственно в секущей плоскости.</a:t>
            </a:r>
          </a:p>
        </p:txBody>
      </p:sp>
      <p:pic>
        <p:nvPicPr>
          <p:cNvPr id="4" name="Рисунок 3" descr="ГОСТ 2.305-2008 ЕСКД. Изображения - виды, разрезы, сечения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050280" y="4551045"/>
            <a:ext cx="3093720" cy="230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chemeClr val="tx1"/>
                </a:solidFill>
              </a:rPr>
              <a:t>Основные положения и определения </a:t>
            </a:r>
          </a:p>
          <a:p>
            <a:pPr indent="450850" algn="just"/>
            <a:r>
              <a:rPr lang="ru-RU" dirty="0" smtClean="0">
                <a:solidFill>
                  <a:schemeClr val="tx1"/>
                </a:solidFill>
              </a:rPr>
              <a:t>Допускается в качестве секущей применять цилиндрическую поверхность , развертываемую затем в плоскость.</a:t>
            </a:r>
          </a:p>
          <a:p>
            <a:pPr indent="450850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7629" t="37305" r="17136" b="28515"/>
          <a:stretch>
            <a:fillRect/>
          </a:stretch>
        </p:blipFill>
        <p:spPr bwMode="auto">
          <a:xfrm>
            <a:off x="5457787" y="3857598"/>
            <a:ext cx="3686213" cy="30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chemeClr val="tx1"/>
                </a:solidFill>
              </a:rPr>
              <a:t>Основные положения и определения 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Количество изображений (видов, разрезов, сечений) должно быть </a:t>
            </a:r>
            <a:r>
              <a:rPr lang="ru-RU" sz="2800" dirty="0" smtClean="0">
                <a:solidFill>
                  <a:srgbClr val="FF0000"/>
                </a:solidFill>
              </a:rPr>
              <a:t>наименьшим</a:t>
            </a:r>
            <a:r>
              <a:rPr lang="ru-RU" sz="2800" dirty="0" smtClean="0">
                <a:solidFill>
                  <a:schemeClr val="tx1"/>
                </a:solidFill>
              </a:rPr>
              <a:t>, но обеспечивающим полное представление о предмете при применении установленных в соответствующих стандартах условных обозначений, знаков и надписей.</a:t>
            </a:r>
          </a:p>
          <a:p>
            <a:pPr indent="45085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ВИДЫ</a:t>
            </a:r>
          </a:p>
          <a:p>
            <a:pPr indent="358775" algn="just"/>
            <a:r>
              <a:rPr lang="ru-RU" sz="2800" b="1" dirty="0" smtClean="0">
                <a:solidFill>
                  <a:srgbClr val="C00000"/>
                </a:solidFill>
              </a:rPr>
              <a:t>Виды делятся на следующие группы:</a:t>
            </a:r>
          </a:p>
          <a:p>
            <a:pPr marL="88900" indent="358775" algn="just"/>
            <a:r>
              <a:rPr lang="ru-RU" sz="2800" b="1" dirty="0" smtClean="0">
                <a:solidFill>
                  <a:srgbClr val="002060"/>
                </a:solidFill>
              </a:rPr>
              <a:t>1. Основной вид предмета (основной вид);</a:t>
            </a:r>
          </a:p>
          <a:p>
            <a:pPr marL="88900" indent="358775" algn="just"/>
            <a:r>
              <a:rPr lang="ru-RU" sz="2800" b="1" dirty="0" smtClean="0">
                <a:solidFill>
                  <a:srgbClr val="002060"/>
                </a:solidFill>
              </a:rPr>
              <a:t>2. Дополнительный вид предмета (дополнительный вид);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88900" indent="358775" algn="just"/>
            <a:r>
              <a:rPr lang="ru-RU" sz="2800" b="1" dirty="0" smtClean="0">
                <a:solidFill>
                  <a:srgbClr val="002060"/>
                </a:solidFill>
              </a:rPr>
              <a:t>3. Местный вид предмета (местный вид).</a:t>
            </a:r>
          </a:p>
          <a:p>
            <a:pPr marL="88900" indent="358775" algn="just"/>
            <a:endParaRPr lang="ru-RU" sz="2800" dirty="0" smtClean="0">
              <a:solidFill>
                <a:srgbClr val="002060"/>
              </a:solidFill>
            </a:endParaRPr>
          </a:p>
          <a:p>
            <a:pPr marL="179388" indent="358775" algn="just"/>
            <a:endParaRPr lang="ru-RU" sz="2800" dirty="0" smtClean="0">
              <a:solidFill>
                <a:srgbClr val="002060"/>
              </a:solidFill>
            </a:endParaRPr>
          </a:p>
          <a:p>
            <a:pPr marL="179388" indent="358775" algn="just">
              <a:buFont typeface="Arial" pitchFamily="34" charset="0"/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indent="358775" algn="just">
              <a:buAutoNum type="arabicPeriod"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indent="358775" algn="just">
              <a:buAutoNum type="arabicPeriod"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indent="450850" algn="just"/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виды</a:t>
            </a:r>
          </a:p>
          <a:p>
            <a:pPr marL="88900" indent="358775" algn="just"/>
            <a:r>
              <a:rPr lang="ru-RU" sz="2800" b="1" dirty="0" smtClean="0">
                <a:solidFill>
                  <a:srgbClr val="002060"/>
                </a:solidFill>
              </a:rPr>
              <a:t>Основной вид предмета (основной вид):</a:t>
            </a:r>
            <a:r>
              <a:rPr lang="ru-RU" sz="2800" dirty="0" smtClean="0">
                <a:solidFill>
                  <a:srgbClr val="002060"/>
                </a:solidFill>
              </a:rPr>
              <a:t> Вид предмета, который получен путем совмещения предмета и его изображения на одной из граней пустотелого куба, внутри которого мысленно помещен предмет, с плоскостью чертежа</a:t>
            </a:r>
            <a:r>
              <a:rPr lang="ru-RU" sz="2800" dirty="0" smtClean="0"/>
              <a:t>.</a:t>
            </a:r>
          </a:p>
          <a:p>
            <a:pPr marL="88900" indent="358775" algn="just"/>
            <a:r>
              <a:rPr lang="ru-RU" sz="2800" b="1" i="1" dirty="0" smtClean="0">
                <a:solidFill>
                  <a:srgbClr val="7030A0"/>
                </a:solidFill>
              </a:rPr>
              <a:t>Примечание</a:t>
            </a:r>
            <a:r>
              <a:rPr lang="ru-RU" sz="2800" dirty="0" smtClean="0">
                <a:solidFill>
                  <a:srgbClr val="7030A0"/>
                </a:solidFill>
              </a:rPr>
              <a:t> - Основной вид предмета может относиться к предмету в целом, его разрезу или сечению.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Устанавливаются следующие названия видов, получаемых на основных плоскостях проекции</a:t>
            </a: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Вид спереди (главный вид);</a:t>
            </a: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Вид сверху; </a:t>
            </a: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Вид слева;</a:t>
            </a: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Вид справа;</a:t>
            </a: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Вид снизу;</a:t>
            </a: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Вид сзади.</a:t>
            </a:r>
          </a:p>
          <a:p>
            <a:pPr indent="450850" algn="just"/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endParaRPr lang="ru-RU" b="1" dirty="0" smtClean="0">
              <a:solidFill>
                <a:srgbClr val="00206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виды</a:t>
            </a:r>
          </a:p>
          <a:p>
            <a:pPr indent="358775" algn="just"/>
            <a:r>
              <a:rPr lang="ru-RU" b="1" dirty="0" smtClean="0">
                <a:solidFill>
                  <a:srgbClr val="C00000"/>
                </a:solidFill>
              </a:rPr>
              <a:t>Главный вид предмета (главный вид):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Основной вид предмета на фронтальной плоскости проекции, который дает наиболее полное представление о форме и размерах предмета, относительно которого располагают остальные основные виды.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виды</a:t>
            </a:r>
          </a:p>
          <a:p>
            <a:pPr indent="447675" algn="just"/>
            <a:r>
              <a:rPr lang="ru-RU" dirty="0" smtClean="0">
                <a:solidFill>
                  <a:schemeClr val="tx1"/>
                </a:solidFill>
              </a:rPr>
              <a:t>Если виды слева, справа, снизу, сверху, сзади не находятся в непосредственной проекционной связи с главным изображением (видом или разрезом, изображенным на фронтальной плоскости проекций), то направление проецирования должно быть указано стрелкой около соответствующего изображения. Над стрелкой и над полученным изображением (видом) следует нанести одну и туже прописную букву.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858148" y="214290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виды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1666" t="17089" r="40728" b="67286"/>
          <a:stretch>
            <a:fillRect/>
          </a:stretch>
        </p:blipFill>
        <p:spPr bwMode="auto">
          <a:xfrm>
            <a:off x="4500562" y="2857496"/>
            <a:ext cx="42863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51761" t="45118" r="37089" b="35351"/>
          <a:stretch>
            <a:fillRect/>
          </a:stretch>
        </p:blipFill>
        <p:spPr bwMode="auto">
          <a:xfrm>
            <a:off x="928662" y="3571876"/>
            <a:ext cx="271456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858148" y="214290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виды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Чертежи оформляют также, если перечисленные виды отделены от главного изображения другими изображениями или расположены не на одном листе с ним.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Когда отсутствует изображение, на котором может быть показано направление взгляда, название вида подписывают.</a:t>
            </a:r>
          </a:p>
          <a:p>
            <a:pPr indent="450850" algn="just"/>
            <a:endParaRPr lang="ru-RU" sz="2800" dirty="0" smtClean="0">
              <a:solidFill>
                <a:srgbClr val="002060"/>
              </a:solidFill>
            </a:endParaRPr>
          </a:p>
          <a:p>
            <a:pPr indent="450850" algn="just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69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 algn="just"/>
            <a:endParaRPr lang="ru-RU" dirty="0" smtClean="0">
              <a:solidFill>
                <a:schemeClr val="tx1"/>
              </a:solidFill>
            </a:endParaRPr>
          </a:p>
          <a:p>
            <a:pPr indent="450850" algn="just"/>
            <a:r>
              <a:rPr lang="ru-RU" dirty="0" smtClean="0">
                <a:solidFill>
                  <a:schemeClr val="tx1"/>
                </a:solidFill>
              </a:rPr>
              <a:t>Настоящий стандарт устанавливает правила изображения предметов (изделий, сооружений и их основных элементов) на чертежах (электронных моделях) всех отраслей промышленности и строительства.</a:t>
            </a:r>
          </a:p>
          <a:p>
            <a:pPr indent="450850"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Дополнительный вид</a:t>
            </a:r>
          </a:p>
          <a:p>
            <a:pPr indent="450850" algn="just"/>
            <a:r>
              <a:rPr lang="ru-RU" sz="2800" b="1" dirty="0" smtClean="0">
                <a:solidFill>
                  <a:srgbClr val="002060"/>
                </a:solidFill>
              </a:rPr>
              <a:t>Дополнительный вид предмета (дополнительный вид): </a:t>
            </a:r>
            <a:r>
              <a:rPr lang="ru-RU" sz="2800" dirty="0" smtClean="0">
                <a:solidFill>
                  <a:srgbClr val="002060"/>
                </a:solidFill>
              </a:rPr>
              <a:t>Изображение предмета на плоскости, непараллельной ни одной из основных плоскостей проекций, применяемое для неискаженного изображения поверхности, если ее нельзя получить на основном виде.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Если какую либо часть предмета невозможно показать на перечисленных видах без искажения формы и размеров, то применяют дополнительные виды, получаемые на плоскостях, непараллельных основным плоскостям проекций. </a:t>
            </a:r>
            <a:r>
              <a:rPr lang="ru-RU" sz="2800" dirty="0" smtClean="0">
                <a:solidFill>
                  <a:srgbClr val="C00000"/>
                </a:solidFill>
              </a:rPr>
              <a:t>В электронных моделях дополнительные виды не применяют.</a:t>
            </a:r>
          </a:p>
          <a:p>
            <a:pPr indent="450850" algn="just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5429256" cy="4357694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450850" algn="just"/>
            <a:r>
              <a:rPr lang="ru-RU" sz="2800" b="1" dirty="0" smtClean="0">
                <a:solidFill>
                  <a:srgbClr val="C00000"/>
                </a:solidFill>
              </a:rPr>
              <a:t>Дополнительный вид </a:t>
            </a:r>
            <a:r>
              <a:rPr lang="ru-RU" sz="2800" dirty="0" smtClean="0">
                <a:solidFill>
                  <a:schemeClr val="tx1"/>
                </a:solidFill>
              </a:rPr>
              <a:t>должен быть отмечен на чертеже прописной буквой, а связанного с дополнительным видом изображения предмета должна быть поставлена стрелка, указывающая направления взгляда, с соответствующим буквенным обозначением  (например, стрелка Б).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019" t="30762" r="52465" b="22851"/>
          <a:stretch>
            <a:fillRect/>
          </a:stretch>
        </p:blipFill>
        <p:spPr bwMode="auto">
          <a:xfrm>
            <a:off x="5429303" y="2500306"/>
            <a:ext cx="3714697" cy="339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 algn="ctr"/>
            <a:r>
              <a:rPr lang="ru-RU" sz="3200" b="1" dirty="0" smtClean="0">
                <a:solidFill>
                  <a:srgbClr val="002060"/>
                </a:solidFill>
              </a:rPr>
              <a:t>Дополнительный вид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305-68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Дополнительный вид</a:t>
            </a: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Когда </a:t>
            </a:r>
            <a:r>
              <a:rPr lang="ru-RU" sz="2800" b="1" dirty="0" smtClean="0">
                <a:solidFill>
                  <a:srgbClr val="C00000"/>
                </a:solidFill>
              </a:rPr>
              <a:t>дополнительный вид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расположен в непосредственной проекционной связи с соответствующим  изображением, стрелку и  обозначение вида  не ставят </a:t>
            </a:r>
          </a:p>
          <a:p>
            <a:pPr indent="450850" algn="just"/>
            <a:endParaRPr lang="ru-RU" sz="2800" dirty="0" smtClean="0">
              <a:solidFill>
                <a:srgbClr val="002060"/>
              </a:solidFill>
            </a:endParaRPr>
          </a:p>
          <a:p>
            <a:pPr indent="450850" algn="just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713" t="48828" r="57160" b="24805"/>
          <a:stretch>
            <a:fillRect/>
          </a:stretch>
        </p:blipFill>
        <p:spPr bwMode="auto">
          <a:xfrm>
            <a:off x="3500430" y="3857628"/>
            <a:ext cx="3857669" cy="289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69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Дополнительный вид</a:t>
            </a:r>
          </a:p>
          <a:p>
            <a:pPr indent="450850" algn="just"/>
            <a:r>
              <a:rPr lang="ru-RU" sz="2800" b="1" dirty="0" smtClean="0">
                <a:solidFill>
                  <a:srgbClr val="C00000"/>
                </a:solidFill>
              </a:rPr>
              <a:t>Дополнительный вид </a:t>
            </a:r>
            <a:r>
              <a:rPr lang="ru-RU" sz="2800" dirty="0" smtClean="0">
                <a:solidFill>
                  <a:schemeClr val="tx1"/>
                </a:solidFill>
              </a:rPr>
              <a:t>допускается повёртывать, но с сохранением как правило, положения, принятого для данного для данного предмета на главном изображении, при этом обозначение вида должно быть дополнено условным графическим изображением      . 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При необходимости показывают угол поворота.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Несколько одинаковых дополнительных видов, относящихся к одному предмету, обозначают одной буквой и вычерчивают один вид.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Если при этом связанные с дополнительным видом части предмета  расположены под различными углами, то к обозначению вида условное графическое обозначение        не добавляют.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0666" t="54688" r="46204" b="40429"/>
          <a:stretch>
            <a:fillRect/>
          </a:stretch>
        </p:blipFill>
        <p:spPr bwMode="auto">
          <a:xfrm>
            <a:off x="4214810" y="3286124"/>
            <a:ext cx="381013" cy="3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666" t="54688" r="46204" b="40429"/>
          <a:stretch>
            <a:fillRect/>
          </a:stretch>
        </p:blipFill>
        <p:spPr bwMode="auto">
          <a:xfrm>
            <a:off x="8072462" y="6000768"/>
            <a:ext cx="381013" cy="3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Дополнительный вид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78009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моделирование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305-68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положения и определения </a:t>
            </a:r>
          </a:p>
          <a:p>
            <a:pPr indent="450850" algn="l">
              <a:tabLst>
                <a:tab pos="1076325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Изображения предметов должны выполняться по методу прямоугольного проецирования на плоскость. При этом предмет располагают между наблюдателем и соответствующей плоскостью проекций.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моделирование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положения и определения 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За основные  плоскости проекций принимаются шесть граней куба; грани совмещаются с плоскостью .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Грань (вид сзади) допускается располагать рядом с гранью «вид справа».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Основные положения и определения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21428" r="17383" b="16234"/>
          <a:stretch>
            <a:fillRect/>
          </a:stretch>
        </p:blipFill>
        <p:spPr bwMode="auto">
          <a:xfrm>
            <a:off x="1142976" y="2143116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endParaRPr lang="ru-RU" b="1" dirty="0" smtClean="0">
              <a:solidFill>
                <a:srgbClr val="00206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положения и определения </a:t>
            </a:r>
          </a:p>
          <a:p>
            <a:pPr indent="355600" algn="just"/>
            <a:r>
              <a:rPr lang="ru-RU" dirty="0" smtClean="0">
                <a:solidFill>
                  <a:schemeClr val="tx1"/>
                </a:solidFill>
              </a:rPr>
              <a:t>Изображение на фронтальной плоскости проекций принимается на чертеже в качестве главного.</a:t>
            </a:r>
          </a:p>
          <a:p>
            <a:pPr indent="355600" algn="just"/>
            <a:r>
              <a:rPr lang="ru-RU" dirty="0" smtClean="0">
                <a:solidFill>
                  <a:schemeClr val="tx1"/>
                </a:solidFill>
              </a:rPr>
              <a:t>Изображения на чертеже в зависимости от их содержания разделяются на виды, разрезы, сечения.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Основные положения и определения </a:t>
            </a:r>
          </a:p>
          <a:p>
            <a:pPr indent="358775" algn="l"/>
            <a:r>
              <a:rPr lang="ru-RU" b="1" i="1" dirty="0" smtClean="0">
                <a:solidFill>
                  <a:schemeClr val="tx1"/>
                </a:solidFill>
              </a:rPr>
              <a:t>Масштаб изображений</a:t>
            </a:r>
            <a:r>
              <a:rPr lang="ru-RU" dirty="0" smtClean="0">
                <a:solidFill>
                  <a:schemeClr val="tx1"/>
                </a:solidFill>
              </a:rPr>
              <a:t>, расположенных в непосредственной проекционной связи друг с другом на основных плоскостях проекций, принимают за масштаб выполнения документа и записывают в соответствующем реквизите основной надписи (ГОСТ 2.104-2006). Все иные изображения, выполненные на чертеже в ином масштабе, должны иметь о нем указания.</a:t>
            </a:r>
          </a:p>
          <a:p>
            <a:pPr indent="358775" algn="l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chemeClr val="tx1"/>
                </a:solidFill>
              </a:rPr>
              <a:t>Основные положения и определения </a:t>
            </a:r>
          </a:p>
          <a:p>
            <a:pPr indent="355600" algn="just"/>
            <a:r>
              <a:rPr lang="ru-RU" b="1" dirty="0" smtClean="0">
                <a:solidFill>
                  <a:srgbClr val="C00000"/>
                </a:solidFill>
              </a:rPr>
              <a:t>Вид предмета (вид):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Ортогональная проекция обращенной к наблюдателю видимой части поверхности предмета, расположенного между ним и плоскостью проецирования.</a:t>
            </a:r>
          </a:p>
          <a:p>
            <a:pPr indent="355600" algn="just"/>
            <a:r>
              <a:rPr lang="ru-RU" dirty="0" smtClean="0">
                <a:solidFill>
                  <a:schemeClr val="tx1"/>
                </a:solidFill>
              </a:rPr>
              <a:t>Ортогональная проекция обращенной к наблюдателю видимой части поверхности предмета, расположенного между ним и плоскостью проецирования.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моделирование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chemeClr val="tx1"/>
                </a:solidFill>
              </a:rPr>
              <a:t>Основные положения и определения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Для уменьшения количества изображений </a:t>
            </a:r>
            <a:r>
              <a:rPr lang="ru-RU" b="1" dirty="0" smtClean="0">
                <a:solidFill>
                  <a:srgbClr val="C00000"/>
                </a:solidFill>
              </a:rPr>
              <a:t>допускается</a:t>
            </a:r>
            <a:r>
              <a:rPr lang="ru-RU" dirty="0" smtClean="0">
                <a:solidFill>
                  <a:schemeClr val="tx1"/>
                </a:solidFill>
              </a:rPr>
              <a:t> на видах показывать необходимые невидимые части поверхности предмета при помощи штриховых линий.</a:t>
            </a:r>
          </a:p>
          <a:p>
            <a:pPr indent="450850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7512" t="26367" r="14319" b="37500"/>
          <a:stretch>
            <a:fillRect/>
          </a:stretch>
        </p:blipFill>
        <p:spPr bwMode="auto">
          <a:xfrm>
            <a:off x="5357818" y="4214799"/>
            <a:ext cx="3428998" cy="2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1229</Words>
  <Application>Microsoft Office PowerPoint</Application>
  <PresentationFormat>Экран (4:3)</PresentationFormat>
  <Paragraphs>123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Инженерное геометрическое моделирование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1</cp:lastModifiedBy>
  <cp:revision>209</cp:revision>
  <dcterms:created xsi:type="dcterms:W3CDTF">2009-02-17T21:43:27Z</dcterms:created>
  <dcterms:modified xsi:type="dcterms:W3CDTF">2016-10-31T18:26:08Z</dcterms:modified>
</cp:coreProperties>
</file>