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1" r:id="rId3"/>
    <p:sldId id="308" r:id="rId4"/>
    <p:sldId id="309" r:id="rId5"/>
    <p:sldId id="310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39" y="-6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04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05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22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25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28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25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39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95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96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27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84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4A5D4-66D6-4B60-9094-E9D9E47CE453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BF5E0-622F-40A4-9565-5AA969B539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47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Транспортная задача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88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300296"/>
            <a:ext cx="73814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Алгоритм решения транспортной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задачи методом потенциалов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43" y="2101851"/>
            <a:ext cx="11351373" cy="3139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296365" y="1895353"/>
            <a:ext cx="572531" cy="783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20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300296"/>
            <a:ext cx="73814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Алгоритм решения транспортной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задачи методом потенциалов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2243" y="1829083"/>
            <a:ext cx="11284477" cy="4539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1000"/>
              </a:spcAft>
              <a:tabLst>
                <a:tab pos="-1710690" algn="l"/>
                <a:tab pos="-114300" algn="l"/>
                <a:tab pos="762000" algn="l"/>
                <a:tab pos="900430" algn="ctr"/>
              </a:tabLst>
            </a:pPr>
            <a:r>
              <a:rPr lang="en-US" sz="2800" dirty="0" smtClean="0">
                <a:latin typeface="Times New Roman"/>
                <a:ea typeface="Times New Roman"/>
              </a:rPr>
              <a:t>6. </a:t>
            </a:r>
            <a:r>
              <a:rPr lang="ru-RU" sz="2800" dirty="0" smtClean="0">
                <a:latin typeface="Times New Roman"/>
                <a:ea typeface="Times New Roman"/>
              </a:rPr>
              <a:t>Если </a:t>
            </a:r>
            <a:r>
              <a:rPr lang="ru-RU" sz="2800" dirty="0">
                <a:latin typeface="Times New Roman"/>
                <a:ea typeface="Times New Roman"/>
              </a:rPr>
              <a:t>условие оптимальности выполнено для всех клеток матрицы, то нами получен оптимальный план перевозок (т.к. уменьшения себестоимости товара в пунктах назначения за счет перераспределения транспортных потоков невозможно) и необходимо только найти значение целевой функции </a:t>
            </a:r>
            <a:r>
              <a:rPr lang="ru-RU" sz="2800" i="1" dirty="0">
                <a:latin typeface="Times New Roman"/>
                <a:ea typeface="Times New Roman"/>
              </a:rPr>
              <a:t>L</a:t>
            </a:r>
            <a:r>
              <a:rPr lang="ru-RU" sz="2800" dirty="0">
                <a:latin typeface="Times New Roman"/>
                <a:ea typeface="Times New Roman"/>
              </a:rPr>
              <a:t>(</a:t>
            </a:r>
            <a:r>
              <a:rPr lang="en-US" sz="2800" i="1" dirty="0">
                <a:latin typeface="Times New Roman"/>
                <a:ea typeface="Times New Roman"/>
              </a:rPr>
              <a:t>X</a:t>
            </a:r>
            <a:r>
              <a:rPr lang="ru-RU" sz="2800" dirty="0">
                <a:latin typeface="Times New Roman"/>
                <a:ea typeface="Times New Roman"/>
              </a:rPr>
              <a:t>). Если же для какой-либо клетки условие оптимальности нарушается, то необходимо применить «формальное правило улучшения плана» и вернуться к пункту 3.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09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6598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Формальное улучшение плана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2243" y="1829083"/>
            <a:ext cx="1128447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400" dirty="0">
                <a:latin typeface="Times New Roman"/>
                <a:ea typeface="Calibri"/>
              </a:rPr>
              <a:t>а)	начиная с клетки, имеющей нарушение, двигаясь только по горизонталям и вертикалям, строится замкнутый контур с вершинами в занятых клетках;</a:t>
            </a:r>
            <a:endParaRPr lang="ru-RU" sz="2000" dirty="0">
              <a:latin typeface="Times New Roman"/>
              <a:ea typeface="Times New Roman"/>
            </a:endParaRPr>
          </a:p>
          <a:p>
            <a:pPr indent="180340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400" dirty="0">
                <a:latin typeface="Times New Roman"/>
                <a:ea typeface="Calibri"/>
              </a:rPr>
              <a:t>б)	начиная с клетки, имеющей нарушение, нумеруются вершины контура (направление обхода контура значения не имеет);</a:t>
            </a:r>
            <a:endParaRPr lang="ru-RU" sz="2000" dirty="0">
              <a:latin typeface="Times New Roman"/>
              <a:ea typeface="Times New Roman"/>
            </a:endParaRPr>
          </a:p>
          <a:p>
            <a:pPr indent="180340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400" spc="-20" dirty="0">
                <a:latin typeface="Times New Roman"/>
                <a:ea typeface="Calibri"/>
              </a:rPr>
              <a:t>в)	в четных вершинах контура находится значение минимальной перевозки;</a:t>
            </a:r>
            <a:endParaRPr lang="ru-RU" sz="2000" dirty="0">
              <a:latin typeface="Times New Roman"/>
              <a:ea typeface="Times New Roman"/>
            </a:endParaRPr>
          </a:p>
          <a:p>
            <a:pPr indent="180340" algn="just">
              <a:lnSpc>
                <a:spcPct val="150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400" dirty="0">
                <a:latin typeface="Times New Roman"/>
                <a:ea typeface="Calibri"/>
              </a:rPr>
              <a:t>г)	для балансировки матрицы в нечетные вершины контура найденное значение прибавляется, из четных вершин – вычитается. Получается новый, улучшенный план. 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98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19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6210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Метод северо-западного угла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9585" y="2302612"/>
            <a:ext cx="1145027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/>
                <a:ea typeface="Calibri"/>
              </a:rPr>
              <a:t>На каждом шаге метода северо-западного угла из всех не вычеркнутых клеток выбирается самая левая и верхняя (северо-западная) клетка. Другими словами, на каждом шаге выбирается первая из оставшихся не вычеркнутых строк и первый из оставшихся не вычеркнутых </a:t>
            </a:r>
            <a:r>
              <a:rPr lang="ru-RU" sz="2800" dirty="0" smtClean="0">
                <a:latin typeface="Times New Roman"/>
                <a:ea typeface="Calibri"/>
              </a:rPr>
              <a:t>столбцов.</a:t>
            </a:r>
          </a:p>
          <a:p>
            <a:endParaRPr lang="ru-RU" sz="2800" dirty="0">
              <a:latin typeface="Times New Roman"/>
              <a:ea typeface="Calibri"/>
            </a:endParaRPr>
          </a:p>
          <a:p>
            <a:r>
              <a:rPr lang="ru-RU" sz="2800" dirty="0" smtClean="0">
                <a:latin typeface="Times New Roman"/>
                <a:ea typeface="Calibri"/>
              </a:rPr>
              <a:t>Нахождение </a:t>
            </a:r>
            <a:r>
              <a:rPr lang="ru-RU" sz="2800" dirty="0">
                <a:latin typeface="Times New Roman"/>
                <a:ea typeface="Calibri"/>
              </a:rPr>
              <a:t>опорного плана продолжается до тех пор, пока не будут вычеркнуты все строки и столбцы</a:t>
            </a:r>
            <a:r>
              <a:rPr lang="ru-RU" sz="2800" dirty="0" smtClean="0">
                <a:latin typeface="Times New Roman"/>
                <a:ea typeface="Calibri"/>
              </a:rPr>
              <a:t>.</a:t>
            </a:r>
            <a:endParaRPr lang="ru-RU" sz="2400" dirty="0">
              <a:latin typeface="Times New Roman"/>
              <a:ea typeface="Times New Roman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2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6713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Метод минимального элемента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0864" y="2678169"/>
            <a:ext cx="114502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/>
                <a:ea typeface="Calibri"/>
              </a:rPr>
              <a:t>На каждом шаге метода минимального элемента из всех не вычеркнутых клеток транспортной матрицы выбирается клетка с минимальной стоимостью перевозки </a:t>
            </a:r>
            <a:r>
              <a:rPr lang="ru-RU" sz="2800" dirty="0" err="1">
                <a:latin typeface="Times New Roman"/>
                <a:ea typeface="Calibri"/>
              </a:rPr>
              <a:t>min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i="1" dirty="0">
                <a:latin typeface="Times New Roman"/>
                <a:ea typeface="Calibri"/>
              </a:rPr>
              <a:t>с</a:t>
            </a:r>
            <a:r>
              <a:rPr lang="en-US" sz="3600" i="1" baseline="-25000" dirty="0" err="1">
                <a:latin typeface="Times New Roman"/>
                <a:ea typeface="Calibri"/>
              </a:rPr>
              <a:t>ij</a:t>
            </a:r>
            <a:r>
              <a:rPr lang="ru-RU" sz="2800" dirty="0">
                <a:latin typeface="Times New Roman"/>
                <a:ea typeface="Calibri"/>
              </a:rPr>
              <a:t>. </a:t>
            </a:r>
            <a:endParaRPr lang="ru-RU" sz="2800" dirty="0">
              <a:latin typeface="Times New Roman"/>
              <a:ea typeface="Times New Roman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3152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Метод Фогеля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6449" y="1829083"/>
            <a:ext cx="11450271" cy="4539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</a:rPr>
              <a:t>На </a:t>
            </a:r>
            <a:r>
              <a:rPr lang="ru-RU" sz="2800" dirty="0">
                <a:latin typeface="Times New Roman"/>
                <a:ea typeface="Calibri"/>
              </a:rPr>
              <a:t>каждом шаге метода Фогеля для каждой </a:t>
            </a:r>
            <a:r>
              <a:rPr lang="ru-RU" sz="2800" i="1" dirty="0">
                <a:latin typeface="Times New Roman"/>
                <a:ea typeface="Calibri"/>
              </a:rPr>
              <a:t>i</a:t>
            </a:r>
            <a:r>
              <a:rPr lang="ru-RU" sz="2800" dirty="0">
                <a:latin typeface="Times New Roman"/>
                <a:ea typeface="Calibri"/>
              </a:rPr>
              <a:t>-й строки вычисляются штрафы </a:t>
            </a:r>
            <a:r>
              <a:rPr lang="ru-RU" sz="2800" i="1" dirty="0">
                <a:latin typeface="Times New Roman"/>
                <a:ea typeface="Calibri"/>
              </a:rPr>
              <a:t>d</a:t>
            </a:r>
            <a:r>
              <a:rPr lang="en-US" sz="2800" i="1" baseline="-25000" dirty="0">
                <a:latin typeface="Times New Roman"/>
                <a:ea typeface="Calibri"/>
              </a:rPr>
              <a:t>i</a:t>
            </a:r>
            <a:r>
              <a:rPr lang="en-US" sz="2800" dirty="0">
                <a:latin typeface="Times New Roman"/>
                <a:ea typeface="Calibri"/>
              </a:rPr>
              <a:t> </a:t>
            </a:r>
            <a:r>
              <a:rPr lang="ru-RU" sz="2800" dirty="0">
                <a:latin typeface="Times New Roman"/>
                <a:ea typeface="Calibri"/>
              </a:rPr>
              <a:t>как разность между двумя наименьшими тарифами строки. Таким же образом вычисляются штрафы </a:t>
            </a:r>
            <a:r>
              <a:rPr lang="ru-RU" sz="2800" i="1" dirty="0">
                <a:latin typeface="Times New Roman"/>
                <a:ea typeface="Calibri"/>
              </a:rPr>
              <a:t>d</a:t>
            </a:r>
            <a:r>
              <a:rPr lang="en-US" sz="2800" i="1" baseline="-25000" dirty="0">
                <a:latin typeface="Times New Roman"/>
                <a:ea typeface="Calibri"/>
              </a:rPr>
              <a:t>j</a:t>
            </a:r>
            <a:r>
              <a:rPr lang="en-US" sz="2800" i="1" dirty="0">
                <a:latin typeface="Times New Roman"/>
                <a:ea typeface="Calibri"/>
              </a:rPr>
              <a:t> </a:t>
            </a:r>
            <a:r>
              <a:rPr lang="ru-RU" sz="2800" dirty="0">
                <a:latin typeface="Times New Roman"/>
                <a:ea typeface="Calibri"/>
              </a:rPr>
              <a:t>для каждого </a:t>
            </a:r>
            <a:r>
              <a:rPr lang="ru-RU" sz="2800" i="1" dirty="0">
                <a:latin typeface="Times New Roman"/>
                <a:ea typeface="Calibri"/>
              </a:rPr>
              <a:t>j</a:t>
            </a:r>
            <a:r>
              <a:rPr lang="ru-RU" sz="2800" dirty="0">
                <a:latin typeface="Times New Roman"/>
                <a:ea typeface="Calibri"/>
              </a:rPr>
              <a:t>-</a:t>
            </a:r>
            <a:r>
              <a:rPr lang="ru-RU" sz="2800" dirty="0" err="1">
                <a:latin typeface="Times New Roman"/>
                <a:ea typeface="Calibri"/>
              </a:rPr>
              <a:t>го</a:t>
            </a:r>
            <a:r>
              <a:rPr lang="ru-RU" sz="2800" dirty="0">
                <a:latin typeface="Times New Roman"/>
                <a:ea typeface="Calibri"/>
              </a:rPr>
              <a:t> столбца. После чего выбирается максимальный штраф из всех штрафов строк и столбцов. В строке или столбце, соответствующем выбранному штрафу, для заполнения выбирается не вычеркнутая клетка с минимальным тарифом </a:t>
            </a:r>
            <a:r>
              <a:rPr lang="ru-RU" sz="2800" dirty="0" err="1">
                <a:latin typeface="Times New Roman"/>
                <a:ea typeface="Calibri"/>
              </a:rPr>
              <a:t>min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i="1" dirty="0">
                <a:latin typeface="Times New Roman"/>
                <a:ea typeface="Calibri"/>
              </a:rPr>
              <a:t>с</a:t>
            </a:r>
            <a:r>
              <a:rPr lang="en-US" sz="2800" i="1" baseline="-25000" dirty="0" err="1">
                <a:latin typeface="Times New Roman"/>
                <a:ea typeface="Calibri"/>
              </a:rPr>
              <a:t>ij</a:t>
            </a:r>
            <a:r>
              <a:rPr lang="ru-RU" sz="2800" dirty="0" smtClean="0">
                <a:latin typeface="Times New Roman"/>
                <a:ea typeface="Calibri"/>
              </a:rPr>
              <a:t>.</a:t>
            </a:r>
            <a:endParaRPr lang="ru-RU" sz="2800" dirty="0">
              <a:latin typeface="Times New Roman"/>
              <a:ea typeface="Times New Roman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92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577295"/>
            <a:ext cx="3152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Метод Фогеля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6449" y="1829083"/>
            <a:ext cx="1145027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</a:rPr>
              <a:t>Если </a:t>
            </a:r>
            <a:r>
              <a:rPr lang="ru-RU" sz="2800" dirty="0">
                <a:latin typeface="Times New Roman"/>
                <a:ea typeface="Calibri"/>
              </a:rPr>
              <a:t>существует несколько одинаковых по величине максимальных штрафов в матрице, то в соответствующих строках или столбцах выбирается одна не вычеркнутая клетка с минимальным тарифом </a:t>
            </a:r>
            <a:r>
              <a:rPr lang="ru-RU" sz="2800" dirty="0" err="1">
                <a:latin typeface="Times New Roman"/>
                <a:ea typeface="Calibri"/>
              </a:rPr>
              <a:t>min</a:t>
            </a: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i="1" dirty="0">
                <a:latin typeface="Times New Roman"/>
                <a:ea typeface="Calibri"/>
              </a:rPr>
              <a:t>с</a:t>
            </a:r>
            <a:r>
              <a:rPr lang="en-US" sz="2800" i="1" baseline="-25000" dirty="0" err="1">
                <a:latin typeface="Times New Roman"/>
                <a:ea typeface="Calibri"/>
              </a:rPr>
              <a:t>ij</a:t>
            </a:r>
            <a:r>
              <a:rPr lang="ru-RU" sz="2800" dirty="0">
                <a:latin typeface="Times New Roman"/>
                <a:ea typeface="Calibri"/>
              </a:rPr>
              <a:t>.</a:t>
            </a:r>
            <a:endParaRPr lang="ru-RU" sz="2800" dirty="0">
              <a:latin typeface="Times New Roman"/>
              <a:ea typeface="Times New Roman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</a:rPr>
              <a:t>Если клеток с минимальным тарифом также несколько, то из них выбирается клетка (</a:t>
            </a:r>
            <a:r>
              <a:rPr lang="ru-RU" sz="2800" i="1" dirty="0" err="1">
                <a:latin typeface="Times New Roman"/>
                <a:ea typeface="Calibri"/>
              </a:rPr>
              <a:t>i</a:t>
            </a:r>
            <a:r>
              <a:rPr lang="ru-RU" sz="2800" dirty="0" err="1">
                <a:latin typeface="Times New Roman"/>
                <a:ea typeface="Calibri"/>
              </a:rPr>
              <a:t>,</a:t>
            </a:r>
            <a:r>
              <a:rPr lang="ru-RU" sz="2800" i="1" dirty="0" err="1">
                <a:latin typeface="Times New Roman"/>
                <a:ea typeface="Calibri"/>
              </a:rPr>
              <a:t>j</a:t>
            </a:r>
            <a:r>
              <a:rPr lang="ru-RU" sz="2800" dirty="0">
                <a:latin typeface="Times New Roman"/>
                <a:ea typeface="Calibri"/>
              </a:rPr>
              <a:t>) с максимальным суммарным штрафом, т.е. суммой штрафов по </a:t>
            </a:r>
            <a:r>
              <a:rPr lang="ru-RU" sz="2800" i="1" dirty="0">
                <a:latin typeface="Times New Roman"/>
                <a:ea typeface="Calibri"/>
              </a:rPr>
              <a:t>i</a:t>
            </a:r>
            <a:r>
              <a:rPr lang="ru-RU" sz="2800" dirty="0">
                <a:latin typeface="Times New Roman"/>
                <a:ea typeface="Calibri"/>
              </a:rPr>
              <a:t>-й строке и </a:t>
            </a:r>
            <a:r>
              <a:rPr lang="ru-RU" sz="2800" i="1" dirty="0">
                <a:latin typeface="Times New Roman"/>
                <a:ea typeface="Calibri"/>
              </a:rPr>
              <a:t>j</a:t>
            </a:r>
            <a:r>
              <a:rPr lang="ru-RU" sz="2800" dirty="0">
                <a:latin typeface="Times New Roman"/>
                <a:ea typeface="Calibri"/>
              </a:rPr>
              <a:t>-</a:t>
            </a:r>
            <a:r>
              <a:rPr lang="ru-RU" sz="2800" dirty="0" err="1">
                <a:latin typeface="Times New Roman"/>
                <a:ea typeface="Calibri"/>
              </a:rPr>
              <a:t>му</a:t>
            </a:r>
            <a:r>
              <a:rPr lang="ru-RU" sz="2800" dirty="0">
                <a:latin typeface="Times New Roman"/>
                <a:ea typeface="Calibri"/>
              </a:rPr>
              <a:t> столбцу.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72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300296"/>
            <a:ext cx="73814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Алгоритм решения транспортной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задачи методом потенциалов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2243" y="1829083"/>
            <a:ext cx="11284477" cy="4098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  <a:tabLst>
                <a:tab pos="-1710690" algn="l"/>
                <a:tab pos="762000" algn="l"/>
                <a:tab pos="900430" algn="ctr"/>
              </a:tabLst>
            </a:pPr>
            <a:r>
              <a:rPr lang="ru-RU" sz="2800" dirty="0">
                <a:latin typeface="Times New Roman"/>
                <a:ea typeface="Times New Roman"/>
              </a:rPr>
              <a:t>Проверяют выполнение необходимого и достаточного условия разрешимости задачи. Если задача имеет неправильный баланс, то вводят фиктивного поставщика или потребителя с недостающими запасами или запросами и нулевыми стоимостями перевозок.</a:t>
            </a:r>
            <a:endParaRPr lang="ru-RU" sz="24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  <a:tabLst>
                <a:tab pos="-1710690" algn="l"/>
                <a:tab pos="762000" algn="l"/>
                <a:tab pos="900430" algn="ctr"/>
              </a:tabLst>
            </a:pPr>
            <a:r>
              <a:rPr lang="ru-RU" sz="2800" dirty="0">
                <a:latin typeface="Times New Roman"/>
                <a:ea typeface="Times New Roman"/>
              </a:rPr>
              <a:t>Строят начальное опорное решение (методом северо – западного элемента, минимального элемента или методом Фогеля). </a:t>
            </a:r>
            <a:endParaRPr lang="ru-RU" sz="2400" dirty="0">
              <a:latin typeface="Times New Roman"/>
              <a:ea typeface="Times New Roman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64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300296"/>
            <a:ext cx="73814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Алгоритм решения транспортной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задачи методом потенциалов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2243" y="1829083"/>
            <a:ext cx="11284477" cy="4380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1000"/>
              </a:spcAft>
              <a:tabLst>
                <a:tab pos="762000" algn="l"/>
              </a:tabLst>
            </a:pPr>
            <a:r>
              <a:rPr lang="ru-RU" sz="2700" dirty="0" smtClean="0">
                <a:latin typeface="Times New Roman"/>
                <a:ea typeface="Calibri"/>
              </a:rPr>
              <a:t>3. Опорный </a:t>
            </a:r>
            <a:r>
              <a:rPr lang="ru-RU" sz="2700" dirty="0">
                <a:latin typeface="Times New Roman"/>
                <a:ea typeface="Calibri"/>
              </a:rPr>
              <a:t>план проверяется на условие «вырождения». Согласно теореме Данцига количество занятых клеток в плане не должно превышать суммарного числа строк и столбцов минус единицу  (Для дальнейшего решения необходимо добиться того, чтобы количество занятых клеток в плане в точности равнялось суммарному числу строк и столбцов минус </a:t>
            </a:r>
            <a:r>
              <a:rPr lang="ru-RU" sz="2700" dirty="0" smtClean="0">
                <a:latin typeface="Times New Roman"/>
                <a:ea typeface="Calibri"/>
              </a:rPr>
              <a:t>единица, </a:t>
            </a:r>
            <a:r>
              <a:rPr lang="ru-RU" sz="2700" dirty="0">
                <a:latin typeface="Times New Roman"/>
                <a:ea typeface="Calibri"/>
              </a:rPr>
              <a:t>этого можно добиться вводя при необходимости нулевые перевозки, т.е. заполняя некоторые клетки нулями</a:t>
            </a:r>
            <a:r>
              <a:rPr lang="ru-RU" sz="2700" dirty="0" smtClean="0">
                <a:latin typeface="Times New Roman"/>
                <a:ea typeface="Calibri"/>
              </a:rPr>
              <a:t>).</a:t>
            </a:r>
            <a:endParaRPr lang="ru-RU" sz="27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5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300296"/>
            <a:ext cx="73814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Алгоритм решения транспортной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задачи методом потенциалов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45" name="Pictur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62" y="2305843"/>
            <a:ext cx="11284476" cy="2847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301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280" y="421010"/>
            <a:ext cx="2237440" cy="958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243" y="300296"/>
            <a:ext cx="73814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Алгоритм решения транспортной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задачи методом потенциалов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85" name="Picture 4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3" y="1906586"/>
            <a:ext cx="9512980" cy="4885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8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452</Words>
  <Application>Microsoft Office PowerPoint</Application>
  <PresentationFormat>Произвольный</PresentationFormat>
  <Paragraphs>35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Транспортная задача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игр.  Смешанные стратегии</dc:title>
  <dc:creator>Шорохов Игорь Романович</dc:creator>
  <cp:lastModifiedBy>Игорь Шорохов</cp:lastModifiedBy>
  <cp:revision>30</cp:revision>
  <dcterms:created xsi:type="dcterms:W3CDTF">2023-12-22T05:51:51Z</dcterms:created>
  <dcterms:modified xsi:type="dcterms:W3CDTF">2024-02-04T16:09:32Z</dcterms:modified>
</cp:coreProperties>
</file>