
<file path=[Content_Types].xml><?xml version="1.0" encoding="utf-8"?>
<Types xmlns="http://schemas.openxmlformats.org/package/2006/content-types">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0" r:id="rId4"/>
    <p:sldId id="261" r:id="rId5"/>
    <p:sldId id="262" r:id="rId6"/>
    <p:sldId id="263" r:id="rId7"/>
    <p:sldId id="264" r:id="rId8"/>
    <p:sldId id="265" r:id="rId9"/>
    <p:sldId id="266" r:id="rId10"/>
    <p:sldId id="267"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A7DE"/>
    <a:srgbClr val="3C7F88"/>
    <a:srgbClr val="47B6EE"/>
    <a:srgbClr val="3EA8D0"/>
    <a:srgbClr val="543480"/>
    <a:srgbClr val="FCA8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131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3A9D8BC-3F7A-4360-BB6D-F1FCB3470FB4}" type="datetimeFigureOut">
              <a:rPr lang="en-US" smtClean="0"/>
              <a:t>5/22/2020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08BC49-1B67-4826-A1F3-48AF839B00E7}" type="slidenum">
              <a:rPr lang="en-US" smtClean="0"/>
              <a:t>‹#›</a:t>
            </a:fld>
            <a:endParaRPr lang="en-US"/>
          </a:p>
        </p:txBody>
      </p:sp>
    </p:spTree>
    <p:extLst>
      <p:ext uri="{BB962C8B-B14F-4D97-AF65-F5344CB8AC3E}">
        <p14:creationId xmlns:p14="http://schemas.microsoft.com/office/powerpoint/2010/main" val="2361084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3A9D8BC-3F7A-4360-BB6D-F1FCB3470FB4}" type="datetimeFigureOut">
              <a:rPr lang="en-US" smtClean="0"/>
              <a:t>5/22/2020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08BC49-1B67-4826-A1F3-48AF839B00E7}" type="slidenum">
              <a:rPr lang="en-US" smtClean="0"/>
              <a:t>‹#›</a:t>
            </a:fld>
            <a:endParaRPr lang="en-US"/>
          </a:p>
        </p:txBody>
      </p:sp>
    </p:spTree>
    <p:extLst>
      <p:ext uri="{BB962C8B-B14F-4D97-AF65-F5344CB8AC3E}">
        <p14:creationId xmlns:p14="http://schemas.microsoft.com/office/powerpoint/2010/main" val="3040672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3A9D8BC-3F7A-4360-BB6D-F1FCB3470FB4}" type="datetimeFigureOut">
              <a:rPr lang="en-US" smtClean="0"/>
              <a:t>5/22/2020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08BC49-1B67-4826-A1F3-48AF839B00E7}" type="slidenum">
              <a:rPr lang="en-US" smtClean="0"/>
              <a:t>‹#›</a:t>
            </a:fld>
            <a:endParaRPr lang="en-US"/>
          </a:p>
        </p:txBody>
      </p:sp>
    </p:spTree>
    <p:extLst>
      <p:ext uri="{BB962C8B-B14F-4D97-AF65-F5344CB8AC3E}">
        <p14:creationId xmlns:p14="http://schemas.microsoft.com/office/powerpoint/2010/main" val="4247076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3A9D8BC-3F7A-4360-BB6D-F1FCB3470FB4}" type="datetimeFigureOut">
              <a:rPr lang="en-US" smtClean="0"/>
              <a:t>5/22/2020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08BC49-1B67-4826-A1F3-48AF839B00E7}" type="slidenum">
              <a:rPr lang="en-US" smtClean="0"/>
              <a:t>‹#›</a:t>
            </a:fld>
            <a:endParaRPr lang="en-US"/>
          </a:p>
        </p:txBody>
      </p:sp>
    </p:spTree>
    <p:extLst>
      <p:ext uri="{BB962C8B-B14F-4D97-AF65-F5344CB8AC3E}">
        <p14:creationId xmlns:p14="http://schemas.microsoft.com/office/powerpoint/2010/main" val="2817424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3A9D8BC-3F7A-4360-BB6D-F1FCB3470FB4}" type="datetimeFigureOut">
              <a:rPr lang="en-US" smtClean="0"/>
              <a:t>5/22/2020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08BC49-1B67-4826-A1F3-48AF839B00E7}" type="slidenum">
              <a:rPr lang="en-US" smtClean="0"/>
              <a:t>‹#›</a:t>
            </a:fld>
            <a:endParaRPr lang="en-US"/>
          </a:p>
        </p:txBody>
      </p:sp>
    </p:spTree>
    <p:extLst>
      <p:ext uri="{BB962C8B-B14F-4D97-AF65-F5344CB8AC3E}">
        <p14:creationId xmlns:p14="http://schemas.microsoft.com/office/powerpoint/2010/main" val="1908596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3A9D8BC-3F7A-4360-BB6D-F1FCB3470FB4}" type="datetimeFigureOut">
              <a:rPr lang="en-US" smtClean="0"/>
              <a:t>5/22/2020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08BC49-1B67-4826-A1F3-48AF839B00E7}" type="slidenum">
              <a:rPr lang="en-US" smtClean="0"/>
              <a:t>‹#›</a:t>
            </a:fld>
            <a:endParaRPr lang="en-US"/>
          </a:p>
        </p:txBody>
      </p:sp>
    </p:spTree>
    <p:extLst>
      <p:ext uri="{BB962C8B-B14F-4D97-AF65-F5344CB8AC3E}">
        <p14:creationId xmlns:p14="http://schemas.microsoft.com/office/powerpoint/2010/main" val="145906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3A9D8BC-3F7A-4360-BB6D-F1FCB3470FB4}" type="datetimeFigureOut">
              <a:rPr lang="en-US" smtClean="0"/>
              <a:t>5/22/2020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08BC49-1B67-4826-A1F3-48AF839B00E7}" type="slidenum">
              <a:rPr lang="en-US" smtClean="0"/>
              <a:t>‹#›</a:t>
            </a:fld>
            <a:endParaRPr lang="en-US"/>
          </a:p>
        </p:txBody>
      </p:sp>
    </p:spTree>
    <p:extLst>
      <p:ext uri="{BB962C8B-B14F-4D97-AF65-F5344CB8AC3E}">
        <p14:creationId xmlns:p14="http://schemas.microsoft.com/office/powerpoint/2010/main" val="1674421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3A9D8BC-3F7A-4360-BB6D-F1FCB3470FB4}" type="datetimeFigureOut">
              <a:rPr lang="en-US" smtClean="0"/>
              <a:t>5/22/2020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08BC49-1B67-4826-A1F3-48AF839B00E7}" type="slidenum">
              <a:rPr lang="en-US" smtClean="0"/>
              <a:t>‹#›</a:t>
            </a:fld>
            <a:endParaRPr lang="en-US"/>
          </a:p>
        </p:txBody>
      </p:sp>
    </p:spTree>
    <p:extLst>
      <p:ext uri="{BB962C8B-B14F-4D97-AF65-F5344CB8AC3E}">
        <p14:creationId xmlns:p14="http://schemas.microsoft.com/office/powerpoint/2010/main" val="1299717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A9D8BC-3F7A-4360-BB6D-F1FCB3470FB4}" type="datetimeFigureOut">
              <a:rPr lang="en-US" smtClean="0"/>
              <a:t>5/22/2020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08BC49-1B67-4826-A1F3-48AF839B00E7}" type="slidenum">
              <a:rPr lang="en-US" smtClean="0"/>
              <a:t>‹#›</a:t>
            </a:fld>
            <a:endParaRPr lang="en-US"/>
          </a:p>
        </p:txBody>
      </p:sp>
    </p:spTree>
    <p:extLst>
      <p:ext uri="{BB962C8B-B14F-4D97-AF65-F5344CB8AC3E}">
        <p14:creationId xmlns:p14="http://schemas.microsoft.com/office/powerpoint/2010/main" val="2747036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3A9D8BC-3F7A-4360-BB6D-F1FCB3470FB4}" type="datetimeFigureOut">
              <a:rPr lang="en-US" smtClean="0"/>
              <a:t>5/22/2020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08BC49-1B67-4826-A1F3-48AF839B00E7}" type="slidenum">
              <a:rPr lang="en-US" smtClean="0"/>
              <a:t>‹#›</a:t>
            </a:fld>
            <a:endParaRPr lang="en-US"/>
          </a:p>
        </p:txBody>
      </p:sp>
    </p:spTree>
    <p:extLst>
      <p:ext uri="{BB962C8B-B14F-4D97-AF65-F5344CB8AC3E}">
        <p14:creationId xmlns:p14="http://schemas.microsoft.com/office/powerpoint/2010/main" val="3392575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3A9D8BC-3F7A-4360-BB6D-F1FCB3470FB4}" type="datetimeFigureOut">
              <a:rPr lang="en-US" smtClean="0"/>
              <a:t>5/22/2020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08BC49-1B67-4826-A1F3-48AF839B00E7}" type="slidenum">
              <a:rPr lang="en-US" smtClean="0"/>
              <a:t>‹#›</a:t>
            </a:fld>
            <a:endParaRPr lang="en-US"/>
          </a:p>
        </p:txBody>
      </p:sp>
    </p:spTree>
    <p:extLst>
      <p:ext uri="{BB962C8B-B14F-4D97-AF65-F5344CB8AC3E}">
        <p14:creationId xmlns:p14="http://schemas.microsoft.com/office/powerpoint/2010/main" val="1477509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A9D8BC-3F7A-4360-BB6D-F1FCB3470FB4}" type="datetimeFigureOut">
              <a:rPr lang="en-US" smtClean="0"/>
              <a:t>5/22/2020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08BC49-1B67-4826-A1F3-48AF839B00E7}" type="slidenum">
              <a:rPr lang="en-US" smtClean="0"/>
              <a:t>‹#›</a:t>
            </a:fld>
            <a:endParaRPr lang="en-US"/>
          </a:p>
        </p:txBody>
      </p:sp>
    </p:spTree>
    <p:extLst>
      <p:ext uri="{BB962C8B-B14F-4D97-AF65-F5344CB8AC3E}">
        <p14:creationId xmlns:p14="http://schemas.microsoft.com/office/powerpoint/2010/main" val="724937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ogle.com/search?q=%D0%B1%D1%80%D0%B0%D0%BA%D0%BE%D0%BD%D1%8C%D0%B5%D1%80%D1%81%D1%82%D0%B2%D0%BE+%D0%BA%D0%B0%D1%80%D1%82%D0%B8%D0%BD%D0%BA%D0%B8&amp;sxsrf=ALeKk01z4cucRUC0K0i1J6cgQL-_F5R4dA:1588864029168&amp;source=lnms&amp;tbm=isch&amp;sa=X&amp;ved=2ahUKEwim5rfgg6LpAhXMFXcKHQtMDRoQ_AUoAnoECAwQBA&amp;biw=2048&amp;bih=952#imgrc=FaKLyEXHhu1cQM" TargetMode="External"/><Relationship Id="rId2" Type="http://schemas.openxmlformats.org/officeDocument/2006/relationships/hyperlink" Target="https://90zavod.ru/raznoe/brakonerstvo-kak-ekologicheskaya-problema-ekologicheskaya-problema-brakonerstva-v-rossii-reshenie-i-argumenty.html" TargetMode="External"/><Relationship Id="rId1" Type="http://schemas.openxmlformats.org/officeDocument/2006/relationships/slideLayout" Target="../slideLayouts/slideLayout2.xml"/><Relationship Id="rId6" Type="http://schemas.openxmlformats.org/officeDocument/2006/relationships/hyperlink" Target="https://www.google.com/search?q=%D0%BA%D1%80%D1%83%D1%82%D0%BE%D0%B9+%D0%BB%D0%B5%D1%81%D0%BD%D0%BE%D0%B9+%D0%B5%D0%B3%D0%B5%D1%80%D1%8C+%D0%BA%D0%B0%D1%80%D1%82%D0%B8%D0%BD%D0%BA%D0%B8&amp;tbm=isch&amp;ved=2ahUKEwilm_e4iaLpAhULzSoKHdo1BTUQ2-cCegQIABAA&amp;oq=%D0%BA%D1%80%D1%83%D1%82%D0%BE%D0%B9+%D0%BB%D0%B5%D1%81%D0%BD%D0%BE%D0%B9+%D0%B5%D0%B3%D0%B5%D1%80%D1%8C+%D0%BA%D0%B0%D1%80%D1%82%D0%B8%D0%BD%D0%BA%D0%B8&amp;gs_lcp=CgNpbWcQAzoECCMQJ1DCe1jrhQFgy4oBaABwAHgAgAHfAYgBygaSAQUyLjQuMZgBAKABAaoBC2d3cy13aXotaW1n&amp;sclient=img&amp;ei=FCq0XqXBOIuaqwHa65SoAw&amp;bih=952&amp;biw=2048#imgrc=svm-AsMpwbsPaM" TargetMode="External"/><Relationship Id="rId5" Type="http://schemas.openxmlformats.org/officeDocument/2006/relationships/hyperlink" Target="https://www.google.com/search?q=%D0%BE%D0%B7%D0%B5%D1%80%D0%BE+%D0%BA%D0%B0%D1%80%D1%82%D0%B8%D0%BD%D0%BA%D0%B8&amp;sxsrf=ALeKk01vxgpbElbgx6FQV6yV51W24voYZQ:1588866250105&amp;tbm=isch&amp;source=iu&amp;ictx=1&amp;fir=_CQobSYDMzPAeM%3A%2Ccl0hC4hDMV7rSM%2C_&amp;vet=1&amp;usg=AI4_-kRqfgNvI29R35dHaSygzZypMedLUg&amp;sa=X&amp;ved=2ahUKEwj5_LqDjKLpAhXMBhAIHYB3DRsQ9QEwBnoECAoQJQ#imgrc=G7Bc716eiTmR-M" TargetMode="External"/><Relationship Id="rId4" Type="http://schemas.openxmlformats.org/officeDocument/2006/relationships/hyperlink" Target="https://www.google.com/search?q=%D0%B1%D0%BE%D0%BB%D0%BE%D1%82%D0%BE+%D0%BA%D0%B0%D1%80%D1%82%D0%B8%D0%BD%D0%BA%D0%B8&amp;sxsrf=ALeKk006msh8tyIwZRNlTVC5Oa6kv-0SZA:1588866241891&amp;source=lnms&amp;tbm=isch&amp;sa=X&amp;ved=2ahUKEwi_vsX_i6LpAhWow4sKHVlKCMIQ_AUoAXoECAwQAw&amp;biw=2048&amp;bih=952#imgrc=Qo6XclFoZ8PiV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fif"/><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jfif"/><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fif"/><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fif"/><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5726" y="2853069"/>
            <a:ext cx="7413715" cy="1756664"/>
          </a:xfrm>
        </p:spPr>
        <p:txBody>
          <a:bodyPr>
            <a:normAutofit fontScale="90000"/>
          </a:bodyPr>
          <a:lstStyle/>
          <a:p>
            <a:r>
              <a:rPr lang="ru-RU" sz="3600" b="1" dirty="0">
                <a:solidFill>
                  <a:srgbClr val="FCA7D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Презентация по дисциплине: «Немецкий язык</a:t>
            </a:r>
            <a:r>
              <a:rPr lang="ru-RU" sz="3600" b="1" dirty="0" smtClean="0">
                <a:solidFill>
                  <a:srgbClr val="FCA7D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br>
              <a:rPr lang="ru-RU" sz="3600" b="1" dirty="0" smtClean="0">
                <a:solidFill>
                  <a:srgbClr val="FCA7D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de-DE" sz="3600" b="1" smtClean="0">
                <a:solidFill>
                  <a:srgbClr val="FCA7D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Wilderei</a:t>
            </a:r>
            <a:r>
              <a:rPr lang="ru-RU" sz="3600" b="1" dirty="0" smtClean="0">
                <a:solidFill>
                  <a:schemeClr val="bg1"/>
                </a:solidFill>
                <a:latin typeface="Times New Roman" panose="02020603050405020304" pitchFamily="18" charset="0"/>
                <a:cs typeface="Times New Roman" panose="02020603050405020304" pitchFamily="18" charset="0"/>
              </a:rPr>
              <a:t/>
            </a:r>
            <a:br>
              <a:rPr lang="ru-RU" sz="3600" b="1" dirty="0" smtClean="0">
                <a:solidFill>
                  <a:schemeClr val="bg1"/>
                </a:solidFill>
                <a:latin typeface="Times New Roman" panose="02020603050405020304" pitchFamily="18" charset="0"/>
                <a:cs typeface="Times New Roman" panose="02020603050405020304" pitchFamily="18" charset="0"/>
              </a:rPr>
            </a:br>
            <a:endParaRPr lang="en-US" sz="3600" b="1" dirty="0">
              <a:solidFill>
                <a:schemeClr val="bg1"/>
              </a:solidFill>
              <a:latin typeface="+mn-lt"/>
            </a:endParaRPr>
          </a:p>
        </p:txBody>
      </p:sp>
      <p:sp>
        <p:nvSpPr>
          <p:cNvPr id="3" name="Subtitle 2"/>
          <p:cNvSpPr>
            <a:spLocks noGrp="1"/>
          </p:cNvSpPr>
          <p:nvPr>
            <p:ph type="subTitle" idx="1"/>
          </p:nvPr>
        </p:nvSpPr>
        <p:spPr>
          <a:xfrm>
            <a:off x="5763922" y="4736552"/>
            <a:ext cx="3032088" cy="1483743"/>
          </a:xfrm>
        </p:spPr>
        <p:txBody>
          <a:bodyPr>
            <a:normAutofit fontScale="85000" lnSpcReduction="20000"/>
          </a:bodyPr>
          <a:lstStyle/>
          <a:p>
            <a:pPr algn="r"/>
            <a:r>
              <a:rPr lang="ru-RU" dirty="0">
                <a:solidFill>
                  <a:schemeClr val="bg1"/>
                </a:solidFill>
                <a:latin typeface="Times New Roman" panose="02020603050405020304" pitchFamily="18" charset="0"/>
                <a:cs typeface="Times New Roman" panose="02020603050405020304" pitchFamily="18" charset="0"/>
              </a:rPr>
              <a:t>Выполнил студент: </a:t>
            </a:r>
            <a:r>
              <a:rPr lang="ru-RU" dirty="0">
                <a:solidFill>
                  <a:srgbClr val="FCA7DE"/>
                </a:solidFill>
                <a:latin typeface="Times New Roman" panose="02020603050405020304" pitchFamily="18" charset="0"/>
                <a:cs typeface="Times New Roman" panose="02020603050405020304" pitchFamily="18" charset="0"/>
              </a:rPr>
              <a:t>Комлева Марина </a:t>
            </a:r>
          </a:p>
          <a:p>
            <a:pPr algn="r"/>
            <a:r>
              <a:rPr lang="ru-RU" dirty="0">
                <a:solidFill>
                  <a:schemeClr val="bg1"/>
                </a:solidFill>
                <a:latin typeface="Times New Roman" panose="02020603050405020304" pitchFamily="18" charset="0"/>
                <a:cs typeface="Times New Roman" panose="02020603050405020304" pitchFamily="18" charset="0"/>
              </a:rPr>
              <a:t>гр. ЭЭ-8-19.</a:t>
            </a:r>
          </a:p>
          <a:p>
            <a:pPr algn="r"/>
            <a:r>
              <a:rPr lang="ru-RU" dirty="0">
                <a:solidFill>
                  <a:schemeClr val="bg1"/>
                </a:solidFill>
                <a:latin typeface="Times New Roman" panose="02020603050405020304" pitchFamily="18" charset="0"/>
                <a:cs typeface="Times New Roman" panose="02020603050405020304" pitchFamily="18" charset="0"/>
              </a:rPr>
              <a:t>Проверила: доцент </a:t>
            </a:r>
            <a:r>
              <a:rPr lang="ru-RU" dirty="0">
                <a:solidFill>
                  <a:srgbClr val="FCA7DE"/>
                </a:solidFill>
                <a:latin typeface="Times New Roman" panose="02020603050405020304" pitchFamily="18" charset="0"/>
                <a:cs typeface="Times New Roman" panose="02020603050405020304" pitchFamily="18" charset="0"/>
              </a:rPr>
              <a:t>Максимова А. Б.</a:t>
            </a:r>
          </a:p>
          <a:p>
            <a:pPr algn="r"/>
            <a:endParaRPr lang="en-US" dirty="0">
              <a:solidFill>
                <a:schemeClr val="bg1"/>
              </a:solidFill>
            </a:endParaRPr>
          </a:p>
        </p:txBody>
      </p:sp>
      <p:sp>
        <p:nvSpPr>
          <p:cNvPr id="4" name="TextBox 3"/>
          <p:cNvSpPr txBox="1"/>
          <p:nvPr/>
        </p:nvSpPr>
        <p:spPr>
          <a:xfrm>
            <a:off x="2906940" y="319177"/>
            <a:ext cx="3531288" cy="923330"/>
          </a:xfrm>
          <a:prstGeom prst="rect">
            <a:avLst/>
          </a:prstGeom>
          <a:noFill/>
        </p:spPr>
        <p:txBody>
          <a:bodyPr wrap="none" rtlCol="0">
            <a:spAutoFit/>
          </a:bodyPr>
          <a:lstStyle/>
          <a:p>
            <a:pPr algn="ctr"/>
            <a:r>
              <a:rPr lang="ru-RU" b="1" dirty="0">
                <a:solidFill>
                  <a:schemeClr val="bg1"/>
                </a:solidFill>
                <a:latin typeface="Times New Roman" panose="02020603050405020304" pitchFamily="18" charset="0"/>
                <a:cs typeface="Times New Roman" panose="02020603050405020304" pitchFamily="18" charset="0"/>
              </a:rPr>
              <a:t>ФГБОУ ВО КГЭУ</a:t>
            </a:r>
          </a:p>
          <a:p>
            <a:pPr algn="ctr"/>
            <a:r>
              <a:rPr lang="ru-RU" b="1" dirty="0">
                <a:solidFill>
                  <a:schemeClr val="bg1"/>
                </a:solidFill>
                <a:latin typeface="Times New Roman" panose="02020603050405020304" pitchFamily="18" charset="0"/>
                <a:cs typeface="Times New Roman" panose="02020603050405020304" pitchFamily="18" charset="0"/>
              </a:rPr>
              <a:t>кафедра: «Иностранный язык».</a:t>
            </a:r>
          </a:p>
          <a:p>
            <a:endParaRPr lang="ru-RU" b="1" dirty="0"/>
          </a:p>
        </p:txBody>
      </p:sp>
      <p:sp>
        <p:nvSpPr>
          <p:cNvPr id="5" name="TextBox 4"/>
          <p:cNvSpPr txBox="1"/>
          <p:nvPr/>
        </p:nvSpPr>
        <p:spPr>
          <a:xfrm>
            <a:off x="3809858" y="6220295"/>
            <a:ext cx="1448025" cy="646331"/>
          </a:xfrm>
          <a:prstGeom prst="rect">
            <a:avLst/>
          </a:prstGeom>
          <a:noFill/>
        </p:spPr>
        <p:txBody>
          <a:bodyPr wrap="none" rtlCol="0">
            <a:spAutoFit/>
          </a:bodyPr>
          <a:lstStyle/>
          <a:p>
            <a:r>
              <a:rPr lang="ru-RU" b="1" dirty="0">
                <a:solidFill>
                  <a:schemeClr val="bg1"/>
                </a:solidFill>
                <a:latin typeface="Times New Roman" panose="02020603050405020304" pitchFamily="18" charset="0"/>
                <a:cs typeface="Times New Roman" panose="02020603050405020304" pitchFamily="18" charset="0"/>
              </a:rPr>
              <a:t>Казань 2020</a:t>
            </a:r>
          </a:p>
          <a:p>
            <a:endParaRPr lang="ru-RU" b="1" dirty="0">
              <a:solidFill>
                <a:schemeClr val="bg1"/>
              </a:solidFill>
            </a:endParaRPr>
          </a:p>
        </p:txBody>
      </p:sp>
    </p:spTree>
    <p:extLst>
      <p:ext uri="{BB962C8B-B14F-4D97-AF65-F5344CB8AC3E}">
        <p14:creationId xmlns:p14="http://schemas.microsoft.com/office/powerpoint/2010/main" val="397773680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r>
              <a:rPr lang="en-US" sz="1050" dirty="0">
                <a:hlinkClick r:id="rId2"/>
              </a:rPr>
              <a:t>https://</a:t>
            </a:r>
            <a:r>
              <a:rPr lang="en-US" sz="1050" dirty="0" smtClean="0">
                <a:hlinkClick r:id="rId2"/>
              </a:rPr>
              <a:t>90zavod.ru/raznoe/brakonerstvo-kak-ekologicheskaya-problema-ekologicheskaya-problema-brakonerstva-v-rossii-reshenie-i-argumenty.html</a:t>
            </a:r>
            <a:endParaRPr lang="ru-RU" sz="1050" dirty="0" smtClean="0"/>
          </a:p>
          <a:p>
            <a:r>
              <a:rPr lang="en-US" sz="1050" dirty="0">
                <a:hlinkClick r:id="rId3"/>
              </a:rPr>
              <a:t>https://www.google.com/search?q=%D0%B1%D1%80%D0%B0%D0%BA%D0%BE%D0%BD%D1%8C%D0%B5%D1%80%D1%81%D1%82%D0%B2%D0%BE+%D0%BA%D0%B0%D1%80%D1%82%D0%B8%D0%BD%D0%BA%D0%B8&amp;sxsrf=ALeKk01z4cucRUC0K0i1J6cgQL-_</a:t>
            </a:r>
            <a:r>
              <a:rPr lang="en-US" sz="1050" dirty="0" smtClean="0">
                <a:hlinkClick r:id="rId3"/>
              </a:rPr>
              <a:t>F5R4dA:1588864029168&amp;source=lnms&amp;tbm=isch&amp;sa=X&amp;ved=2ahUKEwim5rfgg6LpAhXMFXcKHQtMDRoQ_AUoAnoECAwQBA&amp;biw=2048&amp;bih=952#imgrc=FaKLyEXHhu1cQM</a:t>
            </a:r>
            <a:endParaRPr lang="ru-RU" sz="1050" dirty="0" smtClean="0"/>
          </a:p>
          <a:p>
            <a:r>
              <a:rPr lang="en-US" sz="1050" dirty="0">
                <a:hlinkClick r:id="rId4"/>
              </a:rPr>
              <a:t>https://www.google.com/search?q=%D0%B1%D0%BE%D0%BB%D0%BE%D1%82%D0%BE+%</a:t>
            </a:r>
            <a:r>
              <a:rPr lang="en-US" sz="1050" dirty="0" smtClean="0">
                <a:hlinkClick r:id="rId4"/>
              </a:rPr>
              <a:t>D0%BA%D0%B0%D1%80%D1%82%D0%B8%D0%BD%D0%BA%D0%B8&amp;sxsrf=ALeKk006msh8tyIwZRNlTVC5Oa6kv-0SZA:1588866241891&amp;source=lnms&amp;tbm=isch&amp;sa=X&amp;ved=2ahUKEwi_vsX_i6LpAhWow4sKHVlKCMIQ_AUoAXoECAwQAw&amp;biw=2048&amp;bih=952#imgrc=Qo6XclFoZ8PiVM</a:t>
            </a:r>
            <a:endParaRPr lang="ru-RU" sz="1050" dirty="0" smtClean="0"/>
          </a:p>
          <a:p>
            <a:r>
              <a:rPr lang="en-US" sz="1050" dirty="0">
                <a:hlinkClick r:id="rId5"/>
              </a:rPr>
              <a:t>https://www.google.com/search?q=%D0%BE%D0%B7%D0%B5%D1%80%D0%BE+%D0%BA%D0%B0%D1%80%D1%82%D0%B8%D0%BD%D0%BA%D0%B8&amp;sxsrf=ALeKk01vxgpbElbgx6FQV6yV51W24voYZQ:1588866250105&amp;tbm=isch&amp;source=iu&amp;ictx=1&amp;fir=_CQobSYDMzPAeM%253A%252Ccl0hC4hDMV7rSM%252C_&amp;vet=1&amp;usg=AI4_-</a:t>
            </a:r>
            <a:r>
              <a:rPr lang="en-US" sz="1050" dirty="0" smtClean="0">
                <a:hlinkClick r:id="rId5"/>
              </a:rPr>
              <a:t>kRqfgNvI29R35dHaSygzZypMedLUg&amp;sa=X&amp;ved=2ahUKEwj5_LqDjKLpAhXMBhAIHYB3DRsQ9QEwBnoECAoQJQ#imgrc=G7Bc716eiTmR-M</a:t>
            </a:r>
            <a:endParaRPr lang="ru-RU" sz="1050" dirty="0" smtClean="0"/>
          </a:p>
          <a:p>
            <a:r>
              <a:rPr lang="en-US" sz="1050" dirty="0">
                <a:hlinkClick r:id="rId6"/>
              </a:rPr>
              <a:t>https://www.google.com/search?q=%D0%BA%D1%80%D1%83%D1%82%D0%BE%D0%B9+%D0%BB%D0%B5%D1%81%D0%BD%D0%BE%D0%B9+%D0%B5%D0%B3%D0%B5%D1%80%D1%8C+%D0%BA%D0%B0%D1%80%D1%82%D0%B8%D0%BD%D0%BA%D0%B8&amp;tbm=isch&amp;ved=2ahUKEwilm_e4iaLpAhULzSoKHdo1BTUQ2-cCegQIABAA&amp;oq=%D0%BA%D1%80%D1%83%D1%82%D0%BE%D0%B9+%D0%BB%D0%B5%D1%81%D0%BD%D0%BE%D0%B9+%D0%B5%D0%B3%D0%B5%D1%80%D1%8C+%D0%BA%D0%B0%D1%80%D1%82%D0%B8%D0%BD%D0%BA%D0%B8&amp;gs_lcp=CgNpbWcQAzoECCMQJ1DCe1jrhQFgy4oBaABwAHgAgAHfAYgBygaSAQUyLjQuMZgBAKABAaoBC2d3cy13aXotaW1n&amp;sclient=img&amp;ei=FCq0XqXBOIuaqwHa65SoAw&amp;bih=952&amp;biw=2048#imgrc=svm-AsMpwbsPaM</a:t>
            </a:r>
            <a:endParaRPr lang="ru-RU" sz="1050" dirty="0"/>
          </a:p>
          <a:p>
            <a:endParaRPr lang="ru-RU" sz="1050" dirty="0"/>
          </a:p>
        </p:txBody>
      </p:sp>
    </p:spTree>
    <p:extLst>
      <p:ext uri="{BB962C8B-B14F-4D97-AF65-F5344CB8AC3E}">
        <p14:creationId xmlns:p14="http://schemas.microsoft.com/office/powerpoint/2010/main" val="403059045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88704" y="1478446"/>
            <a:ext cx="2933810" cy="4209866"/>
          </a:xfrm>
        </p:spPr>
        <p:txBody>
          <a:bodyPr>
            <a:normAutofit fontScale="92500" lnSpcReduction="20000"/>
          </a:bodyPr>
          <a:lstStyle/>
          <a:p>
            <a:r>
              <a:rPr lang="de-DE" dirty="0">
                <a:solidFill>
                  <a:srgbClr val="FCA7DE"/>
                </a:solidFill>
              </a:rPr>
              <a:t>Das Problem der Wilderei ist heute global. Es ist auf allen Kontinenten des Planeten verbreitet. Das Konzept selbst umfasst Aktivitäten, die gegen Umweltgesetze verstoßen.</a:t>
            </a:r>
            <a:endParaRPr lang="ru-RU" dirty="0">
              <a:solidFill>
                <a:srgbClr val="FCA7DE"/>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4052" y="1168584"/>
            <a:ext cx="5582507" cy="414665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73775169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941945" y="1534476"/>
            <a:ext cx="4020988" cy="4351338"/>
          </a:xfrm>
        </p:spPr>
        <p:txBody>
          <a:bodyPr/>
          <a:lstStyle/>
          <a:p>
            <a:pPr algn="r"/>
            <a:r>
              <a:rPr lang="de-DE" dirty="0">
                <a:solidFill>
                  <a:srgbClr val="FCA7DE"/>
                </a:solidFill>
              </a:rPr>
              <a:t>Dies ist Jagen, Fischen außerhalb der Saison und in verbotenen Gebieten, Abholzung und Ernte von Pflanzen. Dies schließt die Jagd auf gefährdete und seltene Tierarten ein.</a:t>
            </a:r>
            <a:endParaRPr lang="ru-RU" dirty="0">
              <a:solidFill>
                <a:srgbClr val="FCA7DE"/>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140" y="248554"/>
            <a:ext cx="3899764" cy="267659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967" y="926104"/>
            <a:ext cx="4931687" cy="288314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0587" y="1355313"/>
            <a:ext cx="4372862" cy="278930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2186" y="2245214"/>
            <a:ext cx="4394794" cy="292986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3583927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heel(1)">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628650" y="4606504"/>
            <a:ext cx="7842489" cy="1647646"/>
          </a:xfrm>
        </p:spPr>
        <p:txBody>
          <a:bodyPr>
            <a:normAutofit fontScale="92500" lnSpcReduction="20000"/>
          </a:bodyPr>
          <a:lstStyle/>
          <a:p>
            <a:pPr algn="ctr"/>
            <a:r>
              <a:rPr lang="de-DE" dirty="0">
                <a:solidFill>
                  <a:srgbClr val="FCA7DE"/>
                </a:solidFill>
              </a:rPr>
              <a:t>Wilderei ist ein großes Problem, insbesondere in vielen Ländern Afrikas und Asiens, da es immer noch viele Arten von Wildtieren gibt, von denen bestimmte Körperteile auf dem Schwarzmarkt sehr gefragt sind.</a:t>
            </a:r>
            <a:endParaRPr lang="ru-RU" dirty="0">
              <a:solidFill>
                <a:srgbClr val="FCA7DE"/>
              </a:solidFill>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185468"/>
            <a:ext cx="4876800" cy="36576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7178" y="1441607"/>
            <a:ext cx="4829894" cy="297224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0143823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266341" y="1213149"/>
            <a:ext cx="7886700" cy="4351338"/>
          </a:xfrm>
        </p:spPr>
        <p:txBody>
          <a:bodyPr/>
          <a:lstStyle/>
          <a:p>
            <a:r>
              <a:rPr lang="de-DE" dirty="0">
                <a:solidFill>
                  <a:srgbClr val="FCA7DE"/>
                </a:solidFill>
              </a:rPr>
              <a:t>Wilderei ist ein sehr wichtiges Problem für Gesellschaft und Staat. Durch Wilderei leidet das Ökosystem, Wälder, Flüsse, Parks, Seen, Wiesen, Felder. </a:t>
            </a:r>
            <a:endParaRPr lang="ru-RU" dirty="0">
              <a:solidFill>
                <a:srgbClr val="FCA7DE"/>
              </a:solidFill>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650" y="3286664"/>
            <a:ext cx="3680604" cy="27604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1563" y="2961600"/>
            <a:ext cx="3794096" cy="25247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Рисунок 7"/>
          <p:cNvPicPr>
            <a:picLocks noChangeAspect="1"/>
          </p:cNvPicPr>
          <p:nvPr/>
        </p:nvPicPr>
        <p:blipFill rotWithShape="1">
          <a:blip r:embed="rId4">
            <a:extLst>
              <a:ext uri="{28A0092B-C50C-407E-A947-70E740481C1C}">
                <a14:useLocalDpi xmlns:a14="http://schemas.microsoft.com/office/drawing/2010/main" val="0"/>
              </a:ext>
            </a:extLst>
          </a:blip>
          <a:srcRect l="8577" t="14699"/>
          <a:stretch/>
        </p:blipFill>
        <p:spPr>
          <a:xfrm>
            <a:off x="1492055" y="2863969"/>
            <a:ext cx="6159889" cy="36058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4377364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226942" y="548916"/>
            <a:ext cx="4313207" cy="4928858"/>
          </a:xfrm>
        </p:spPr>
        <p:txBody>
          <a:bodyPr>
            <a:normAutofit fontScale="85000" lnSpcReduction="10000"/>
          </a:bodyPr>
          <a:lstStyle/>
          <a:p>
            <a:pPr algn="ctr"/>
            <a:r>
              <a:rPr lang="de-DE" b="1" dirty="0">
                <a:solidFill>
                  <a:srgbClr val="FCA7DE"/>
                </a:solidFill>
              </a:rPr>
              <a:t>Die unkontrollierte Zerstörung seltener Fischarten und seltener Tierarten kann in vielen Teilen der Erde zu einer ökologischen Katastrophe und einer vollständigen Zerstörung nicht nur von Tier- und Fischarten, sondern des gesamten Ökosystems </a:t>
            </a:r>
            <a:r>
              <a:rPr lang="de-DE" b="1" dirty="0" smtClean="0">
                <a:solidFill>
                  <a:srgbClr val="FCA7DE"/>
                </a:solidFill>
              </a:rPr>
              <a:t>führen</a:t>
            </a:r>
            <a:endParaRPr lang="ru-RU" b="1" dirty="0" smtClean="0">
              <a:solidFill>
                <a:srgbClr val="FCA7DE"/>
              </a:solidFill>
            </a:endParaRPr>
          </a:p>
          <a:p>
            <a:pPr algn="ctr"/>
            <a:endParaRPr lang="ru-RU" b="1" dirty="0">
              <a:solidFill>
                <a:srgbClr val="FCA7DE"/>
              </a:solidFill>
            </a:endParaRPr>
          </a:p>
          <a:p>
            <a:pPr algn="ctr"/>
            <a:r>
              <a:rPr lang="en-US" b="1" dirty="0" smtClean="0">
                <a:solidFill>
                  <a:srgbClr val="FF0000"/>
                </a:solidFill>
              </a:rPr>
              <a:t>Menschen </a:t>
            </a:r>
            <a:r>
              <a:rPr lang="de-DE" b="1" dirty="0">
                <a:solidFill>
                  <a:srgbClr val="FF0000"/>
                </a:solidFill>
              </a:rPr>
              <a:t>ü</a:t>
            </a:r>
            <a:r>
              <a:rPr lang="en-US" b="1" dirty="0" err="1" smtClean="0">
                <a:solidFill>
                  <a:srgbClr val="FF0000"/>
                </a:solidFill>
              </a:rPr>
              <a:t>ber</a:t>
            </a:r>
            <a:r>
              <a:rPr lang="en-US" b="1" dirty="0" smtClean="0">
                <a:solidFill>
                  <a:srgbClr val="FF0000"/>
                </a:solidFill>
              </a:rPr>
              <a:t> 50 </a:t>
            </a:r>
            <a:r>
              <a:rPr lang="en-US" b="1" dirty="0" err="1" smtClean="0">
                <a:solidFill>
                  <a:srgbClr val="FF0000"/>
                </a:solidFill>
              </a:rPr>
              <a:t>Jahre</a:t>
            </a:r>
            <a:r>
              <a:rPr lang="en-US" b="1" dirty="0" smtClean="0">
                <a:solidFill>
                  <a:srgbClr val="FF0000"/>
                </a:solidFill>
              </a:rPr>
              <a:t> </a:t>
            </a:r>
            <a:r>
              <a:rPr lang="en-US" b="1" dirty="0" err="1" smtClean="0">
                <a:solidFill>
                  <a:srgbClr val="FF0000"/>
                </a:solidFill>
              </a:rPr>
              <a:t>zerst</a:t>
            </a:r>
            <a:r>
              <a:rPr lang="de-DE" b="1" dirty="0">
                <a:solidFill>
                  <a:srgbClr val="FF0000"/>
                </a:solidFill>
              </a:rPr>
              <a:t>ö</a:t>
            </a:r>
            <a:r>
              <a:rPr lang="en-US" b="1" dirty="0" err="1" smtClean="0">
                <a:solidFill>
                  <a:srgbClr val="FF0000"/>
                </a:solidFill>
              </a:rPr>
              <a:t>rten</a:t>
            </a:r>
            <a:r>
              <a:rPr lang="en-US" b="1" dirty="0" smtClean="0">
                <a:solidFill>
                  <a:srgbClr val="FF0000"/>
                </a:solidFill>
              </a:rPr>
              <a:t> </a:t>
            </a:r>
            <a:r>
              <a:rPr lang="en-US" b="1" dirty="0" err="1" smtClean="0">
                <a:solidFill>
                  <a:srgbClr val="FF0000"/>
                </a:solidFill>
              </a:rPr>
              <a:t>mehr</a:t>
            </a:r>
            <a:r>
              <a:rPr lang="en-US" b="1" dirty="0" smtClean="0">
                <a:solidFill>
                  <a:srgbClr val="FF0000"/>
                </a:solidFill>
              </a:rPr>
              <a:t> </a:t>
            </a:r>
            <a:r>
              <a:rPr lang="en-US" b="1" dirty="0" err="1" smtClean="0">
                <a:solidFill>
                  <a:srgbClr val="FF0000"/>
                </a:solidFill>
              </a:rPr>
              <a:t>als</a:t>
            </a:r>
            <a:r>
              <a:rPr lang="en-US" b="1" dirty="0" smtClean="0">
                <a:solidFill>
                  <a:srgbClr val="FF0000"/>
                </a:solidFill>
              </a:rPr>
              <a:t> 2/3 </a:t>
            </a:r>
            <a:r>
              <a:rPr lang="en-US" b="1" dirty="0" err="1" smtClean="0">
                <a:solidFill>
                  <a:srgbClr val="FF0000"/>
                </a:solidFill>
              </a:rPr>
              <a:t>Tierarten</a:t>
            </a:r>
            <a:endParaRPr lang="ru-RU" b="1" dirty="0">
              <a:solidFill>
                <a:srgbClr val="FF0000"/>
              </a:solidFill>
            </a:endParaRPr>
          </a:p>
          <a:p>
            <a:pPr algn="ct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630" y="649767"/>
            <a:ext cx="3563964" cy="472715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62408167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628650" y="690113"/>
            <a:ext cx="4098625" cy="5486850"/>
          </a:xfrm>
        </p:spPr>
        <p:txBody>
          <a:bodyPr>
            <a:normAutofit lnSpcReduction="10000"/>
          </a:bodyPr>
          <a:lstStyle/>
          <a:p>
            <a:r>
              <a:rPr lang="de-DE" b="1" dirty="0">
                <a:solidFill>
                  <a:srgbClr val="FCA7DE"/>
                </a:solidFill>
              </a:rPr>
              <a:t>Zur Bekämpfung der Wilderei wurden normative Gesetze und Artikel im Verwaltungsgesetzbuch der Russischen Föderation und im Strafgesetzbuch der Russischen Föderation sowie in Rechtsakten der Mitgliedsgruppen der Russischen Föderation entwickelt.</a:t>
            </a:r>
            <a:endParaRPr lang="ru-RU" b="1" dirty="0">
              <a:solidFill>
                <a:srgbClr val="FCA7DE"/>
              </a:solidFill>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6195" y="854014"/>
            <a:ext cx="3322128" cy="186869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3356" y="2535492"/>
            <a:ext cx="3455912" cy="258859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8773" y="1826802"/>
            <a:ext cx="2934782" cy="400597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56775616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de-DE" b="1" i="1" dirty="0">
                <a:solidFill>
                  <a:srgbClr val="92D050"/>
                </a:solidFill>
              </a:rPr>
              <a:t>Damit der Kampf gegen Wilderei funktioniert, ist es notwendig</a:t>
            </a:r>
            <a:endParaRPr lang="ru-RU" b="1" i="1" dirty="0">
              <a:solidFill>
                <a:srgbClr val="92D050"/>
              </a:solidFill>
            </a:endParaRPr>
          </a:p>
        </p:txBody>
      </p:sp>
      <p:sp>
        <p:nvSpPr>
          <p:cNvPr id="3" name="Объект 2"/>
          <p:cNvSpPr>
            <a:spLocks noGrp="1"/>
          </p:cNvSpPr>
          <p:nvPr>
            <p:ph idx="1"/>
          </p:nvPr>
        </p:nvSpPr>
        <p:spPr>
          <a:xfrm>
            <a:off x="4573078" y="1776953"/>
            <a:ext cx="4417803" cy="4494900"/>
          </a:xfrm>
        </p:spPr>
        <p:txBody>
          <a:bodyPr>
            <a:normAutofit fontScale="92500"/>
          </a:bodyPr>
          <a:lstStyle/>
          <a:p>
            <a:pPr algn="r"/>
            <a:r>
              <a:rPr lang="de-DE" b="1" dirty="0">
                <a:solidFill>
                  <a:srgbClr val="FCA7DE"/>
                </a:solidFill>
              </a:rPr>
              <a:t>zusätzliche vorbeugende Maßnahmen gegen Wilderei einführen</a:t>
            </a:r>
          </a:p>
          <a:p>
            <a:pPr algn="r"/>
            <a:r>
              <a:rPr lang="de-DE" b="1" dirty="0">
                <a:solidFill>
                  <a:srgbClr val="FCA7DE"/>
                </a:solidFill>
              </a:rPr>
              <a:t>Abholzung begrenzen</a:t>
            </a:r>
          </a:p>
          <a:p>
            <a:pPr algn="r"/>
            <a:r>
              <a:rPr lang="de-DE" b="1" dirty="0">
                <a:solidFill>
                  <a:srgbClr val="FCA7DE"/>
                </a:solidFill>
              </a:rPr>
              <a:t>Auswahl von Arbeitnehmern, die an der Bekämpfung der Wilderei beteiligt sind (Jäger, Fischinspektoren, Mitarbeiter des Umweltdienstes</a:t>
            </a:r>
            <a:r>
              <a:rPr lang="de-DE" b="1" dirty="0" smtClean="0">
                <a:solidFill>
                  <a:srgbClr val="FCA7DE"/>
                </a:solidFill>
              </a:rPr>
              <a:t>)</a:t>
            </a:r>
            <a:endParaRPr lang="ru-RU" b="1" dirty="0">
              <a:solidFill>
                <a:srgbClr val="FCA7DE"/>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68" y="2355010"/>
            <a:ext cx="4749282" cy="31572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653220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circle(in)">
                                      <p:cBhvr>
                                        <p:cTn id="3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11216" y="5909094"/>
            <a:ext cx="6439583" cy="523220"/>
          </a:xfrm>
          <a:prstGeom prst="rect">
            <a:avLst/>
          </a:prstGeom>
          <a:noFill/>
        </p:spPr>
        <p:txBody>
          <a:bodyPr wrap="none" rtlCol="0">
            <a:spAutoFit/>
          </a:bodyPr>
          <a:lstStyle/>
          <a:p>
            <a:r>
              <a:rPr lang="de-DE" sz="2800" dirty="0">
                <a:solidFill>
                  <a:srgbClr val="92D050"/>
                </a:solidFill>
              </a:rPr>
              <a:t>So wirkt sich Wilderei auf die Natur aus</a:t>
            </a:r>
            <a:endParaRPr lang="ru-RU" sz="2800" dirty="0">
              <a:solidFill>
                <a:srgbClr val="92D050"/>
              </a:solidFill>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683" y="327803"/>
            <a:ext cx="4604333" cy="30710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0898" y="2496506"/>
            <a:ext cx="4908430" cy="30157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83899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Зеленый">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211</TotalTime>
  <Words>332</Words>
  <Application>Microsoft Office PowerPoint</Application>
  <PresentationFormat>Экран (4:3)</PresentationFormat>
  <Paragraphs>25</Paragraphs>
  <Slides>10</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10</vt:i4>
      </vt:variant>
    </vt:vector>
  </HeadingPairs>
  <TitlesOfParts>
    <vt:vector size="13" baseType="lpstr">
      <vt:lpstr>Arial</vt:lpstr>
      <vt:lpstr>Times New Roman</vt:lpstr>
      <vt:lpstr>Office Theme</vt:lpstr>
      <vt:lpstr>Презентация по дисциплине: «Немецкий язык»: Wilderei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Damit der Kampf gegen Wilderei funktioniert, ist es notwendig</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User</dc:creator>
  <cp:lastModifiedBy>Марина Комлева</cp:lastModifiedBy>
  <cp:revision>19</cp:revision>
  <dcterms:created xsi:type="dcterms:W3CDTF">2019-02-21T15:01:25Z</dcterms:created>
  <dcterms:modified xsi:type="dcterms:W3CDTF">2020-05-22T13:55:50Z</dcterms:modified>
</cp:coreProperties>
</file>