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Syne Extra Bold"/>
      <p:regular r:id="rId15"/>
    </p:embeddedFont>
    <p:embeddedFont>
      <p:font typeface="Syne"/>
      <p:regular r:id="rId16"/>
    </p:embeddedFont>
    <p:embeddedFont>
      <p:font typeface="Syne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397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Политика и её роль в обществе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397448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Политика — неотъемлемая часть социальной жизни, формирующая структуру власти и регулирующая отношения между людьми и государством. Это комплексная область, обеспечивающая порядок, безопасность и развитие общества. В данной презентации мы рассмотрим основные функции политики, её влияние на социум, важность гражданской активности, а также современные вызовы и перспективы.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209824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19F4B7"/>
          </a:solidFill>
          <a:ln w="7620">
            <a:solidFill>
              <a:srgbClr val="4D4D5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13567" y="6342459"/>
            <a:ext cx="123230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Syne Medium" pitchFamily="34" charset="0"/>
                <a:ea typeface="Syne Medium" pitchFamily="34" charset="-122"/>
                <a:cs typeface="Syne Medium" pitchFamily="34" charset="-120"/>
              </a:rPr>
              <a:t>VA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6192917"/>
            <a:ext cx="276094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по Vlad Aydimirov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150" y="1054894"/>
            <a:ext cx="7148393" cy="5591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Основные функции политики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26150" y="1882378"/>
            <a:ext cx="7891701" cy="1332071"/>
          </a:xfrm>
          <a:prstGeom prst="roundRect">
            <a:avLst>
              <a:gd name="adj" fmla="val 564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12602" y="2068830"/>
            <a:ext cx="2736890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Регулятивная функция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812602" y="2455545"/>
            <a:ext cx="7518797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Обеспечение порядка, создания и применения законов, которые регулируют поведение членов общества.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26150" y="3393281"/>
            <a:ext cx="7891701" cy="1045845"/>
          </a:xfrm>
          <a:prstGeom prst="roundRect">
            <a:avLst>
              <a:gd name="adj" fmla="val 7185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12602" y="3579733"/>
            <a:ext cx="2924889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Интегративная функция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812602" y="3966448"/>
            <a:ext cx="7518797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Содействие сплочению общества, формирование единой системы ценностей и норм.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26150" y="4617958"/>
            <a:ext cx="7891701" cy="1332071"/>
          </a:xfrm>
          <a:prstGeom prst="roundRect">
            <a:avLst>
              <a:gd name="adj" fmla="val 564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12602" y="4804410"/>
            <a:ext cx="450163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Социально-ориентирующая функция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812602" y="5191125"/>
            <a:ext cx="7518797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Определение долгосрочных приоритетов развития и служение интересам различных социальных групп.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26150" y="6128861"/>
            <a:ext cx="7891701" cy="1045845"/>
          </a:xfrm>
          <a:prstGeom prst="roundRect">
            <a:avLst>
              <a:gd name="adj" fmla="val 7185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12602" y="6315313"/>
            <a:ext cx="332946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Коммуникативная функция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812602" y="6702028"/>
            <a:ext cx="7518797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Установление каналов взаимодействия между гражданами и институтами власти.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97409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Влияние политики на общество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39477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Социальная стабильность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Через политические институты обеспечивается устойчивость общества, предотвращаются конфликты и хаос.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2813"/>
            <a:ext cx="38686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Экономическое развитие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Политика формирует экономические стратегии, касающиеся распределения ресурсов и инвестиционного климата.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2813"/>
            <a:ext cx="31161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Культурное влияние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Политика влияет на культурное пространство, поддерживая или подавляя разные идеологии и ценности.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1629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Важность политической активности граждан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57401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2651879"/>
            <a:ext cx="289941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Поддержка демократических процессов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850958"/>
            <a:ext cx="289941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Активное участие обеспечивает легитимность власти и контроль над ней со стороны общества.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200203" y="257401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937319" y="2651879"/>
            <a:ext cx="289941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Формирование общественного мнения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37319" y="3850958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Граждане влияют на политику через выборы, митинги и общественные инициативы.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61190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17306" y="6196965"/>
            <a:ext cx="41700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Обеспечение прозрачности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668738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Политическая активность способствует борьбе с коррупцией и злоупотреблениями властью.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16311"/>
            <a:ext cx="111738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Политические системы и идеологии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920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Демократия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7321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Система, основанная на участии граждан в управлении и верховенстве права.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6599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Выборность власти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50818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Защита прав и свобод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1920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Авторитаризм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3773210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Система, где власть сосредоточена в руках одного лидера или партии, ограничивающая политические свободы.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542889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Ограничение оппозиции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587109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Централизация управления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31920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Идеологии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2067" y="3773210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Отражают взгляды и ценности, влияющие на политическую практику: либерализм, социализм, консерватизм и др.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8191" y="603647"/>
            <a:ext cx="7607618" cy="2057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Глобализация и международная политика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15127" y="2990612"/>
            <a:ext cx="30480" cy="4635579"/>
          </a:xfrm>
          <a:prstGeom prst="roundRect">
            <a:avLst>
              <a:gd name="adj" fmla="val 302475"/>
            </a:avLst>
          </a:prstGeom>
          <a:solidFill>
            <a:srgbClr val="6D9121"/>
          </a:solidFill>
          <a:ln/>
        </p:spPr>
      </p:sp>
      <p:sp>
        <p:nvSpPr>
          <p:cNvPr id="5" name="Shape 2"/>
          <p:cNvSpPr/>
          <p:nvPr/>
        </p:nvSpPr>
        <p:spPr>
          <a:xfrm>
            <a:off x="1231583" y="3222308"/>
            <a:ext cx="658416" cy="30480"/>
          </a:xfrm>
          <a:prstGeom prst="roundRect">
            <a:avLst>
              <a:gd name="adj" fmla="val 302475"/>
            </a:avLst>
          </a:prstGeom>
          <a:solidFill>
            <a:srgbClr val="6D9121"/>
          </a:solidFill>
          <a:ln/>
        </p:spPr>
      </p:sp>
      <p:sp>
        <p:nvSpPr>
          <p:cNvPr id="6" name="Shape 3"/>
          <p:cNvSpPr/>
          <p:nvPr/>
        </p:nvSpPr>
        <p:spPr>
          <a:xfrm>
            <a:off x="768191" y="2990612"/>
            <a:ext cx="493871" cy="493871"/>
          </a:xfrm>
          <a:prstGeom prst="roundRect">
            <a:avLst>
              <a:gd name="adj" fmla="val 18668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50523" y="3031808"/>
            <a:ext cx="329208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2112645" y="3065978"/>
            <a:ext cx="3942755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Усиление взаимодействия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112645" y="3540681"/>
            <a:ext cx="6263164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Страны интегрируются через экономику, дипломатию и международные организации.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31583" y="4913828"/>
            <a:ext cx="658416" cy="30480"/>
          </a:xfrm>
          <a:prstGeom prst="roundRect">
            <a:avLst>
              <a:gd name="adj" fmla="val 302475"/>
            </a:avLst>
          </a:prstGeom>
          <a:solidFill>
            <a:srgbClr val="6D9121"/>
          </a:solidFill>
          <a:ln/>
        </p:spPr>
      </p:sp>
      <p:sp>
        <p:nvSpPr>
          <p:cNvPr id="11" name="Shape 8"/>
          <p:cNvSpPr/>
          <p:nvPr/>
        </p:nvSpPr>
        <p:spPr>
          <a:xfrm>
            <a:off x="768191" y="4682133"/>
            <a:ext cx="493871" cy="493871"/>
          </a:xfrm>
          <a:prstGeom prst="roundRect">
            <a:avLst>
              <a:gd name="adj" fmla="val 18668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50523" y="4723328"/>
            <a:ext cx="329208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2112645" y="4757499"/>
            <a:ext cx="4087058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Регулирование конфликтов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112645" y="5232202"/>
            <a:ext cx="6263164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Международные институты снижают риск военных столкновений и способствуют сотрудничеству.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31583" y="6605349"/>
            <a:ext cx="658416" cy="30480"/>
          </a:xfrm>
          <a:prstGeom prst="roundRect">
            <a:avLst>
              <a:gd name="adj" fmla="val 302475"/>
            </a:avLst>
          </a:prstGeom>
          <a:solidFill>
            <a:srgbClr val="6D9121"/>
          </a:solidFill>
          <a:ln/>
        </p:spPr>
      </p:sp>
      <p:sp>
        <p:nvSpPr>
          <p:cNvPr id="16" name="Shape 13"/>
          <p:cNvSpPr/>
          <p:nvPr/>
        </p:nvSpPr>
        <p:spPr>
          <a:xfrm>
            <a:off x="768191" y="6373654"/>
            <a:ext cx="493871" cy="493871"/>
          </a:xfrm>
          <a:prstGeom prst="roundRect">
            <a:avLst>
              <a:gd name="adj" fmla="val 18668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50523" y="6414849"/>
            <a:ext cx="329208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2112645" y="6449020"/>
            <a:ext cx="3198614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Вызовы суверенитету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112645" y="6923723"/>
            <a:ext cx="6263164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Глобальные процессы ограничивают традиционные государственные полномочия.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04042"/>
            <a:ext cx="72303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Политика и технологии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952982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79796"/>
            <a:ext cx="39119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Цифровая коммуникация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7021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Социальные сети меняют способы взаимодействия политиков и граждан.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622834"/>
            <a:ext cx="1134070" cy="20327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849648"/>
            <a:ext cx="31752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Данные и аналитика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340066"/>
            <a:ext cx="6082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Технологии позволили анализировать общественное мнение и поведение избирателей с высокой точностью.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655588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882402"/>
            <a:ext cx="29350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Кибербезопасность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372820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Современные вызовы связаны с защитой политических процессов от кибератак и манипуляций.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8175" y="501610"/>
            <a:ext cx="11016139" cy="569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Вызовы и перспективы политической сферы</a:t>
            </a:r>
            <a:endParaRPr lang="en-US" sz="35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0394" y="1436013"/>
            <a:ext cx="1652468" cy="134183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48457" y="2120622"/>
            <a:ext cx="256342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4985147" y="1764030"/>
            <a:ext cx="2775466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Глобальные проблемы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985147" y="2158127"/>
            <a:ext cx="7420332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Экологические и социальные вызовы требуют совместных политических решений.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848344" y="2791063"/>
            <a:ext cx="9098399" cy="11430"/>
          </a:xfrm>
          <a:prstGeom prst="roundRect">
            <a:avLst>
              <a:gd name="adj" fmla="val 670008"/>
            </a:avLst>
          </a:prstGeom>
          <a:solidFill>
            <a:srgbClr val="6D9121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823329"/>
            <a:ext cx="3305056" cy="134183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48457" y="3333988"/>
            <a:ext cx="256342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811441" y="3151346"/>
            <a:ext cx="3532108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Возвращение национализма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5811441" y="3545443"/>
            <a:ext cx="6489025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Усиление тенденций к суверенитету и защите культурной идентичности.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5674638" y="4178379"/>
            <a:ext cx="8272105" cy="11430"/>
          </a:xfrm>
          <a:prstGeom prst="roundRect">
            <a:avLst>
              <a:gd name="adj" fmla="val 670008"/>
            </a:avLst>
          </a:prstGeom>
          <a:solidFill>
            <a:srgbClr val="6D9121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06" y="4210645"/>
            <a:ext cx="4957643" cy="134183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48457" y="4721304"/>
            <a:ext cx="256342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6637734" y="4392930"/>
            <a:ext cx="3536275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Технологические инновации</a:t>
            </a:r>
            <a:endParaRPr lang="en-US" sz="1750" dirty="0"/>
          </a:p>
        </p:txBody>
      </p:sp>
      <p:sp>
        <p:nvSpPr>
          <p:cNvPr id="16" name="Text 11"/>
          <p:cNvSpPr/>
          <p:nvPr/>
        </p:nvSpPr>
        <p:spPr>
          <a:xfrm>
            <a:off x="6637734" y="4787027"/>
            <a:ext cx="7172206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Использование ИИ и цифровых платформ для повышения эффективности политики.</a:t>
            </a:r>
            <a:endParaRPr lang="en-US" sz="1400" dirty="0"/>
          </a:p>
        </p:txBody>
      </p:sp>
      <p:sp>
        <p:nvSpPr>
          <p:cNvPr id="17" name="Shape 12"/>
          <p:cNvSpPr/>
          <p:nvPr/>
        </p:nvSpPr>
        <p:spPr>
          <a:xfrm>
            <a:off x="6500932" y="5565696"/>
            <a:ext cx="7445812" cy="11430"/>
          </a:xfrm>
          <a:prstGeom prst="roundRect">
            <a:avLst>
              <a:gd name="adj" fmla="val 670008"/>
            </a:avLst>
          </a:prstGeom>
          <a:solidFill>
            <a:srgbClr val="6D9121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3" y="5597962"/>
            <a:ext cx="6610231" cy="134183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48457" y="6108621"/>
            <a:ext cx="256342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7464028" y="5925979"/>
            <a:ext cx="4125992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Развитие гражданского общества</a:t>
            </a:r>
            <a:endParaRPr lang="en-US" sz="1750" dirty="0"/>
          </a:p>
        </p:txBody>
      </p:sp>
      <p:sp>
        <p:nvSpPr>
          <p:cNvPr id="21" name="Text 15"/>
          <p:cNvSpPr/>
          <p:nvPr/>
        </p:nvSpPr>
        <p:spPr>
          <a:xfrm>
            <a:off x="7464028" y="6320076"/>
            <a:ext cx="5940862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Активизация общественных инициатив и укрепление демократии.</a:t>
            </a:r>
            <a:endParaRPr lang="en-US" sz="1400" dirty="0"/>
          </a:p>
        </p:txBody>
      </p:sp>
      <p:sp>
        <p:nvSpPr>
          <p:cNvPr id="22" name="Text 16"/>
          <p:cNvSpPr/>
          <p:nvPr/>
        </p:nvSpPr>
        <p:spPr>
          <a:xfrm>
            <a:off x="638175" y="7144822"/>
            <a:ext cx="13354050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Политика сталкивается с новыми вызовами, одновременно открывая возможности для прогрессивных изменений и адаптации к современным условиям.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2025-05-23T05:18:42Z</dcterms:created>
  <dcterms:modified xsi:type="dcterms:W3CDTF">2025-05-23T05:18:42Z</dcterms:modified>
</cp:coreProperties>
</file>