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318" r:id="rId14"/>
    <p:sldId id="285" r:id="rId15"/>
    <p:sldId id="286" r:id="rId16"/>
    <p:sldId id="319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320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99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34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FB4EB-23B0-4E13-98B4-5C64668FD03B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A7A39C-3088-417F-8F1B-3D71CBB79B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904F4-C957-4F4F-AC83-8C3F5ABDA55B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D22C5-F6F9-4835-A9EA-D5368B197D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CC63-ABF9-45AE-A47F-F4877E2F2F12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B63F4-F90B-429F-B42D-97126513A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CC63-ABF9-45AE-A47F-F4877E2F2F12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B63F4-F90B-429F-B42D-97126513A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CC63-ABF9-45AE-A47F-F4877E2F2F12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B63F4-F90B-429F-B42D-97126513A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CC63-ABF9-45AE-A47F-F4877E2F2F12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B63F4-F90B-429F-B42D-97126513A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CC63-ABF9-45AE-A47F-F4877E2F2F12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B63F4-F90B-429F-B42D-97126513A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CC63-ABF9-45AE-A47F-F4877E2F2F12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B63F4-F90B-429F-B42D-97126513A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CC63-ABF9-45AE-A47F-F4877E2F2F12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B63F4-F90B-429F-B42D-97126513A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CC63-ABF9-45AE-A47F-F4877E2F2F12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B63F4-F90B-429F-B42D-97126513A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CC63-ABF9-45AE-A47F-F4877E2F2F12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B63F4-F90B-429F-B42D-97126513A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CC63-ABF9-45AE-A47F-F4877E2F2F12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B63F4-F90B-429F-B42D-97126513A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CC63-ABF9-45AE-A47F-F4877E2F2F12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B63F4-F90B-429F-B42D-97126513A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ECC63-ABF9-45AE-A47F-F4877E2F2F12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B63F4-F90B-429F-B42D-97126513A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80727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b="1" dirty="0" smtClean="0"/>
              <a:t>Начертательная геометрия и </a:t>
            </a:r>
            <a:br>
              <a:rPr lang="ru-RU" sz="3600" b="1" dirty="0" smtClean="0"/>
            </a:br>
            <a:r>
              <a:rPr lang="ru-RU" sz="3600" b="1" dirty="0" smtClean="0"/>
              <a:t>инженерная графика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ru-RU" dirty="0" smtClean="0"/>
          </a:p>
          <a:p>
            <a:r>
              <a:rPr lang="ru-RU" dirty="0">
                <a:solidFill>
                  <a:srgbClr val="FF0000"/>
                </a:solidFill>
              </a:rPr>
              <a:t>Лекция </a:t>
            </a:r>
            <a:r>
              <a:rPr lang="ru-RU" dirty="0" smtClean="0">
                <a:solidFill>
                  <a:srgbClr val="FF0000"/>
                </a:solidFill>
              </a:rPr>
              <a:t>2.3 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b="1" i="1" u="sng" dirty="0" smtClean="0">
                <a:solidFill>
                  <a:schemeClr val="tx1"/>
                </a:solidFill>
              </a:rPr>
              <a:t>Геометрическое черчение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Единая </a:t>
            </a:r>
            <a:r>
              <a:rPr lang="ru-RU" b="1" dirty="0" smtClean="0">
                <a:solidFill>
                  <a:schemeClr val="tx1"/>
                </a:solidFill>
              </a:rPr>
              <a:t>система конструкторской документации ЕСКД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Общие правила оформления чертежей</a:t>
            </a:r>
          </a:p>
          <a:p>
            <a:endParaRPr lang="ru-RU" dirty="0" smtClean="0"/>
          </a:p>
          <a:p>
            <a:endParaRPr lang="ru-RU" sz="44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0"/>
            <a:ext cx="1187624" cy="83671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Начертательная геометрия и </a:t>
            </a:r>
            <a:br>
              <a:rPr lang="ru-RU" b="1" dirty="0" smtClean="0"/>
            </a:br>
            <a:r>
              <a:rPr lang="ru-RU" b="1" dirty="0" smtClean="0"/>
              <a:t>инженерная графика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ГОСТ 2. 102-2013 - ВИДЫ И КОМПЛЕКТНОСТЬ КОНСТРУКТОРСКИХ ДОКУМЕНТОВ</a:t>
            </a:r>
          </a:p>
          <a:p>
            <a:pPr indent="355600" algn="just"/>
            <a:r>
              <a:rPr lang="ru-RU" sz="2800" b="1" dirty="0" smtClean="0">
                <a:solidFill>
                  <a:srgbClr val="002060"/>
                </a:solidFill>
              </a:rPr>
              <a:t>КОМПЛЕКТНОСТЬ КОНСТРУКТОРСКИХ ДОКУМЕНТОВ</a:t>
            </a:r>
          </a:p>
          <a:p>
            <a:pPr indent="273050" algn="just"/>
            <a:r>
              <a:rPr lang="ru-RU" sz="2800" b="1" dirty="0" smtClean="0">
                <a:solidFill>
                  <a:srgbClr val="002060"/>
                </a:solidFill>
              </a:rPr>
              <a:t>Основной конструкторский документ изделия</a:t>
            </a:r>
            <a:r>
              <a:rPr lang="ru-RU" sz="2800" dirty="0" smtClean="0">
                <a:solidFill>
                  <a:schemeClr val="tx1"/>
                </a:solidFill>
              </a:rPr>
              <a:t> полностью и однозначно определяет данное изделие и его состав.</a:t>
            </a:r>
          </a:p>
          <a:p>
            <a:pPr indent="273050" algn="just"/>
            <a:r>
              <a:rPr lang="ru-RU" sz="2800" dirty="0" smtClean="0">
                <a:solidFill>
                  <a:schemeClr val="tx1"/>
                </a:solidFill>
              </a:rPr>
              <a:t>За основные конструкторские документы принимают:</a:t>
            </a:r>
          </a:p>
          <a:p>
            <a:pPr indent="273050" algn="just"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</a:rPr>
              <a:t>для деталей – </a:t>
            </a:r>
            <a:r>
              <a:rPr lang="ru-RU" sz="2800" b="1" dirty="0" smtClean="0">
                <a:solidFill>
                  <a:srgbClr val="002060"/>
                </a:solidFill>
              </a:rPr>
              <a:t>чертеж детали и/или электронная модель  детали</a:t>
            </a:r>
            <a:r>
              <a:rPr lang="ru-RU" sz="2800" b="1" dirty="0" smtClean="0">
                <a:solidFill>
                  <a:schemeClr val="tx1"/>
                </a:solidFill>
              </a:rPr>
              <a:t>;</a:t>
            </a:r>
          </a:p>
          <a:p>
            <a:pPr indent="273050" algn="just"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</a:rPr>
              <a:t> для сборочных изделий, комплексов и комплектов – </a:t>
            </a:r>
            <a:r>
              <a:rPr lang="ru-RU" sz="2800" b="1" dirty="0" smtClean="0">
                <a:solidFill>
                  <a:srgbClr val="002060"/>
                </a:solidFill>
              </a:rPr>
              <a:t>спецификация и/или электронная структура изделия (конструктивная).</a:t>
            </a:r>
          </a:p>
          <a:p>
            <a:pPr algn="just"/>
            <a:endParaRPr lang="ru-RU" sz="2800" dirty="0" smtClean="0">
              <a:solidFill>
                <a:schemeClr val="tx1"/>
              </a:solidFill>
            </a:endParaRPr>
          </a:p>
          <a:p>
            <a:pPr indent="355600" algn="just"/>
            <a:endParaRPr lang="ru-RU" sz="2800" b="1" dirty="0" smtClean="0">
              <a:solidFill>
                <a:srgbClr val="002060"/>
              </a:solidFill>
            </a:endParaRPr>
          </a:p>
          <a:p>
            <a:endParaRPr lang="ru-RU" sz="2800" b="1" dirty="0" smtClean="0">
              <a:solidFill>
                <a:schemeClr val="tx1"/>
              </a:solidFill>
            </a:endParaRPr>
          </a:p>
          <a:p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0"/>
            <a:ext cx="1187624" cy="83671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Начертательная геометрия и </a:t>
            </a:r>
            <a:br>
              <a:rPr lang="ru-RU" b="1" dirty="0" smtClean="0"/>
            </a:br>
            <a:r>
              <a:rPr lang="ru-RU" b="1" dirty="0" smtClean="0"/>
              <a:t>инженерная графика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ГОСТ 2. 102-2013 - ВИДЫ И КОМПЛЕКТНОСТЬ КОНСТРУКТОРСКИХ ДОКУМЕНТОВ</a:t>
            </a:r>
          </a:p>
          <a:p>
            <a:pPr indent="355600" algn="just"/>
            <a:r>
              <a:rPr lang="ru-RU" sz="2400" b="1" dirty="0" smtClean="0">
                <a:solidFill>
                  <a:srgbClr val="002060"/>
                </a:solidFill>
              </a:rPr>
              <a:t>КОМПЛЕКТНОСТЬ КОНСТРУКТОРСКИХ ДОКУМЕНТОВ</a:t>
            </a:r>
          </a:p>
          <a:p>
            <a:pPr indent="273050" algn="just"/>
            <a:r>
              <a:rPr lang="ru-RU" sz="2800" b="1" dirty="0" smtClean="0">
                <a:solidFill>
                  <a:srgbClr val="002060"/>
                </a:solidFill>
              </a:rPr>
              <a:t>Основной комплект конструкторских документов изделия</a:t>
            </a:r>
            <a:r>
              <a:rPr lang="ru-RU" sz="2800" dirty="0" smtClean="0">
                <a:solidFill>
                  <a:schemeClr val="tx1"/>
                </a:solidFill>
              </a:rPr>
              <a:t> объединяет конструкторские документы, относящиеся ко всему изделию, например, сборочный чертеж, принципиальная электрическая схема, технические условия, эксплуатационные условия и т.д. </a:t>
            </a:r>
          </a:p>
          <a:p>
            <a:pPr algn="just"/>
            <a:endParaRPr lang="ru-RU" sz="2800" dirty="0" smtClean="0">
              <a:solidFill>
                <a:schemeClr val="tx1"/>
              </a:solidFill>
            </a:endParaRPr>
          </a:p>
          <a:p>
            <a:pPr indent="355600" algn="just"/>
            <a:endParaRPr lang="ru-RU" sz="2800" b="1" dirty="0" smtClean="0">
              <a:solidFill>
                <a:srgbClr val="002060"/>
              </a:solidFill>
            </a:endParaRPr>
          </a:p>
          <a:p>
            <a:endParaRPr lang="ru-RU" sz="2800" b="1" dirty="0" smtClean="0">
              <a:solidFill>
                <a:schemeClr val="tx1"/>
              </a:solidFill>
            </a:endParaRPr>
          </a:p>
          <a:p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0"/>
            <a:ext cx="1187624" cy="83671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Начертательная геометрия и </a:t>
            </a:r>
            <a:br>
              <a:rPr lang="ru-RU" b="1" dirty="0" smtClean="0"/>
            </a:br>
            <a:r>
              <a:rPr lang="ru-RU" b="1" dirty="0" smtClean="0"/>
              <a:t>инженерная графика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ГОСТ 2. 102-2013 - ВИДЫ И КОМПЛЕКТНОСТЬ КОНСТРУКТОРСКИХ ДОКУМЕНТОВ</a:t>
            </a:r>
          </a:p>
          <a:p>
            <a:pPr indent="355600" algn="just"/>
            <a:r>
              <a:rPr lang="ru-RU" sz="2800" b="1" dirty="0" smtClean="0">
                <a:solidFill>
                  <a:srgbClr val="002060"/>
                </a:solidFill>
              </a:rPr>
              <a:t>КОМПЛЕКТНОСТЬ КОНСТРУКТОРСКИХ ДОКУМЕНТОВ</a:t>
            </a:r>
          </a:p>
          <a:p>
            <a:pPr indent="273050" algn="just"/>
            <a:r>
              <a:rPr lang="ru-RU" sz="2800" b="1" dirty="0" smtClean="0">
                <a:solidFill>
                  <a:srgbClr val="002060"/>
                </a:solidFill>
              </a:rPr>
              <a:t>Полный комплект конструкторских документов изделия</a:t>
            </a:r>
            <a:r>
              <a:rPr lang="ru-RU" sz="2800" dirty="0" smtClean="0">
                <a:solidFill>
                  <a:schemeClr val="tx1"/>
                </a:solidFill>
              </a:rPr>
              <a:t> составляют из следующих документов:</a:t>
            </a:r>
          </a:p>
          <a:p>
            <a:pPr indent="273050" algn="just"/>
            <a:r>
              <a:rPr lang="ru-RU" sz="2800" dirty="0" smtClean="0">
                <a:solidFill>
                  <a:schemeClr val="tx1"/>
                </a:solidFill>
              </a:rPr>
              <a:t>- Основной комплект конструкторских документов на данное изделие</a:t>
            </a:r>
          </a:p>
          <a:p>
            <a:pPr indent="273050" algn="just"/>
            <a:r>
              <a:rPr lang="ru-RU" sz="2800" dirty="0" smtClean="0">
                <a:solidFill>
                  <a:schemeClr val="tx1"/>
                </a:solidFill>
              </a:rPr>
              <a:t>- Основной комплект конструкторских документов на все составные части данного изделия </a:t>
            </a:r>
          </a:p>
          <a:p>
            <a:pPr algn="just"/>
            <a:endParaRPr lang="ru-RU" sz="2800" dirty="0" smtClean="0">
              <a:solidFill>
                <a:schemeClr val="tx1"/>
              </a:solidFill>
            </a:endParaRPr>
          </a:p>
          <a:p>
            <a:pPr indent="355600" algn="just"/>
            <a:endParaRPr lang="ru-RU" sz="2800" b="1" dirty="0" smtClean="0">
              <a:solidFill>
                <a:srgbClr val="002060"/>
              </a:solidFill>
            </a:endParaRPr>
          </a:p>
          <a:p>
            <a:endParaRPr lang="ru-RU" sz="2800" b="1" dirty="0" smtClean="0">
              <a:solidFill>
                <a:schemeClr val="tx1"/>
              </a:solidFill>
            </a:endParaRPr>
          </a:p>
          <a:p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0"/>
            <a:ext cx="1187624" cy="83671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Начертательная геометрия и </a:t>
            </a:r>
            <a:br>
              <a:rPr lang="ru-RU" b="1" dirty="0" smtClean="0"/>
            </a:br>
            <a:r>
              <a:rPr lang="ru-RU" b="1" dirty="0" smtClean="0"/>
              <a:t>инженерная графика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ГОСТ 2. 102-2013 - ВИДЫ И КОМПЛЕКТНОСТЬ КОНСТРУКТОРСКИХ ДОКУМЕНТОВ</a:t>
            </a:r>
          </a:p>
          <a:p>
            <a:pPr indent="355600"/>
            <a:r>
              <a:rPr lang="ru-RU" sz="2800" b="1" dirty="0" smtClean="0">
                <a:solidFill>
                  <a:srgbClr val="FF0000"/>
                </a:solidFill>
              </a:rPr>
              <a:t>Вопросы для самопроверки.</a:t>
            </a:r>
            <a:endParaRPr lang="ru-RU" sz="2800" dirty="0" smtClean="0">
              <a:solidFill>
                <a:srgbClr val="FF0000"/>
              </a:solidFill>
            </a:endParaRPr>
          </a:p>
          <a:p>
            <a:pPr indent="355600" algn="just"/>
            <a:r>
              <a:rPr lang="ru-RU" sz="2800" dirty="0" smtClean="0">
                <a:solidFill>
                  <a:srgbClr val="FF0000"/>
                </a:solidFill>
              </a:rPr>
              <a:t> 1. Что относится к конструкторским документам?</a:t>
            </a:r>
          </a:p>
          <a:p>
            <a:pPr lvl="0" indent="355600" algn="just"/>
            <a:r>
              <a:rPr lang="ru-RU" sz="2800" dirty="0" smtClean="0">
                <a:solidFill>
                  <a:srgbClr val="FF0000"/>
                </a:solidFill>
              </a:rPr>
              <a:t>2. Что относится к графическим документам?</a:t>
            </a:r>
          </a:p>
          <a:p>
            <a:pPr lvl="0" indent="355600" algn="just"/>
            <a:r>
              <a:rPr lang="ru-RU" sz="2800" dirty="0" smtClean="0">
                <a:solidFill>
                  <a:srgbClr val="FF0000"/>
                </a:solidFill>
              </a:rPr>
              <a:t>3. Перечислите конструкторские документы</a:t>
            </a:r>
            <a:r>
              <a:rPr lang="en-US" sz="2800" dirty="0" smtClean="0">
                <a:solidFill>
                  <a:srgbClr val="FF0000"/>
                </a:solidFill>
              </a:rPr>
              <a:t>?</a:t>
            </a:r>
            <a:endParaRPr lang="ru-RU" sz="2800" dirty="0" smtClean="0">
              <a:solidFill>
                <a:srgbClr val="FF0000"/>
              </a:solidFill>
            </a:endParaRPr>
          </a:p>
          <a:p>
            <a:pPr lvl="0" indent="355600" algn="just"/>
            <a:r>
              <a:rPr lang="ru-RU" sz="2800" dirty="0" smtClean="0">
                <a:solidFill>
                  <a:srgbClr val="FF0000"/>
                </a:solidFill>
              </a:rPr>
              <a:t>4.Что называется чертежом детали, сборочным чертежом, чертежом общего вида, схемой и спецификацией?</a:t>
            </a:r>
          </a:p>
          <a:p>
            <a:pPr lvl="0" indent="355600" algn="just"/>
            <a:r>
              <a:rPr lang="ru-RU" sz="2800" dirty="0" smtClean="0">
                <a:solidFill>
                  <a:srgbClr val="FF0000"/>
                </a:solidFill>
              </a:rPr>
              <a:t>5. В чем отличие сборочного чертежа от чертежа общего вида?</a:t>
            </a:r>
          </a:p>
          <a:p>
            <a:pPr indent="355600" algn="just"/>
            <a:endParaRPr lang="ru-RU" sz="2800" dirty="0" smtClean="0">
              <a:solidFill>
                <a:schemeClr val="tx1"/>
              </a:solidFill>
            </a:endParaRPr>
          </a:p>
          <a:p>
            <a:pPr algn="just"/>
            <a:endParaRPr lang="ru-RU" sz="2800" dirty="0" smtClean="0">
              <a:solidFill>
                <a:schemeClr val="tx1"/>
              </a:solidFill>
            </a:endParaRPr>
          </a:p>
          <a:p>
            <a:pPr indent="355600" algn="just"/>
            <a:endParaRPr lang="ru-RU" sz="2800" b="1" dirty="0" smtClean="0">
              <a:solidFill>
                <a:srgbClr val="002060"/>
              </a:solidFill>
            </a:endParaRPr>
          </a:p>
          <a:p>
            <a:endParaRPr lang="ru-RU" sz="2800" b="1" dirty="0" smtClean="0">
              <a:solidFill>
                <a:schemeClr val="tx1"/>
              </a:solidFill>
            </a:endParaRPr>
          </a:p>
          <a:p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0"/>
            <a:ext cx="1187624" cy="83671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Начертательная геометрия и </a:t>
            </a:r>
            <a:br>
              <a:rPr lang="ru-RU" b="1" dirty="0" smtClean="0"/>
            </a:br>
            <a:r>
              <a:rPr lang="ru-RU" b="1" dirty="0" smtClean="0"/>
              <a:t>инженерная графика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ГОСТ 2. 103-2013 – СТАДИИ РАЗРАБОТКИ</a:t>
            </a:r>
          </a:p>
          <a:p>
            <a:pPr indent="355600" algn="just"/>
            <a:r>
              <a:rPr lang="ru-RU" sz="2800" dirty="0" smtClean="0">
                <a:solidFill>
                  <a:schemeClr val="tx1"/>
                </a:solidFill>
              </a:rPr>
              <a:t>Согласно ГОСТ 2.103 - 68 установлены следующие стадии разработки конструкторской документации:</a:t>
            </a:r>
          </a:p>
          <a:p>
            <a:pPr indent="355600" algn="just"/>
            <a:r>
              <a:rPr lang="ru-RU" sz="2800" dirty="0" smtClean="0">
                <a:solidFill>
                  <a:schemeClr val="tx1"/>
                </a:solidFill>
              </a:rPr>
              <a:t>1. </a:t>
            </a:r>
            <a:r>
              <a:rPr lang="ru-RU" sz="2800" b="1" i="1" dirty="0" smtClean="0">
                <a:solidFill>
                  <a:srgbClr val="FF0000"/>
                </a:solidFill>
              </a:rPr>
              <a:t>ТЕХHИЧЕСКОЕ ПPЕДЛОЖЕHИЕ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- совокупность конструкторских документов, содержащих анализ различных вариантов возможных решений технического задания заказчика, технико-экономические обоснования предлагаемых вариантов, патентный поиск и т.п.</a:t>
            </a:r>
          </a:p>
          <a:p>
            <a:pPr indent="355600" algn="just"/>
            <a:r>
              <a:rPr lang="ru-RU" sz="2800" dirty="0" smtClean="0">
                <a:solidFill>
                  <a:schemeClr val="tx1"/>
                </a:solidFill>
              </a:rPr>
              <a:t>2. </a:t>
            </a:r>
            <a:r>
              <a:rPr lang="ru-RU" sz="2800" b="1" i="1" dirty="0" smtClean="0">
                <a:solidFill>
                  <a:srgbClr val="FF0000"/>
                </a:solidFill>
              </a:rPr>
              <a:t>ЭСКИЗHЫЙ ПPОЕКТ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- совокупность конструкторских документов, которые должны включать в себя принципиальные конструктивные решения, дающие общее представление об устройстве и принципе работы изделия, а также данные, определяющие назначение, основные параметры и габаритные размеры разрабатываемого изделия.</a:t>
            </a:r>
          </a:p>
          <a:p>
            <a:pPr indent="355600" algn="just"/>
            <a:endParaRPr lang="ru-RU" sz="2800" dirty="0" smtClean="0">
              <a:solidFill>
                <a:schemeClr val="tx1"/>
              </a:solidFill>
            </a:endParaRPr>
          </a:p>
          <a:p>
            <a:pPr indent="355600" algn="just"/>
            <a:endParaRPr lang="ru-RU" sz="2800" b="1" dirty="0" smtClean="0">
              <a:solidFill>
                <a:schemeClr val="tx1"/>
              </a:solidFill>
            </a:endParaRPr>
          </a:p>
          <a:p>
            <a:pPr indent="355600" algn="just"/>
            <a:endParaRPr lang="ru-RU" sz="2800" b="1" dirty="0" smtClean="0">
              <a:solidFill>
                <a:schemeClr val="tx1"/>
              </a:solidFill>
            </a:endParaRPr>
          </a:p>
          <a:p>
            <a:pPr indent="355600" algn="just"/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0"/>
            <a:ext cx="1187624" cy="83671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Начертательная геометрия и </a:t>
            </a:r>
            <a:br>
              <a:rPr lang="ru-RU" b="1" dirty="0" smtClean="0"/>
            </a:br>
            <a:r>
              <a:rPr lang="ru-RU" b="1" dirty="0" smtClean="0"/>
              <a:t>инженерная графика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ГОСТ 2. 103-2013 – СТАДИИ РАЗРАБОТКИ</a:t>
            </a:r>
          </a:p>
          <a:p>
            <a:pPr algn="just"/>
            <a:endParaRPr lang="ru-RU" sz="2800" dirty="0" smtClean="0">
              <a:solidFill>
                <a:schemeClr val="tx1"/>
              </a:solidFill>
            </a:endParaRPr>
          </a:p>
          <a:p>
            <a:pPr indent="355600" algn="just"/>
            <a:r>
              <a:rPr lang="ru-RU" sz="2800" dirty="0" smtClean="0">
                <a:solidFill>
                  <a:schemeClr val="tx1"/>
                </a:solidFill>
              </a:rPr>
              <a:t>3. </a:t>
            </a:r>
            <a:r>
              <a:rPr lang="ru-RU" sz="2800" b="1" i="1" dirty="0" smtClean="0">
                <a:solidFill>
                  <a:srgbClr val="FF0000"/>
                </a:solidFill>
              </a:rPr>
              <a:t>ТЕХHИЧЕСКИЙ ПPОЕКТ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- совокупность конструкторских документов, которые должны содержать окончательные технические решения, дающие полное представление об устройстве разрабатываемого изделия и исходные данные для разработки рабочей документации.</a:t>
            </a:r>
          </a:p>
          <a:p>
            <a:pPr indent="355600" algn="just"/>
            <a:r>
              <a:rPr lang="ru-RU" sz="2800" dirty="0" smtClean="0">
                <a:solidFill>
                  <a:schemeClr val="tx1"/>
                </a:solidFill>
              </a:rPr>
              <a:t>Технический проект служит основанием для разработки рабочей конструкторской документации.</a:t>
            </a:r>
          </a:p>
          <a:p>
            <a:pPr indent="355600" algn="just"/>
            <a:r>
              <a:rPr lang="ru-RU" sz="2800" dirty="0" smtClean="0">
                <a:solidFill>
                  <a:schemeClr val="tx1"/>
                </a:solidFill>
              </a:rPr>
              <a:t>4. </a:t>
            </a:r>
            <a:r>
              <a:rPr lang="ru-RU" sz="2800" b="1" i="1" dirty="0" smtClean="0">
                <a:solidFill>
                  <a:srgbClr val="FF0000"/>
                </a:solidFill>
              </a:rPr>
              <a:t>PАБОЧАЯ КОHСТPУКТОPСКАЯ ДОКУМЕHТАЦИЯ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- совокупность конструкторских документов, предназначенных для изготовления и испытаний опытного образца, установочной партии, серийного (массового) производства изделий.</a:t>
            </a:r>
          </a:p>
          <a:p>
            <a:pPr indent="355600" algn="just"/>
            <a:endParaRPr lang="ru-RU" sz="2800" b="1" dirty="0" smtClean="0">
              <a:solidFill>
                <a:schemeClr val="tx1"/>
              </a:solidFill>
            </a:endParaRPr>
          </a:p>
          <a:p>
            <a:pPr indent="355600" algn="just"/>
            <a:endParaRPr lang="ru-RU" sz="2800" b="1" dirty="0" smtClean="0">
              <a:solidFill>
                <a:schemeClr val="tx1"/>
              </a:solidFill>
            </a:endParaRPr>
          </a:p>
          <a:p>
            <a:pPr indent="355600" algn="just"/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0"/>
            <a:ext cx="1187624" cy="83671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Начертательная геометрия и </a:t>
            </a:r>
            <a:br>
              <a:rPr lang="ru-RU" b="1" dirty="0" smtClean="0"/>
            </a:br>
            <a:r>
              <a:rPr lang="ru-RU" b="1" dirty="0" smtClean="0"/>
              <a:t>инженерная графика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ГОСТ 2. 103-2013 – СТАДИИ РАЗРАБОТКИ</a:t>
            </a:r>
          </a:p>
          <a:p>
            <a:pPr algn="just"/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2800" b="1" dirty="0" smtClean="0">
                <a:solidFill>
                  <a:srgbClr val="FF0000"/>
                </a:solidFill>
              </a:rPr>
              <a:t>Вопросы для самопроверки.</a:t>
            </a:r>
            <a:endParaRPr lang="ru-RU" sz="2800" dirty="0" smtClean="0">
              <a:solidFill>
                <a:srgbClr val="FF0000"/>
              </a:solidFill>
            </a:endParaRPr>
          </a:p>
          <a:p>
            <a:pPr indent="355600" algn="just"/>
            <a:r>
              <a:rPr lang="ru-RU" sz="2800" dirty="0" smtClean="0">
                <a:solidFill>
                  <a:srgbClr val="FF0000"/>
                </a:solidFill>
              </a:rPr>
              <a:t>1.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>
                <a:solidFill>
                  <a:srgbClr val="FF0000"/>
                </a:solidFill>
              </a:rPr>
              <a:t>Назовите основные стадии разработки конструкторской документации?</a:t>
            </a:r>
          </a:p>
          <a:p>
            <a:pPr indent="355600" algn="just"/>
            <a:endParaRPr lang="ru-RU" sz="2800" b="1" dirty="0" smtClean="0">
              <a:solidFill>
                <a:schemeClr val="tx1"/>
              </a:solidFill>
            </a:endParaRPr>
          </a:p>
          <a:p>
            <a:pPr indent="355600" algn="just"/>
            <a:endParaRPr lang="ru-RU" sz="2800" b="1" dirty="0" smtClean="0">
              <a:solidFill>
                <a:schemeClr val="tx1"/>
              </a:solidFill>
            </a:endParaRPr>
          </a:p>
          <a:p>
            <a:pPr indent="355600" algn="just"/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0"/>
            <a:ext cx="1187624" cy="83671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Начертательная геометрия и </a:t>
            </a:r>
            <a:br>
              <a:rPr lang="ru-RU" b="1" dirty="0" smtClean="0"/>
            </a:br>
            <a:r>
              <a:rPr lang="ru-RU" b="1" dirty="0" smtClean="0"/>
              <a:t>инженерная графика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ГОСТ 2. 104-2006 – ОСНОВНАЯ НАДПИСЬ</a:t>
            </a:r>
          </a:p>
          <a:p>
            <a:pPr indent="355600" algn="just"/>
            <a:r>
              <a:rPr lang="ru-RU" sz="2800" dirty="0" smtClean="0">
                <a:solidFill>
                  <a:schemeClr val="tx1"/>
                </a:solidFill>
              </a:rPr>
              <a:t>Настоящий стандарт устанавливает формы, размеры, порядок заполнения основных надписей.</a:t>
            </a:r>
          </a:p>
          <a:p>
            <a:pPr indent="355600" algn="just"/>
            <a:r>
              <a:rPr lang="ru-RU" sz="2800" dirty="0" smtClean="0">
                <a:solidFill>
                  <a:schemeClr val="tx1"/>
                </a:solidFill>
              </a:rPr>
              <a:t>Основная надпись на чертежах и схемах выполняется по </a:t>
            </a:r>
            <a:r>
              <a:rPr lang="ru-RU" sz="2800" b="1" dirty="0" smtClean="0">
                <a:solidFill>
                  <a:srgbClr val="FF0000"/>
                </a:solidFill>
              </a:rPr>
              <a:t>форме 1</a:t>
            </a:r>
            <a:r>
              <a:rPr lang="ru-RU" sz="28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ru-RU" sz="2800" dirty="0" smtClean="0">
              <a:solidFill>
                <a:schemeClr val="tx1"/>
              </a:solidFill>
            </a:endParaRPr>
          </a:p>
          <a:p>
            <a:pPr indent="355600" algn="just"/>
            <a:endParaRPr lang="ru-RU" sz="2800" b="1" dirty="0" smtClean="0">
              <a:solidFill>
                <a:schemeClr val="tx1"/>
              </a:solidFill>
            </a:endParaRPr>
          </a:p>
          <a:p>
            <a:pPr indent="355600" algn="just"/>
            <a:endParaRPr lang="ru-RU" sz="2800" b="1" dirty="0" smtClean="0">
              <a:solidFill>
                <a:schemeClr val="tx1"/>
              </a:solidFill>
            </a:endParaRPr>
          </a:p>
          <a:p>
            <a:pPr indent="355600" algn="just"/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36866" name="Рисунок 16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l="-793" r="119" b="55276"/>
          <a:stretch>
            <a:fillRect/>
          </a:stretch>
        </p:blipFill>
        <p:spPr bwMode="auto">
          <a:xfrm>
            <a:off x="0" y="3714752"/>
            <a:ext cx="9072658" cy="254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0"/>
            <a:ext cx="1187624" cy="83671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Начертательная геометрия и </a:t>
            </a:r>
            <a:br>
              <a:rPr lang="ru-RU" b="1" dirty="0" smtClean="0"/>
            </a:br>
            <a:r>
              <a:rPr lang="ru-RU" b="1" dirty="0" smtClean="0"/>
              <a:t>инженерная графика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ГОСТ 2. 104-2006 – ОСНОВНАЯ НАДПИСЬ</a:t>
            </a:r>
          </a:p>
          <a:p>
            <a:pPr algn="just"/>
            <a:r>
              <a:rPr lang="ru-RU" sz="2800" b="1" i="1" dirty="0" smtClean="0">
                <a:solidFill>
                  <a:srgbClr val="FF0000"/>
                </a:solidFill>
              </a:rPr>
              <a:t>Графа 1</a:t>
            </a:r>
            <a:r>
              <a:rPr lang="ru-RU" sz="2800" dirty="0" smtClean="0">
                <a:solidFill>
                  <a:schemeClr val="tx1"/>
                </a:solidFill>
              </a:rPr>
              <a:t> - наименование изделия в именительном падеже в единственном числе: </a:t>
            </a:r>
            <a:r>
              <a:rPr lang="ru-RU" sz="2800" dirty="0" smtClean="0">
                <a:solidFill>
                  <a:srgbClr val="002060"/>
                </a:solidFill>
              </a:rPr>
              <a:t>Вилка</a:t>
            </a:r>
            <a:r>
              <a:rPr lang="ru-RU" sz="2800" dirty="0" smtClean="0">
                <a:solidFill>
                  <a:schemeClr val="tx1"/>
                </a:solidFill>
              </a:rPr>
              <a:t>;  </a:t>
            </a:r>
            <a:r>
              <a:rPr lang="ru-RU" sz="2800" dirty="0" smtClean="0">
                <a:solidFill>
                  <a:srgbClr val="002060"/>
                </a:solidFill>
              </a:rPr>
              <a:t>Гайка накидная; Соединение болтом.</a:t>
            </a:r>
          </a:p>
          <a:p>
            <a:pPr indent="355600" algn="just"/>
            <a:endParaRPr lang="ru-RU" sz="2800" b="1" dirty="0" smtClean="0">
              <a:solidFill>
                <a:schemeClr val="tx1"/>
              </a:solidFill>
            </a:endParaRPr>
          </a:p>
          <a:p>
            <a:pPr indent="355600" algn="just"/>
            <a:endParaRPr lang="ru-RU" sz="2800" b="1" dirty="0" smtClean="0">
              <a:solidFill>
                <a:schemeClr val="tx1"/>
              </a:solidFill>
            </a:endParaRPr>
          </a:p>
          <a:p>
            <a:pPr indent="355600" algn="just"/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36866" name="Рисунок 16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l="-793" r="119" b="55276"/>
          <a:stretch>
            <a:fillRect/>
          </a:stretch>
        </p:blipFill>
        <p:spPr bwMode="auto">
          <a:xfrm>
            <a:off x="0" y="3714752"/>
            <a:ext cx="9072658" cy="254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0"/>
            <a:ext cx="1187624" cy="83671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Начертательная геометрия и </a:t>
            </a:r>
            <a:br>
              <a:rPr lang="ru-RU" b="1" dirty="0" smtClean="0"/>
            </a:br>
            <a:r>
              <a:rPr lang="ru-RU" b="1" dirty="0" smtClean="0"/>
              <a:t>инженерная графика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ГОСТ 2. 104-2006 – ОСНОВНАЯ НАДПИСЬ</a:t>
            </a:r>
          </a:p>
          <a:p>
            <a:pPr indent="355600" algn="just"/>
            <a:r>
              <a:rPr lang="ru-RU" sz="2800" b="1" i="1" dirty="0" smtClean="0">
                <a:solidFill>
                  <a:srgbClr val="FF0000"/>
                </a:solidFill>
              </a:rPr>
              <a:t>Графа 2</a:t>
            </a:r>
            <a:r>
              <a:rPr lang="ru-RU" sz="2800" dirty="0" smtClean="0">
                <a:solidFill>
                  <a:schemeClr val="tx1"/>
                </a:solidFill>
              </a:rPr>
              <a:t> - обозначение документа по ГОСТ 2.201 – 68:</a:t>
            </a:r>
          </a:p>
          <a:p>
            <a:pPr indent="355600" algn="just"/>
            <a:r>
              <a:rPr lang="ru-RU" sz="2800" b="1" dirty="0" smtClean="0">
                <a:solidFill>
                  <a:schemeClr val="tx1"/>
                </a:solidFill>
              </a:rPr>
              <a:t>АБВ.001.000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 indent="355600" algn="just"/>
            <a:r>
              <a:rPr lang="ru-RU" sz="2800" b="1" dirty="0" smtClean="0">
                <a:solidFill>
                  <a:schemeClr val="tx1"/>
                </a:solidFill>
              </a:rPr>
              <a:t>КИГ.01.12.01</a:t>
            </a:r>
          </a:p>
          <a:p>
            <a:pPr indent="355600" algn="just"/>
            <a:endParaRPr lang="ru-RU" sz="2800" b="1" dirty="0" smtClean="0">
              <a:solidFill>
                <a:schemeClr val="tx1"/>
              </a:solidFill>
            </a:endParaRPr>
          </a:p>
          <a:p>
            <a:pPr indent="355600" algn="just"/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36866" name="Рисунок 16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-793" r="119" b="55276"/>
          <a:stretch>
            <a:fillRect/>
          </a:stretch>
        </p:blipFill>
        <p:spPr bwMode="auto">
          <a:xfrm>
            <a:off x="0" y="3714752"/>
            <a:ext cx="9072658" cy="254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0"/>
            <a:ext cx="1187624" cy="83671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Начертательная геометрия и </a:t>
            </a:r>
            <a:br>
              <a:rPr lang="ru-RU" b="1" dirty="0" smtClean="0"/>
            </a:br>
            <a:r>
              <a:rPr lang="ru-RU" b="1" dirty="0" smtClean="0"/>
              <a:t>инженерная графика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ГОСТ 2.102-2013 - ВИДЫ И КОМПЛЕКТНОСТЬ КОНСТРУКТОРСКИХ ДОКУМЕНТОВ</a:t>
            </a:r>
          </a:p>
          <a:p>
            <a:pPr indent="355600" algn="just"/>
            <a:r>
              <a:rPr lang="ru-RU" sz="2800" b="1" dirty="0" smtClean="0">
                <a:solidFill>
                  <a:srgbClr val="002060"/>
                </a:solidFill>
              </a:rPr>
              <a:t>1. ВИДЫ КОНСТРУКТОРСКИХ ДОКУМЕНТОВ</a:t>
            </a:r>
          </a:p>
          <a:p>
            <a:pPr indent="355600" algn="just"/>
            <a:r>
              <a:rPr lang="ru-RU" sz="2800" dirty="0" smtClean="0">
                <a:solidFill>
                  <a:schemeClr val="tx1"/>
                </a:solidFill>
              </a:rPr>
              <a:t>Любые изделия могут быть изготовлены только на основании определенных конструкторских документов.</a:t>
            </a:r>
          </a:p>
          <a:p>
            <a:pPr indent="355600" algn="just"/>
            <a:r>
              <a:rPr lang="ru-RU" sz="2800" dirty="0" smtClean="0">
                <a:solidFill>
                  <a:schemeClr val="tx1"/>
                </a:solidFill>
              </a:rPr>
              <a:t>К </a:t>
            </a:r>
            <a:r>
              <a:rPr lang="ru-RU" sz="2800" b="1" i="1" dirty="0" smtClean="0">
                <a:solidFill>
                  <a:schemeClr val="tx1"/>
                </a:solidFill>
              </a:rPr>
              <a:t>конструкторским документам </a:t>
            </a:r>
            <a:r>
              <a:rPr lang="ru-RU" sz="2800" dirty="0" smtClean="0">
                <a:solidFill>
                  <a:schemeClr val="tx1"/>
                </a:solidFill>
              </a:rPr>
              <a:t>относятся </a:t>
            </a:r>
            <a:r>
              <a:rPr lang="ru-RU" sz="2800" b="1" i="1" dirty="0" smtClean="0">
                <a:solidFill>
                  <a:srgbClr val="002060"/>
                </a:solidFill>
              </a:rPr>
              <a:t>графические</a:t>
            </a:r>
            <a:r>
              <a:rPr lang="ru-RU" sz="2800" dirty="0" smtClean="0">
                <a:solidFill>
                  <a:schemeClr val="tx1"/>
                </a:solidFill>
              </a:rPr>
              <a:t> и </a:t>
            </a:r>
            <a:r>
              <a:rPr lang="ru-RU" sz="2800" b="1" i="1" dirty="0" smtClean="0">
                <a:solidFill>
                  <a:srgbClr val="002060"/>
                </a:solidFill>
              </a:rPr>
              <a:t>текстовые документы</a:t>
            </a:r>
            <a:r>
              <a:rPr lang="ru-RU" sz="2800" dirty="0" smtClean="0">
                <a:solidFill>
                  <a:schemeClr val="tx1"/>
                </a:solidFill>
              </a:rPr>
              <a:t>, которые в отдельности или в совокупности определяют состав и устройство изделия и содержат необходимые данные для его разработки, изготовления, контроля, приемки, эксплуатации и ремонта.</a:t>
            </a:r>
          </a:p>
          <a:p>
            <a:endParaRPr lang="ru-RU" sz="2800" b="1" dirty="0" smtClean="0">
              <a:solidFill>
                <a:schemeClr val="tx1"/>
              </a:solidFill>
            </a:endParaRPr>
          </a:p>
          <a:p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0"/>
            <a:ext cx="1187624" cy="83671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Начертательная геометрия и </a:t>
            </a:r>
            <a:br>
              <a:rPr lang="ru-RU" b="1" dirty="0" smtClean="0"/>
            </a:br>
            <a:r>
              <a:rPr lang="ru-RU" b="1" dirty="0" smtClean="0"/>
              <a:t>инженерная графика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ГОСТ 2. 104-2006 – ОСНОВНАЯ НАДПИСЬ</a:t>
            </a:r>
          </a:p>
          <a:p>
            <a:pPr indent="355600" algn="just"/>
            <a:r>
              <a:rPr lang="ru-RU" sz="2800" b="1" i="1" dirty="0" smtClean="0">
                <a:solidFill>
                  <a:srgbClr val="FF0000"/>
                </a:solidFill>
              </a:rPr>
              <a:t>Графа 3</a:t>
            </a:r>
            <a:r>
              <a:rPr lang="ru-RU" sz="2800" dirty="0" smtClean="0">
                <a:solidFill>
                  <a:schemeClr val="tx1"/>
                </a:solidFill>
              </a:rPr>
              <a:t> - обозначение материала детали (графу заполняют только на чертежах деталей).</a:t>
            </a:r>
          </a:p>
          <a:p>
            <a:pPr indent="355600" algn="just"/>
            <a:r>
              <a:rPr lang="ru-RU" sz="2800" dirty="0" smtClean="0">
                <a:solidFill>
                  <a:schemeClr val="tx1"/>
                </a:solidFill>
              </a:rPr>
              <a:t>Пример: </a:t>
            </a:r>
            <a:r>
              <a:rPr lang="ru-RU" sz="2800" b="1" dirty="0" smtClean="0">
                <a:solidFill>
                  <a:schemeClr val="tx1"/>
                </a:solidFill>
              </a:rPr>
              <a:t>Сталь 45 ГОСТ 1050-88</a:t>
            </a:r>
          </a:p>
          <a:p>
            <a:pPr indent="355600" algn="just"/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36866" name="Рисунок 16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l="-793" r="119" b="55276"/>
          <a:stretch>
            <a:fillRect/>
          </a:stretch>
        </p:blipFill>
        <p:spPr bwMode="auto">
          <a:xfrm>
            <a:off x="0" y="3714752"/>
            <a:ext cx="9072658" cy="254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0"/>
            <a:ext cx="1187624" cy="83671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Начертательная геометрия и </a:t>
            </a:r>
            <a:br>
              <a:rPr lang="ru-RU" b="1" dirty="0" smtClean="0"/>
            </a:br>
            <a:r>
              <a:rPr lang="ru-RU" b="1" dirty="0" smtClean="0"/>
              <a:t>инженерная графика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ГОСТ 2. 104-2006 – ОСНОВНАЯ НАДПИСЬ</a:t>
            </a:r>
          </a:p>
          <a:p>
            <a:pPr indent="355600" algn="just"/>
            <a:r>
              <a:rPr lang="ru-RU" sz="2800" b="1" i="1" dirty="0" smtClean="0">
                <a:solidFill>
                  <a:srgbClr val="FF0000"/>
                </a:solidFill>
              </a:rPr>
              <a:t>Графа 4</a:t>
            </a:r>
            <a:r>
              <a:rPr lang="ru-RU" sz="2800" dirty="0" smtClean="0">
                <a:solidFill>
                  <a:schemeClr val="tx1"/>
                </a:solidFill>
              </a:rPr>
              <a:t> -</a:t>
            </a:r>
            <a:r>
              <a:rPr lang="ru-RU" sz="2800" b="1" i="1" dirty="0" smtClean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 масштаб (проставляется в соответствии с ГОСТ 2.302 - 68 и ГОСТ 2.109 - 68)</a:t>
            </a:r>
          </a:p>
          <a:p>
            <a:pPr indent="355600" algn="just"/>
            <a:r>
              <a:rPr lang="ru-RU" sz="2800" dirty="0" smtClean="0">
                <a:solidFill>
                  <a:schemeClr val="tx1"/>
                </a:solidFill>
              </a:rPr>
              <a:t>Например, </a:t>
            </a:r>
            <a:r>
              <a:rPr lang="ru-RU" sz="2800" b="1" dirty="0" smtClean="0">
                <a:solidFill>
                  <a:srgbClr val="FF0000"/>
                </a:solidFill>
              </a:rPr>
              <a:t>1:1</a:t>
            </a:r>
            <a:r>
              <a:rPr lang="ru-RU" sz="2800" dirty="0" smtClean="0">
                <a:solidFill>
                  <a:schemeClr val="tx1"/>
                </a:solidFill>
              </a:rPr>
              <a:t>;  </a:t>
            </a:r>
            <a:r>
              <a:rPr lang="ru-RU" sz="2800" b="1" dirty="0" smtClean="0">
                <a:solidFill>
                  <a:srgbClr val="FF0000"/>
                </a:solidFill>
              </a:rPr>
              <a:t>4:1</a:t>
            </a:r>
            <a:r>
              <a:rPr lang="ru-RU" sz="2800" dirty="0" smtClean="0">
                <a:solidFill>
                  <a:schemeClr val="tx1"/>
                </a:solidFill>
              </a:rPr>
              <a:t>; </a:t>
            </a:r>
            <a:r>
              <a:rPr lang="ru-RU" sz="2800" b="1" dirty="0" smtClean="0">
                <a:solidFill>
                  <a:srgbClr val="FF0000"/>
                </a:solidFill>
              </a:rPr>
              <a:t>1:10</a:t>
            </a:r>
            <a:r>
              <a:rPr lang="ru-RU" sz="2800" dirty="0" smtClean="0">
                <a:solidFill>
                  <a:schemeClr val="tx1"/>
                </a:solidFill>
              </a:rPr>
              <a:t> и т.п.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36866" name="Рисунок 16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l="-793" r="119" b="55276"/>
          <a:stretch>
            <a:fillRect/>
          </a:stretch>
        </p:blipFill>
        <p:spPr bwMode="auto">
          <a:xfrm>
            <a:off x="0" y="3714752"/>
            <a:ext cx="9072658" cy="254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0"/>
            <a:ext cx="1187624" cy="83671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Начертательная геометрия и </a:t>
            </a:r>
            <a:br>
              <a:rPr lang="ru-RU" b="1" dirty="0" smtClean="0"/>
            </a:br>
            <a:r>
              <a:rPr lang="ru-RU" b="1" dirty="0" smtClean="0"/>
              <a:t>инженерная графика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ГОСТ 2. 104-2006 – ОСНОВНАЯ НАДПИСЬ</a:t>
            </a:r>
          </a:p>
          <a:p>
            <a:pPr indent="355600" algn="just"/>
            <a:r>
              <a:rPr lang="ru-RU" sz="2800" b="1" i="1" dirty="0" smtClean="0">
                <a:solidFill>
                  <a:srgbClr val="FF0000"/>
                </a:solidFill>
              </a:rPr>
              <a:t>Графа 5</a:t>
            </a:r>
            <a:r>
              <a:rPr lang="ru-RU" sz="2800" dirty="0" smtClean="0">
                <a:solidFill>
                  <a:schemeClr val="tx1"/>
                </a:solidFill>
              </a:rPr>
              <a:t> «Лист» -</a:t>
            </a:r>
            <a:r>
              <a:rPr lang="ru-RU" sz="2800" b="1" i="1" dirty="0" smtClean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порядковый номер листа. На документах, состоящих из одного листа, графу не заполняют.</a:t>
            </a:r>
          </a:p>
          <a:p>
            <a:pPr indent="355600" algn="just"/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36866" name="Рисунок 16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l="-793" r="119" b="56098"/>
          <a:stretch>
            <a:fillRect/>
          </a:stretch>
        </p:blipFill>
        <p:spPr bwMode="auto">
          <a:xfrm>
            <a:off x="0" y="3714752"/>
            <a:ext cx="907265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0"/>
            <a:ext cx="1187624" cy="83671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Начертательная геометрия и </a:t>
            </a:r>
            <a:br>
              <a:rPr lang="ru-RU" b="1" dirty="0" smtClean="0"/>
            </a:br>
            <a:r>
              <a:rPr lang="ru-RU" b="1" dirty="0" smtClean="0"/>
              <a:t>инженерная графика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ГОСТ 2. 104-2006 – ОСНОВНАЯ НАДПИСЬ</a:t>
            </a:r>
          </a:p>
          <a:p>
            <a:pPr indent="355600" algn="just"/>
            <a:r>
              <a:rPr lang="ru-RU" sz="2800" b="1" i="1" dirty="0" smtClean="0">
                <a:solidFill>
                  <a:srgbClr val="FF0000"/>
                </a:solidFill>
              </a:rPr>
              <a:t>Графа 6</a:t>
            </a:r>
            <a:r>
              <a:rPr lang="ru-RU" sz="2800" dirty="0" smtClean="0">
                <a:solidFill>
                  <a:schemeClr val="tx1"/>
                </a:solidFill>
              </a:rPr>
              <a:t> «Листов »-</a:t>
            </a:r>
            <a:r>
              <a:rPr lang="ru-RU" sz="2800" b="1" i="1" dirty="0" smtClean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общее количество листов документа, графу заполняют только на первом листе. </a:t>
            </a:r>
            <a:endParaRPr lang="ru-RU" sz="2400" dirty="0" smtClean="0">
              <a:solidFill>
                <a:schemeClr val="tx1"/>
              </a:solidFill>
            </a:endParaRPr>
          </a:p>
          <a:p>
            <a:pPr indent="355600" algn="just"/>
            <a:r>
              <a:rPr lang="ru-RU" sz="2400" dirty="0" smtClean="0">
                <a:solidFill>
                  <a:schemeClr val="tx1"/>
                </a:solidFill>
              </a:rPr>
              <a:t>- Если </a:t>
            </a:r>
            <a:r>
              <a:rPr lang="ru-RU" sz="2400" b="1" dirty="0" smtClean="0">
                <a:solidFill>
                  <a:schemeClr val="tx1"/>
                </a:solidFill>
              </a:rPr>
              <a:t>один лист</a:t>
            </a:r>
            <a:r>
              <a:rPr lang="ru-RU" sz="2400" dirty="0" smtClean="0">
                <a:solidFill>
                  <a:schemeClr val="tx1"/>
                </a:solidFill>
              </a:rPr>
              <a:t>, то в гранках «Лист » и «Листов </a:t>
            </a:r>
            <a:r>
              <a:rPr lang="ru-RU" sz="2400" b="1" dirty="0" smtClean="0">
                <a:solidFill>
                  <a:srgbClr val="FF0000"/>
                </a:solidFill>
              </a:rPr>
              <a:t>1</a:t>
            </a:r>
            <a:r>
              <a:rPr lang="ru-RU" sz="2400" dirty="0" smtClean="0">
                <a:solidFill>
                  <a:schemeClr val="tx1"/>
                </a:solidFill>
              </a:rPr>
              <a:t>»</a:t>
            </a:r>
          </a:p>
          <a:p>
            <a:pPr indent="355600" algn="just"/>
            <a:r>
              <a:rPr lang="ru-RU" sz="2400" dirty="0" smtClean="0">
                <a:solidFill>
                  <a:schemeClr val="tx1"/>
                </a:solidFill>
              </a:rPr>
              <a:t>- Если </a:t>
            </a:r>
            <a:r>
              <a:rPr lang="ru-RU" sz="2400" b="1" dirty="0" smtClean="0">
                <a:solidFill>
                  <a:schemeClr val="tx1"/>
                </a:solidFill>
              </a:rPr>
              <a:t>листов два и более</a:t>
            </a:r>
            <a:r>
              <a:rPr lang="ru-RU" sz="2400" dirty="0" smtClean="0">
                <a:solidFill>
                  <a:schemeClr val="tx1"/>
                </a:solidFill>
              </a:rPr>
              <a:t>, то</a:t>
            </a:r>
          </a:p>
          <a:p>
            <a:pPr indent="355600" algn="just"/>
            <a:r>
              <a:rPr lang="ru-RU" sz="2400" dirty="0" smtClean="0">
                <a:solidFill>
                  <a:schemeClr val="tx1"/>
                </a:solidFill>
              </a:rPr>
              <a:t>На первом листе в гранках «Лист </a:t>
            </a:r>
            <a:r>
              <a:rPr lang="ru-RU" sz="2400" b="1" dirty="0" smtClean="0">
                <a:solidFill>
                  <a:srgbClr val="FF0000"/>
                </a:solidFill>
              </a:rPr>
              <a:t>1</a:t>
            </a:r>
            <a:r>
              <a:rPr lang="ru-RU" sz="2400" dirty="0" smtClean="0">
                <a:solidFill>
                  <a:schemeClr val="tx1"/>
                </a:solidFill>
              </a:rPr>
              <a:t>» и «Листов </a:t>
            </a:r>
            <a:r>
              <a:rPr lang="ru-RU" sz="2400" b="1" dirty="0" smtClean="0">
                <a:solidFill>
                  <a:srgbClr val="FF0000"/>
                </a:solidFill>
              </a:rPr>
              <a:t>2</a:t>
            </a:r>
            <a:r>
              <a:rPr lang="ru-RU" sz="2400" dirty="0" smtClean="0">
                <a:solidFill>
                  <a:schemeClr val="tx1"/>
                </a:solidFill>
              </a:rPr>
              <a:t>»</a:t>
            </a:r>
          </a:p>
          <a:p>
            <a:pPr indent="355600" algn="just"/>
            <a:r>
              <a:rPr lang="ru-RU" sz="2400" dirty="0" smtClean="0">
                <a:solidFill>
                  <a:schemeClr val="tx1"/>
                </a:solidFill>
              </a:rPr>
              <a:t>На втором  листе в гранках «Лист </a:t>
            </a:r>
            <a:r>
              <a:rPr lang="ru-RU" sz="2400" dirty="0" smtClean="0">
                <a:solidFill>
                  <a:srgbClr val="FF0000"/>
                </a:solidFill>
              </a:rPr>
              <a:t>2</a:t>
            </a:r>
            <a:r>
              <a:rPr lang="ru-RU" sz="2400" dirty="0" smtClean="0">
                <a:solidFill>
                  <a:schemeClr val="tx1"/>
                </a:solidFill>
              </a:rPr>
              <a:t>» и «Листов »</a:t>
            </a:r>
          </a:p>
          <a:p>
            <a:pPr indent="355600" algn="just"/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36866" name="Рисунок 16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l="-793" r="119" b="56098"/>
          <a:stretch>
            <a:fillRect/>
          </a:stretch>
        </p:blipFill>
        <p:spPr bwMode="auto">
          <a:xfrm>
            <a:off x="71342" y="4357670"/>
            <a:ext cx="907265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0"/>
            <a:ext cx="1187624" cy="83671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Начертательная геометрия и </a:t>
            </a:r>
            <a:br>
              <a:rPr lang="ru-RU" b="1" dirty="0" smtClean="0"/>
            </a:br>
            <a:r>
              <a:rPr lang="ru-RU" b="1" dirty="0" smtClean="0"/>
              <a:t>инженерная графика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ГОСТ 2. 104-2006 – ОСНОВНАЯ НАДПИСЬ</a:t>
            </a:r>
          </a:p>
          <a:p>
            <a:pPr indent="355600" algn="just"/>
            <a:r>
              <a:rPr lang="ru-RU" sz="2800" b="1" i="1" dirty="0" smtClean="0">
                <a:solidFill>
                  <a:schemeClr val="tx1"/>
                </a:solidFill>
              </a:rPr>
              <a:t>Графа 7</a:t>
            </a:r>
            <a:r>
              <a:rPr lang="ru-RU" sz="2800" dirty="0" smtClean="0">
                <a:solidFill>
                  <a:schemeClr val="tx1"/>
                </a:solidFill>
              </a:rPr>
              <a:t> -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наименование или индекс предприятия, выпустившего документ (наименование ВУЗа и название кафедры)</a:t>
            </a:r>
          </a:p>
          <a:p>
            <a:pPr indent="355600" algn="just"/>
            <a:r>
              <a:rPr lang="ru-RU" sz="2800" dirty="0" smtClean="0">
                <a:solidFill>
                  <a:schemeClr val="tx1"/>
                </a:solidFill>
              </a:rPr>
              <a:t>Например: </a:t>
            </a:r>
            <a:r>
              <a:rPr lang="ru-RU" sz="2800" b="1" dirty="0" smtClean="0">
                <a:solidFill>
                  <a:srgbClr val="002060"/>
                </a:solidFill>
                <a:latin typeface="GOST type A" pitchFamily="34" charset="0"/>
              </a:rPr>
              <a:t>КГЭУ, гр. ЭЭ-1-16 </a:t>
            </a:r>
            <a:r>
              <a:rPr lang="ru-RU" sz="2800" dirty="0" smtClean="0">
                <a:solidFill>
                  <a:schemeClr val="tx1"/>
                </a:solidFill>
              </a:rPr>
              <a:t>или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GOST type A" pitchFamily="34" charset="0"/>
              </a:rPr>
              <a:t>КГЭУ, гр. ТТ-1-16</a:t>
            </a:r>
            <a:endParaRPr lang="ru-RU" sz="2800" b="1" dirty="0">
              <a:solidFill>
                <a:srgbClr val="002060"/>
              </a:solidFill>
              <a:latin typeface="GOST type A" pitchFamily="34" charset="0"/>
            </a:endParaRPr>
          </a:p>
        </p:txBody>
      </p:sp>
      <p:pic>
        <p:nvPicPr>
          <p:cNvPr id="36866" name="Рисунок 16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l="-793" r="119" b="56098"/>
          <a:stretch>
            <a:fillRect/>
          </a:stretch>
        </p:blipFill>
        <p:spPr bwMode="auto">
          <a:xfrm>
            <a:off x="71342" y="4357670"/>
            <a:ext cx="907265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0"/>
            <a:ext cx="1187624" cy="83671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Начертательная геометрия и </a:t>
            </a:r>
            <a:br>
              <a:rPr lang="ru-RU" b="1" dirty="0" smtClean="0"/>
            </a:br>
            <a:r>
              <a:rPr lang="ru-RU" b="1" dirty="0" smtClean="0"/>
              <a:t>инженерная графика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ГОСТ 2. 104-2006 – ОСНОВНАЯ НАДПИСЬ</a:t>
            </a:r>
          </a:p>
          <a:p>
            <a:pPr indent="355600" algn="just"/>
            <a:r>
              <a:rPr lang="ru-RU" sz="2800" b="1" i="1" dirty="0" smtClean="0">
                <a:solidFill>
                  <a:srgbClr val="FF0000"/>
                </a:solidFill>
              </a:rPr>
              <a:t>Графа «Разраб.»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-  фамилия студента</a:t>
            </a:r>
          </a:p>
          <a:p>
            <a:pPr indent="355600" algn="just"/>
            <a:r>
              <a:rPr lang="ru-RU" sz="2800" dirty="0" smtClean="0">
                <a:solidFill>
                  <a:schemeClr val="tx1"/>
                </a:solidFill>
              </a:rPr>
              <a:t>Например: </a:t>
            </a:r>
            <a:r>
              <a:rPr lang="ru-RU" sz="2800" dirty="0" smtClean="0">
                <a:solidFill>
                  <a:srgbClr val="FF0000"/>
                </a:solidFill>
                <a:latin typeface="GOST type A" pitchFamily="34" charset="0"/>
              </a:rPr>
              <a:t>Иванов</a:t>
            </a:r>
          </a:p>
          <a:p>
            <a:pPr indent="355600" algn="just"/>
            <a:r>
              <a:rPr lang="ru-RU" sz="2800" b="1" i="1" dirty="0" smtClean="0">
                <a:solidFill>
                  <a:srgbClr val="FF0000"/>
                </a:solidFill>
              </a:rPr>
              <a:t>Графа «Пров.»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- фамилия преподавателя.</a:t>
            </a:r>
          </a:p>
          <a:p>
            <a:pPr indent="355600" algn="just"/>
            <a:r>
              <a:rPr lang="ru-RU" sz="2800" dirty="0" smtClean="0">
                <a:solidFill>
                  <a:schemeClr val="tx1"/>
                </a:solidFill>
              </a:rPr>
              <a:t>Пример</a:t>
            </a:r>
            <a:r>
              <a:rPr lang="ru-RU" sz="2800" smtClean="0">
                <a:solidFill>
                  <a:schemeClr val="tx1"/>
                </a:solidFill>
              </a:rPr>
              <a:t>: </a:t>
            </a:r>
            <a:r>
              <a:rPr lang="ru-RU" sz="2800" smtClean="0">
                <a:solidFill>
                  <a:srgbClr val="FF0000"/>
                </a:solidFill>
                <a:latin typeface="GOST type A" pitchFamily="34" charset="0"/>
              </a:rPr>
              <a:t>Петров</a:t>
            </a:r>
            <a:endParaRPr lang="ru-RU" sz="2800" dirty="0" smtClean="0">
              <a:solidFill>
                <a:srgbClr val="FF0000"/>
              </a:solidFill>
              <a:latin typeface="GOST type A" pitchFamily="34" charset="0"/>
            </a:endParaRPr>
          </a:p>
          <a:p>
            <a:pPr indent="355600" algn="just"/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36866" name="Рисунок 16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l="-793" r="119" b="56098"/>
          <a:stretch>
            <a:fillRect/>
          </a:stretch>
        </p:blipFill>
        <p:spPr bwMode="auto">
          <a:xfrm>
            <a:off x="71342" y="4357670"/>
            <a:ext cx="907265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0"/>
            <a:ext cx="1187624" cy="83671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Начертательная геометрия и </a:t>
            </a:r>
            <a:br>
              <a:rPr lang="ru-RU" b="1" dirty="0" smtClean="0"/>
            </a:br>
            <a:r>
              <a:rPr lang="ru-RU" b="1" dirty="0" smtClean="0"/>
              <a:t>инженерная графика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ГОСТ 2. 104-2006 – ОСНОВНАЯ НАДПИСЬ</a:t>
            </a:r>
          </a:p>
          <a:p>
            <a:pPr indent="355600" algn="just"/>
            <a:r>
              <a:rPr lang="ru-RU" sz="2800" dirty="0" smtClean="0">
                <a:solidFill>
                  <a:schemeClr val="tx1"/>
                </a:solidFill>
              </a:rPr>
              <a:t>Для текстовых конструкторских документов предусмотрены основные надписи  по </a:t>
            </a:r>
            <a:r>
              <a:rPr lang="ru-RU" sz="2800" b="1" i="1" dirty="0" smtClean="0">
                <a:solidFill>
                  <a:srgbClr val="FF0000"/>
                </a:solidFill>
              </a:rPr>
              <a:t>Форме 2</a:t>
            </a:r>
            <a:r>
              <a:rPr lang="ru-RU" sz="2800" b="1" i="1" dirty="0" smtClean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 для первого (титульного) листа и по </a:t>
            </a:r>
            <a:r>
              <a:rPr lang="ru-RU" sz="2800" b="1" i="1" dirty="0" smtClean="0">
                <a:solidFill>
                  <a:srgbClr val="FF0000"/>
                </a:solidFill>
              </a:rPr>
              <a:t>Форме 2а </a:t>
            </a:r>
            <a:r>
              <a:rPr lang="ru-RU" sz="2800" dirty="0" smtClean="0">
                <a:solidFill>
                  <a:schemeClr val="tx1"/>
                </a:solidFill>
              </a:rPr>
              <a:t>для второго и последующих листов.</a:t>
            </a:r>
          </a:p>
          <a:p>
            <a:pPr indent="355600" algn="just"/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36866" name="Рисунок 16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l="-793" t="42648" r="119" b="-4109"/>
          <a:stretch>
            <a:fillRect/>
          </a:stretch>
        </p:blipFill>
        <p:spPr bwMode="auto">
          <a:xfrm>
            <a:off x="71342" y="3357562"/>
            <a:ext cx="9072658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0"/>
            <a:ext cx="1187624" cy="836712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Начертательная геометрия и </a:t>
            </a:r>
            <a:br>
              <a:rPr lang="ru-RU" b="1" dirty="0" smtClean="0"/>
            </a:br>
            <a:r>
              <a:rPr lang="ru-RU" b="1" dirty="0" smtClean="0"/>
              <a:t>инженерная графика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ГОСТ 2. 104-2006 – ОСНОВНАЯ НАДПИСЬ</a:t>
            </a:r>
          </a:p>
          <a:p>
            <a:pPr indent="355600" algn="just"/>
            <a:r>
              <a:rPr lang="ru-RU" sz="2800" dirty="0" smtClean="0">
                <a:solidFill>
                  <a:schemeClr val="tx1"/>
                </a:solidFill>
              </a:rPr>
              <a:t>Расположение основной надписи на чертеже:</a:t>
            </a:r>
          </a:p>
          <a:p>
            <a:pPr indent="355600" algn="just"/>
            <a:r>
              <a:rPr lang="ru-RU" sz="2800" dirty="0" smtClean="0">
                <a:solidFill>
                  <a:srgbClr val="FF0000"/>
                </a:solidFill>
              </a:rPr>
              <a:t>Для чертежей формата более А4:</a:t>
            </a:r>
          </a:p>
          <a:p>
            <a:pPr indent="355600" algn="just"/>
            <a:r>
              <a:rPr lang="ru-RU" sz="2800" dirty="0" smtClean="0">
                <a:solidFill>
                  <a:schemeClr val="tx1"/>
                </a:solidFill>
              </a:rPr>
              <a:t>Горизонтальное			Вертикальное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 l="49805" t="40909" r="13867" b="26948"/>
          <a:stretch>
            <a:fillRect/>
          </a:stretch>
        </p:blipFill>
        <p:spPr bwMode="auto">
          <a:xfrm>
            <a:off x="428596" y="3929066"/>
            <a:ext cx="442915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 cstate="print"/>
          <a:srcRect l="36502" t="49023" r="35329" b="9961"/>
          <a:stretch>
            <a:fillRect/>
          </a:stretch>
        </p:blipFill>
        <p:spPr bwMode="auto">
          <a:xfrm>
            <a:off x="5714976" y="3571876"/>
            <a:ext cx="342902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0"/>
            <a:ext cx="1187624" cy="836712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Начертательная геометрия и </a:t>
            </a:r>
            <a:br>
              <a:rPr lang="ru-RU" b="1" dirty="0" smtClean="0"/>
            </a:br>
            <a:r>
              <a:rPr lang="ru-RU" b="1" dirty="0" smtClean="0"/>
              <a:t>инженерная графика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ГОСТ 2. 104-2006 – ОСНОВНАЯ НАДПИСЬ</a:t>
            </a:r>
          </a:p>
          <a:p>
            <a:pPr indent="355600" algn="just"/>
            <a:r>
              <a:rPr lang="ru-RU" sz="2800" dirty="0" smtClean="0">
                <a:solidFill>
                  <a:schemeClr val="tx1"/>
                </a:solidFill>
              </a:rPr>
              <a:t>Расположение основной надписи на чертеже:</a:t>
            </a:r>
          </a:p>
          <a:p>
            <a:pPr indent="355600" algn="just"/>
            <a:r>
              <a:rPr lang="ru-RU" sz="2800" dirty="0" smtClean="0">
                <a:solidFill>
                  <a:srgbClr val="FF0000"/>
                </a:solidFill>
              </a:rPr>
              <a:t>Для чертежей формата А4: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 l="17019" t="23437" r="60680" b="44336"/>
          <a:stretch>
            <a:fillRect/>
          </a:stretch>
        </p:blipFill>
        <p:spPr bwMode="auto">
          <a:xfrm>
            <a:off x="2500298" y="2857496"/>
            <a:ext cx="4072035" cy="3536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0"/>
            <a:ext cx="1187624" cy="836712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Начертательная геометрия и </a:t>
            </a:r>
            <a:br>
              <a:rPr lang="ru-RU" b="1" dirty="0" smtClean="0"/>
            </a:br>
            <a:r>
              <a:rPr lang="ru-RU" b="1" dirty="0" smtClean="0"/>
              <a:t>инженерная графика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ГОСТ 2. 104-2006 – ОСНОВНАЯ НАДПИСЬ</a:t>
            </a:r>
          </a:p>
          <a:p>
            <a:pPr indent="355600"/>
            <a:r>
              <a:rPr lang="ru-RU" sz="3100" b="1" dirty="0" smtClean="0">
                <a:solidFill>
                  <a:srgbClr val="FF0000"/>
                </a:solidFill>
              </a:rPr>
              <a:t>Вопросы для самопроверки.</a:t>
            </a:r>
            <a:endParaRPr lang="ru-RU" sz="3100" dirty="0" smtClean="0">
              <a:solidFill>
                <a:srgbClr val="FF0000"/>
              </a:solidFill>
            </a:endParaRPr>
          </a:p>
          <a:p>
            <a:pPr indent="355600" algn="just"/>
            <a:r>
              <a:rPr lang="ru-RU" sz="3100" dirty="0" smtClean="0">
                <a:solidFill>
                  <a:srgbClr val="FF0000"/>
                </a:solidFill>
              </a:rPr>
              <a:t>1.</a:t>
            </a:r>
            <a:r>
              <a:rPr lang="en-US" sz="3100" dirty="0" smtClean="0">
                <a:solidFill>
                  <a:srgbClr val="FF0000"/>
                </a:solidFill>
              </a:rPr>
              <a:t> </a:t>
            </a:r>
            <a:r>
              <a:rPr lang="ru-RU" sz="3100" dirty="0" smtClean="0">
                <a:solidFill>
                  <a:srgbClr val="FF0000"/>
                </a:solidFill>
              </a:rPr>
              <a:t>В каких графах указывают: наименование изделия, обозначение документа, обозначение материала детали, масштаб, порядковый номер листа, общее количество листов документа, наименование или индекс предприятия, фамилия студента, фамилия преподавателя?</a:t>
            </a:r>
          </a:p>
          <a:p>
            <a:pPr lvl="0" indent="355600" algn="just"/>
            <a:r>
              <a:rPr lang="ru-RU" sz="3100" dirty="0" smtClean="0">
                <a:solidFill>
                  <a:srgbClr val="FF0000"/>
                </a:solidFill>
              </a:rPr>
              <a:t>2. В каких случаях графу «Лист » не заполняют?</a:t>
            </a:r>
          </a:p>
          <a:p>
            <a:pPr lvl="0" indent="355600" algn="just"/>
            <a:r>
              <a:rPr lang="ru-RU" sz="3100" dirty="0" smtClean="0">
                <a:solidFill>
                  <a:srgbClr val="FF0000"/>
                </a:solidFill>
              </a:rPr>
              <a:t>3. Каковы особенности заполнения графы «Листов »?</a:t>
            </a:r>
          </a:p>
          <a:p>
            <a:pPr lvl="0" indent="355600" algn="just"/>
            <a:r>
              <a:rPr lang="ru-RU" sz="3100" dirty="0" smtClean="0">
                <a:solidFill>
                  <a:srgbClr val="FF0000"/>
                </a:solidFill>
              </a:rPr>
              <a:t>4. Какую форму основной надписи используют на чертежах?</a:t>
            </a:r>
          </a:p>
          <a:p>
            <a:pPr lvl="0" indent="355600" algn="just"/>
            <a:r>
              <a:rPr lang="ru-RU" sz="3100" dirty="0" smtClean="0">
                <a:solidFill>
                  <a:srgbClr val="FF0000"/>
                </a:solidFill>
              </a:rPr>
              <a:t>5. Какую форму основной надписи используют в текстовых документах?</a:t>
            </a:r>
          </a:p>
          <a:p>
            <a:pPr lvl="0" indent="355600" algn="just"/>
            <a:r>
              <a:rPr lang="ru-RU" sz="3100" dirty="0" smtClean="0">
                <a:solidFill>
                  <a:srgbClr val="FF0000"/>
                </a:solidFill>
              </a:rPr>
              <a:t>6. Где используется основная надпись по </a:t>
            </a:r>
            <a:r>
              <a:rPr lang="ru-RU" sz="3100" b="1" i="1" dirty="0" smtClean="0">
                <a:solidFill>
                  <a:srgbClr val="FF0000"/>
                </a:solidFill>
              </a:rPr>
              <a:t>форме 2а</a:t>
            </a:r>
            <a:r>
              <a:rPr lang="ru-RU" sz="3100" dirty="0" smtClean="0">
                <a:solidFill>
                  <a:srgbClr val="FF0000"/>
                </a:solidFill>
              </a:rPr>
              <a:t>?</a:t>
            </a:r>
          </a:p>
          <a:p>
            <a:pPr lvl="0" indent="355600" algn="just"/>
            <a:r>
              <a:rPr lang="ru-RU" sz="3100" dirty="0" smtClean="0">
                <a:solidFill>
                  <a:srgbClr val="FF0000"/>
                </a:solidFill>
              </a:rPr>
              <a:t>7. Где может располагаться основная надпись на поле чертежа?</a:t>
            </a:r>
          </a:p>
          <a:p>
            <a:pPr lvl="0" indent="355600" algn="just"/>
            <a:r>
              <a:rPr lang="ru-RU" sz="3100" dirty="0" smtClean="0">
                <a:solidFill>
                  <a:srgbClr val="FF0000"/>
                </a:solidFill>
              </a:rPr>
              <a:t>8. В чем особенность расположения основной надписи на формате А4?</a:t>
            </a:r>
          </a:p>
          <a:p>
            <a:endParaRPr lang="ru-RU" sz="2800" b="1" dirty="0" smtClean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0"/>
            <a:ext cx="1187624" cy="83671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Начертательная геометрия и </a:t>
            </a:r>
            <a:br>
              <a:rPr lang="ru-RU" b="1" dirty="0" smtClean="0"/>
            </a:br>
            <a:r>
              <a:rPr lang="ru-RU" b="1" dirty="0" smtClean="0"/>
              <a:t>инженерная графика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ГОСТ 2. 102-2013 - ВИДЫ И КОМПЛЕКТНОСТЬ КОНСТРУКТОРСКИХ ДОКУМЕНТОВ</a:t>
            </a:r>
          </a:p>
          <a:p>
            <a:pPr indent="355600" algn="just"/>
            <a:r>
              <a:rPr lang="ru-RU" sz="2800" b="1" dirty="0" smtClean="0">
                <a:solidFill>
                  <a:srgbClr val="002060"/>
                </a:solidFill>
              </a:rPr>
              <a:t>ВИДЫ КОНСТРУКТОРСКИХ ДОКУМЕНТОВ:</a:t>
            </a:r>
          </a:p>
          <a:p>
            <a:pPr indent="355600" algn="just"/>
            <a:r>
              <a:rPr lang="ru-RU" sz="2800" b="1" i="1" dirty="0" smtClean="0">
                <a:solidFill>
                  <a:srgbClr val="002060"/>
                </a:solidFill>
              </a:rPr>
              <a:t>Графические документы</a:t>
            </a:r>
            <a:r>
              <a:rPr lang="ru-RU" sz="2800" dirty="0" smtClean="0">
                <a:solidFill>
                  <a:schemeClr val="tx1"/>
                </a:solidFill>
              </a:rPr>
              <a:t> подразделяются на следующие виды:</a:t>
            </a:r>
          </a:p>
          <a:p>
            <a:pPr indent="355600" algn="just"/>
            <a:r>
              <a:rPr lang="ru-RU" sz="2800" b="1" i="1" dirty="0" smtClean="0">
                <a:solidFill>
                  <a:schemeClr val="tx1"/>
                </a:solidFill>
              </a:rPr>
              <a:t>1. </a:t>
            </a:r>
            <a:r>
              <a:rPr lang="ru-RU" sz="2800" b="1" i="1" dirty="0" smtClean="0">
                <a:solidFill>
                  <a:srgbClr val="002060"/>
                </a:solidFill>
              </a:rPr>
              <a:t>Электронная модель детали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70C0"/>
                </a:solidFill>
              </a:rPr>
              <a:t>(</a:t>
            </a:r>
            <a:r>
              <a:rPr lang="ru-RU" sz="2400" b="1" dirty="0" smtClean="0">
                <a:solidFill>
                  <a:srgbClr val="0070C0"/>
                </a:solidFill>
              </a:rPr>
              <a:t>ГОСТ 2.056-2014) </a:t>
            </a:r>
            <a:r>
              <a:rPr lang="ru-RU" sz="2800" dirty="0" smtClean="0">
                <a:solidFill>
                  <a:schemeClr val="tx1"/>
                </a:solidFill>
              </a:rPr>
              <a:t>– документ, содержащий электронную геометрическую модель детали и требования к её изготовлению и контролю. </a:t>
            </a:r>
            <a:endParaRPr lang="ru-RU" sz="2800" b="1" i="1" dirty="0" smtClean="0">
              <a:solidFill>
                <a:schemeClr val="tx1"/>
              </a:solidFill>
            </a:endParaRPr>
          </a:p>
          <a:p>
            <a:pPr indent="355600" algn="just"/>
            <a:r>
              <a:rPr lang="ru-RU" sz="2800" b="1" i="1" dirty="0" smtClean="0">
                <a:solidFill>
                  <a:schemeClr val="tx1"/>
                </a:solidFill>
              </a:rPr>
              <a:t>2. </a:t>
            </a:r>
            <a:r>
              <a:rPr lang="ru-RU" sz="2800" b="1" i="1" dirty="0" smtClean="0">
                <a:solidFill>
                  <a:srgbClr val="FF0000"/>
                </a:solidFill>
              </a:rPr>
              <a:t>Чертеж детали </a:t>
            </a:r>
            <a:r>
              <a:rPr lang="ru-RU" sz="2800" dirty="0" smtClean="0">
                <a:solidFill>
                  <a:schemeClr val="tx1"/>
                </a:solidFill>
              </a:rPr>
              <a:t>- документ, содержащий изображение детали и другие данные необходимые для ее изготовления и контроля.</a:t>
            </a:r>
          </a:p>
          <a:p>
            <a:pPr indent="355600" algn="just"/>
            <a:r>
              <a:rPr lang="ru-RU" sz="2800" b="1" dirty="0" smtClean="0">
                <a:solidFill>
                  <a:schemeClr val="tx1"/>
                </a:solidFill>
              </a:rPr>
              <a:t>3.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b="1" i="1" dirty="0" smtClean="0">
                <a:solidFill>
                  <a:srgbClr val="002060"/>
                </a:solidFill>
              </a:rPr>
              <a:t>Электронная модель сборочной единицы </a:t>
            </a:r>
            <a:r>
              <a:rPr lang="ru-RU" sz="2400" dirty="0" smtClean="0">
                <a:solidFill>
                  <a:srgbClr val="0070C0"/>
                </a:solidFill>
              </a:rPr>
              <a:t>(</a:t>
            </a:r>
            <a:r>
              <a:rPr lang="ru-RU" sz="2400" b="1" dirty="0" smtClean="0">
                <a:solidFill>
                  <a:srgbClr val="0070C0"/>
                </a:solidFill>
              </a:rPr>
              <a:t>ГОСТ 2.056-2014)</a:t>
            </a: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- документ, содержащий электронную геометрическую модель сборочной единицы, соответствующие электронные геометрические модели  составных частей, свойства, характеристики и другие данные, необходимые для ее сборки (изготовления) и  контроля. </a:t>
            </a:r>
          </a:p>
          <a:p>
            <a:endParaRPr lang="ru-RU" sz="2800" b="1" dirty="0" smtClean="0">
              <a:solidFill>
                <a:schemeClr val="tx1"/>
              </a:solidFill>
            </a:endParaRPr>
          </a:p>
          <a:p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0"/>
            <a:ext cx="1187624" cy="83671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Начертательная геометрия и </a:t>
            </a:r>
            <a:br>
              <a:rPr lang="ru-RU" b="1" dirty="0" smtClean="0"/>
            </a:br>
            <a:r>
              <a:rPr lang="ru-RU" b="1" dirty="0" smtClean="0"/>
              <a:t>инженерная графика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ГОСТ 2. 102-2013 - ВИДЫ И КОМПЛЕКТНОСТЬ КОНСТРУКТОРСКИХ ДОКУМЕНТОВ</a:t>
            </a:r>
          </a:p>
          <a:p>
            <a:pPr indent="355600" algn="just"/>
            <a:r>
              <a:rPr lang="ru-RU" sz="2400" b="1" i="1" dirty="0" smtClean="0">
                <a:solidFill>
                  <a:srgbClr val="FF0000"/>
                </a:solidFill>
              </a:rPr>
              <a:t>Cбоpочный чертеж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- документ, содержащий изображение сборочной единицы и другие данные, необходимые для ее сборки (изготовления) и контроля</a:t>
            </a:r>
          </a:p>
          <a:p>
            <a:pPr indent="355600" algn="just"/>
            <a:endParaRPr lang="ru-RU" sz="2800" b="1" dirty="0" smtClean="0">
              <a:solidFill>
                <a:srgbClr val="002060"/>
              </a:solidFill>
            </a:endParaRPr>
          </a:p>
          <a:p>
            <a:endParaRPr lang="ru-RU" sz="2800" b="1" dirty="0" smtClean="0">
              <a:solidFill>
                <a:schemeClr val="tx1"/>
              </a:solidFill>
            </a:endParaRPr>
          </a:p>
          <a:p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Рисунок 7"/>
          <p:cNvPicPr>
            <a:picLocks noChangeAspect="1" noChangeArrowheads="1"/>
          </p:cNvPicPr>
          <p:nvPr/>
        </p:nvPicPr>
        <p:blipFill>
          <a:blip r:embed="rId2" cstate="print"/>
          <a:srcRect l="15668" t="21510" r="3162" b="12366"/>
          <a:stretch>
            <a:fillRect/>
          </a:stretch>
        </p:blipFill>
        <p:spPr bwMode="auto">
          <a:xfrm>
            <a:off x="2810402" y="3139477"/>
            <a:ext cx="6333598" cy="3718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0"/>
            <a:ext cx="1187624" cy="83671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Начертательная геометрия и </a:t>
            </a:r>
            <a:br>
              <a:rPr lang="ru-RU" b="1" dirty="0" smtClean="0"/>
            </a:br>
            <a:r>
              <a:rPr lang="ru-RU" b="1" dirty="0" smtClean="0"/>
              <a:t>инженерная графика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ГОСТ 2. 102-2013 - ВИДЫ И КОМПЛЕКТНОСТЬ КОНСТРУКТОРСКИХ ДОКУМЕНТОВ</a:t>
            </a:r>
          </a:p>
          <a:p>
            <a:pPr indent="355600" algn="just"/>
            <a:r>
              <a:rPr lang="ru-RU" sz="2400" b="1" i="1" dirty="0" smtClean="0">
                <a:solidFill>
                  <a:srgbClr val="FF0000"/>
                </a:solidFill>
              </a:rPr>
              <a:t>Чертеж общего вида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- документ, определяющий конструкцию изделия, взаимодействие его составных частей и поясняющий принцип работы изделия </a:t>
            </a:r>
          </a:p>
          <a:p>
            <a:pPr indent="355600" algn="just"/>
            <a:endParaRPr lang="ru-RU" sz="2800" b="1" dirty="0" smtClean="0">
              <a:solidFill>
                <a:srgbClr val="002060"/>
              </a:solidFill>
            </a:endParaRPr>
          </a:p>
          <a:p>
            <a:endParaRPr lang="ru-RU" sz="2800" b="1" dirty="0" smtClean="0">
              <a:solidFill>
                <a:schemeClr val="tx1"/>
              </a:solidFill>
            </a:endParaRPr>
          </a:p>
          <a:p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3074" name="Рисунок 4"/>
          <p:cNvPicPr>
            <a:picLocks noChangeAspect="1" noChangeArrowheads="1"/>
          </p:cNvPicPr>
          <p:nvPr/>
        </p:nvPicPr>
        <p:blipFill>
          <a:blip r:embed="rId2" cstate="print"/>
          <a:srcRect l="15417" t="23371" r="3851" b="17912"/>
          <a:stretch>
            <a:fillRect/>
          </a:stretch>
        </p:blipFill>
        <p:spPr bwMode="auto">
          <a:xfrm>
            <a:off x="2057152" y="3143248"/>
            <a:ext cx="7086848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0"/>
            <a:ext cx="1187624" cy="83671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Начертательная геометрия и </a:t>
            </a:r>
            <a:br>
              <a:rPr lang="ru-RU" b="1" dirty="0" smtClean="0"/>
            </a:br>
            <a:r>
              <a:rPr lang="ru-RU" b="1" dirty="0" smtClean="0"/>
              <a:t>инженерная графика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ГОСТ 2. 102-2013 - ВИДЫ И КОМПЛЕКТНОСТЬ КОНСТРУКТОРСКИХ ДОКУМЕНТОВ</a:t>
            </a:r>
          </a:p>
          <a:p>
            <a:pPr indent="355600" algn="just"/>
            <a:endParaRPr lang="ru-RU" sz="2800" b="1" dirty="0" smtClean="0">
              <a:solidFill>
                <a:srgbClr val="002060"/>
              </a:solidFill>
            </a:endParaRPr>
          </a:p>
          <a:p>
            <a:endParaRPr lang="ru-RU" sz="2800" b="1" dirty="0" smtClean="0">
              <a:solidFill>
                <a:schemeClr val="tx1"/>
              </a:solidFill>
            </a:endParaRPr>
          </a:p>
          <a:p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098" name="Рисунок 10"/>
          <p:cNvPicPr>
            <a:picLocks noChangeAspect="1" noChangeArrowheads="1"/>
          </p:cNvPicPr>
          <p:nvPr/>
        </p:nvPicPr>
        <p:blipFill>
          <a:blip r:embed="rId2" cstate="print"/>
          <a:srcRect l="14265" t="21510" r="2628" b="11411"/>
          <a:stretch>
            <a:fillRect/>
          </a:stretch>
        </p:blipFill>
        <p:spPr bwMode="auto">
          <a:xfrm>
            <a:off x="500034" y="2142715"/>
            <a:ext cx="8105924" cy="4715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0"/>
            <a:ext cx="1187624" cy="83671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Начертательная геометрия и </a:t>
            </a:r>
            <a:br>
              <a:rPr lang="ru-RU" b="1" dirty="0" smtClean="0"/>
            </a:br>
            <a:r>
              <a:rPr lang="ru-RU" b="1" dirty="0" smtClean="0"/>
              <a:t>инженерная графика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ГОСТ 2. 102-2013 - ВИДЫ И КОМПЛЕКТНОСТЬ КОНСТРУКТОРСКИХ ДОКУМЕНТОВ</a:t>
            </a:r>
          </a:p>
          <a:p>
            <a:pPr indent="355600" algn="just"/>
            <a:r>
              <a:rPr lang="ru-RU" sz="2800" b="1" i="1" dirty="0" smtClean="0">
                <a:solidFill>
                  <a:srgbClr val="FF0000"/>
                </a:solidFill>
              </a:rPr>
              <a:t>Теоретический чертеж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- документ, определяющий геометрическую форму (контур) изделия и координаты расположения составных частей.</a:t>
            </a:r>
          </a:p>
          <a:p>
            <a:pPr indent="355600" algn="just"/>
            <a:r>
              <a:rPr lang="ru-RU" sz="2800" b="1" i="1" dirty="0" smtClean="0">
                <a:solidFill>
                  <a:srgbClr val="FF0000"/>
                </a:solidFill>
              </a:rPr>
              <a:t>Габаритный чертеж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- документ, содержащий контурное (упрощенное) изображение изделия с габаритными, установочными и присоединительными размерами.</a:t>
            </a:r>
          </a:p>
          <a:p>
            <a:pPr indent="355600" algn="just"/>
            <a:r>
              <a:rPr lang="ru-RU" sz="2800" b="1" i="1" dirty="0" smtClean="0">
                <a:solidFill>
                  <a:srgbClr val="FF0000"/>
                </a:solidFill>
              </a:rPr>
              <a:t>Схема</a:t>
            </a:r>
            <a:r>
              <a:rPr lang="ru-RU" sz="2800" dirty="0" smtClean="0">
                <a:solidFill>
                  <a:schemeClr val="tx1"/>
                </a:solidFill>
              </a:rPr>
              <a:t> - документ, на котором показаны в виде условных изображений или обозначений составные части изделия и связи между ними.</a:t>
            </a:r>
          </a:p>
          <a:p>
            <a:pPr indent="355600" algn="just"/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b="1" dirty="0" smtClean="0">
              <a:solidFill>
                <a:schemeClr val="tx1"/>
              </a:solidFill>
            </a:endParaRPr>
          </a:p>
          <a:p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0"/>
            <a:ext cx="1187624" cy="83671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Начертательная геометрия и </a:t>
            </a:r>
            <a:br>
              <a:rPr lang="ru-RU" b="1" dirty="0" smtClean="0"/>
            </a:br>
            <a:r>
              <a:rPr lang="ru-RU" b="1" dirty="0" smtClean="0"/>
              <a:t>инженерная графика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ГОСТ 2. 102-2013 - ВИДЫ И КОМПЛЕКТНОСТЬ КОНСТРУКТОРСКИХ ДОКУМЕНТОВ</a:t>
            </a:r>
          </a:p>
          <a:p>
            <a:pPr indent="355600" algn="just"/>
            <a:r>
              <a:rPr lang="ru-RU" sz="2800" dirty="0" smtClean="0">
                <a:solidFill>
                  <a:schemeClr val="tx1"/>
                </a:solidFill>
              </a:rPr>
              <a:t> К </a:t>
            </a:r>
            <a:r>
              <a:rPr lang="ru-RU" sz="2800" b="1" dirty="0" smtClean="0">
                <a:solidFill>
                  <a:srgbClr val="C00000"/>
                </a:solidFill>
              </a:rPr>
              <a:t>текстовым конструкторским </a:t>
            </a:r>
            <a:r>
              <a:rPr lang="ru-RU" sz="2800" dirty="0" smtClean="0">
                <a:solidFill>
                  <a:schemeClr val="tx1"/>
                </a:solidFill>
              </a:rPr>
              <a:t>документам относятся, в частности:</a:t>
            </a:r>
          </a:p>
          <a:p>
            <a:pPr indent="355600" algn="just"/>
            <a:r>
              <a:rPr lang="ru-RU" sz="2800" b="1" i="1" dirty="0" smtClean="0">
                <a:solidFill>
                  <a:srgbClr val="FF0000"/>
                </a:solidFill>
              </a:rPr>
              <a:t>Спецификация</a:t>
            </a:r>
            <a:r>
              <a:rPr lang="ru-RU" sz="2800" dirty="0" smtClean="0">
                <a:solidFill>
                  <a:schemeClr val="tx1"/>
                </a:solidFill>
              </a:rPr>
              <a:t> (документ, определяющий состав сборочной единицы, комплекса или комплекта); </a:t>
            </a:r>
          </a:p>
          <a:p>
            <a:pPr indent="355600" algn="just"/>
            <a:r>
              <a:rPr lang="ru-RU" sz="2800" b="1" i="1" dirty="0" smtClean="0">
                <a:solidFill>
                  <a:srgbClr val="002060"/>
                </a:solidFill>
              </a:rPr>
              <a:t>Электронная структура изделия </a:t>
            </a:r>
            <a:r>
              <a:rPr lang="ru-RU" sz="2800" dirty="0" smtClean="0">
                <a:solidFill>
                  <a:schemeClr val="tx1"/>
                </a:solidFill>
              </a:rPr>
              <a:t>– документ, содержащий структуру изделия (сборочной единицы, комплекса или комплекта) и другие данные в зависимости от ее назначения;</a:t>
            </a:r>
          </a:p>
          <a:p>
            <a:pPr indent="355600" algn="just"/>
            <a:r>
              <a:rPr lang="ru-RU" sz="2800" b="1" i="1" dirty="0" smtClean="0">
                <a:solidFill>
                  <a:srgbClr val="FF0000"/>
                </a:solidFill>
              </a:rPr>
              <a:t>Технические условия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(документ, содержащий требования к изделию, его изготовлению, контролю, приемке и поставке, которые нецелесообразно указывать в других документах), а также различные </a:t>
            </a:r>
            <a:r>
              <a:rPr lang="ru-RU" sz="2800" b="1" i="1" dirty="0" smtClean="0">
                <a:solidFill>
                  <a:srgbClr val="FF0000"/>
                </a:solidFill>
              </a:rPr>
              <a:t>Ведомости, Таблицы, Пояснительная записка</a:t>
            </a:r>
            <a:r>
              <a:rPr lang="ru-RU" sz="2800" b="1" i="1" dirty="0" smtClean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и т.д.</a:t>
            </a:r>
          </a:p>
          <a:p>
            <a:pPr indent="355600" algn="just"/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b="1" dirty="0" smtClean="0">
              <a:solidFill>
                <a:srgbClr val="C00000"/>
              </a:solidFill>
            </a:endParaRPr>
          </a:p>
          <a:p>
            <a:pPr indent="355600" algn="just"/>
            <a:endParaRPr lang="ru-RU" sz="2800" b="1" dirty="0" smtClean="0">
              <a:solidFill>
                <a:srgbClr val="002060"/>
              </a:solidFill>
            </a:endParaRPr>
          </a:p>
          <a:p>
            <a:endParaRPr lang="ru-RU" sz="2800" b="1" dirty="0" smtClean="0">
              <a:solidFill>
                <a:schemeClr val="tx1"/>
              </a:solidFill>
            </a:endParaRPr>
          </a:p>
          <a:p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0"/>
            <a:ext cx="1187624" cy="83671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Начертательная геометрия и </a:t>
            </a:r>
            <a:br>
              <a:rPr lang="ru-RU" b="1" dirty="0" smtClean="0"/>
            </a:br>
            <a:r>
              <a:rPr lang="ru-RU" b="1" dirty="0" smtClean="0"/>
              <a:t>инженерная графика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ГОСТ 2. 102-2013 - ВИДЫ И КОМПЛЕКТНОСТЬ КОНСТРУКТОРСКИХ ДОКУМЕНТОВ</a:t>
            </a:r>
          </a:p>
          <a:p>
            <a:pPr indent="358775" algn="just"/>
            <a:r>
              <a:rPr lang="ru-RU" sz="2800" dirty="0" smtClean="0">
                <a:solidFill>
                  <a:schemeClr val="tx1"/>
                </a:solidFill>
              </a:rPr>
              <a:t>Все (</a:t>
            </a:r>
            <a:r>
              <a:rPr lang="en-US" sz="2800" dirty="0" smtClean="0">
                <a:solidFill>
                  <a:schemeClr val="tx1"/>
                </a:solidFill>
              </a:rPr>
              <a:t>2D</a:t>
            </a:r>
            <a:r>
              <a:rPr lang="ru-RU" sz="2800" dirty="0" smtClean="0">
                <a:solidFill>
                  <a:schemeClr val="tx1"/>
                </a:solidFill>
              </a:rPr>
              <a:t>) КД могут быть выполнены как бумажный КД и/или как электронный КД. Документы одного вида и наименования  независимо от выполнения являются равноправными и взаимозаменяемыми.</a:t>
            </a:r>
          </a:p>
          <a:p>
            <a:pPr indent="358775" algn="just"/>
            <a:r>
              <a:rPr lang="ru-RU" sz="2800" dirty="0" smtClean="0">
                <a:solidFill>
                  <a:schemeClr val="tx1"/>
                </a:solidFill>
              </a:rPr>
              <a:t>Все графические документы (чертежи, схемы) могут быть выполнены как электронные чертежи (</a:t>
            </a:r>
            <a:r>
              <a:rPr lang="en-US" sz="2800" dirty="0" smtClean="0">
                <a:solidFill>
                  <a:schemeClr val="tx1"/>
                </a:solidFill>
              </a:rPr>
              <a:t>2D</a:t>
            </a:r>
            <a:r>
              <a:rPr lang="ru-RU" sz="2800" dirty="0" smtClean="0">
                <a:solidFill>
                  <a:schemeClr val="tx1"/>
                </a:solidFill>
              </a:rPr>
              <a:t>) и/или  электронные модели (3</a:t>
            </a:r>
            <a:r>
              <a:rPr lang="en-US" sz="2800" dirty="0" smtClean="0">
                <a:solidFill>
                  <a:schemeClr val="tx1"/>
                </a:solidFill>
              </a:rPr>
              <a:t>D</a:t>
            </a:r>
            <a:r>
              <a:rPr lang="ru-RU" sz="2800" dirty="0" smtClean="0">
                <a:solidFill>
                  <a:schemeClr val="tx1"/>
                </a:solidFill>
              </a:rPr>
              <a:t>).</a:t>
            </a:r>
          </a:p>
          <a:p>
            <a:pPr indent="358775" algn="just"/>
            <a:r>
              <a:rPr lang="ru-RU" sz="2800" dirty="0" smtClean="0">
                <a:solidFill>
                  <a:schemeClr val="tx1"/>
                </a:solidFill>
              </a:rPr>
              <a:t>Все текстовые документы могут быть выполнены как электронные КД.</a:t>
            </a:r>
          </a:p>
          <a:p>
            <a:pPr indent="358775" algn="just"/>
            <a:r>
              <a:rPr lang="ru-RU" sz="2800" dirty="0" smtClean="0">
                <a:solidFill>
                  <a:schemeClr val="tx1"/>
                </a:solidFill>
              </a:rPr>
              <a:t> </a:t>
            </a:r>
          </a:p>
          <a:p>
            <a:pPr indent="355600" algn="just"/>
            <a:endParaRPr lang="ru-RU" sz="2800" b="1" dirty="0" smtClean="0">
              <a:solidFill>
                <a:srgbClr val="002060"/>
              </a:solidFill>
            </a:endParaRPr>
          </a:p>
          <a:p>
            <a:endParaRPr lang="ru-RU" sz="2800" b="1" dirty="0" smtClean="0">
              <a:solidFill>
                <a:schemeClr val="tx1"/>
              </a:solidFill>
            </a:endParaRPr>
          </a:p>
          <a:p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0"/>
            <a:ext cx="1187624" cy="83671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1597</TotalTime>
  <Words>1237</Words>
  <Application>Microsoft Office PowerPoint</Application>
  <PresentationFormat>Экран (4:3)</PresentationFormat>
  <Paragraphs>171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Начертательная геометрия и  инженерная графика</vt:lpstr>
      <vt:lpstr>Начертательная геометрия и  инженерная графика</vt:lpstr>
      <vt:lpstr>Начертательная геометрия и  инженерная графика</vt:lpstr>
      <vt:lpstr>Начертательная геометрия и  инженерная графика</vt:lpstr>
      <vt:lpstr>Начертательная геометрия и  инженерная графика</vt:lpstr>
      <vt:lpstr>Начертательная геометрия и  инженерная графика</vt:lpstr>
      <vt:lpstr>Начертательная геометрия и  инженерная графика</vt:lpstr>
      <vt:lpstr>Начертательная геометрия и  инженерная графика</vt:lpstr>
      <vt:lpstr>Начертательная геометрия и  инженерная графика</vt:lpstr>
      <vt:lpstr>Начертательная геометрия и  инженерная графика</vt:lpstr>
      <vt:lpstr>Начертательная геометрия и  инженерная графика</vt:lpstr>
      <vt:lpstr>Начертательная геометрия и  инженерная графика</vt:lpstr>
      <vt:lpstr>Начертательная геометрия и  инженерная графика</vt:lpstr>
      <vt:lpstr>Начертательная геометрия и  инженерная графика</vt:lpstr>
      <vt:lpstr>Начертательная геометрия и  инженерная графика</vt:lpstr>
      <vt:lpstr>Начертательная геометрия и  инженерная графика</vt:lpstr>
      <vt:lpstr>Начертательная геометрия и  инженерная графика</vt:lpstr>
      <vt:lpstr>Начертательная геометрия и  инженерная графика</vt:lpstr>
      <vt:lpstr>Начертательная геометрия и  инженерная графика</vt:lpstr>
      <vt:lpstr>Начертательная геометрия и  инженерная графика</vt:lpstr>
      <vt:lpstr>Начертательная геометрия и  инженерная графика</vt:lpstr>
      <vt:lpstr>Начертательная геометрия и  инженерная графика</vt:lpstr>
      <vt:lpstr>Начертательная геометрия и  инженерная графика</vt:lpstr>
      <vt:lpstr>Начертательная геометрия и  инженерная графика</vt:lpstr>
      <vt:lpstr>Начертательная геометрия и  инженерная графика</vt:lpstr>
      <vt:lpstr>Начертательная геометрия и  инженерная графика</vt:lpstr>
      <vt:lpstr>Начертательная геометрия и  инженерная графика</vt:lpstr>
      <vt:lpstr>Начертательная геометрия и  инженерная графика</vt:lpstr>
      <vt:lpstr>Начертательная геометрия и  инженерная графика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Инженерная графика Лекция 3</dc:title>
  <dc:creator>Виктор</dc:creator>
  <cp:lastModifiedBy>hamitova.dv</cp:lastModifiedBy>
  <cp:revision>108</cp:revision>
  <dcterms:created xsi:type="dcterms:W3CDTF">2009-02-17T21:43:27Z</dcterms:created>
  <dcterms:modified xsi:type="dcterms:W3CDTF">2023-06-21T12:40:19Z</dcterms:modified>
</cp:coreProperties>
</file>