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5" r:id="rId2"/>
    <p:sldId id="256" r:id="rId3"/>
    <p:sldId id="257" r:id="rId4"/>
    <p:sldId id="258" r:id="rId5"/>
    <p:sldId id="259"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D79B12-7261-4EB1-BB79-8ECC1B880D49}" type="datetimeFigureOut">
              <a:rPr lang="ru-RU" smtClean="0"/>
              <a:t>08.05.2020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CE6B6B-6A89-4B6B-B628-67341A551EFF}"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0885739-F1B7-4836-9116-D15E6D45E45D}" type="datetimeFigureOut">
              <a:rPr lang="ru-RU" smtClean="0"/>
              <a:t>08.05.2020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349A17-32B1-4D8F-9806-EE67F6F77A72}"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885739-F1B7-4836-9116-D15E6D45E45D}" type="datetimeFigureOut">
              <a:rPr lang="ru-RU" smtClean="0"/>
              <a:t>08.05.2020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349A17-32B1-4D8F-9806-EE67F6F77A72}"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885739-F1B7-4836-9116-D15E6D45E45D}" type="datetimeFigureOut">
              <a:rPr lang="ru-RU" smtClean="0"/>
              <a:t>08.05.2020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349A17-32B1-4D8F-9806-EE67F6F77A72}"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885739-F1B7-4836-9116-D15E6D45E45D}" type="datetimeFigureOut">
              <a:rPr lang="ru-RU" smtClean="0"/>
              <a:t>08.05.2020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349A17-32B1-4D8F-9806-EE67F6F77A72}"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0885739-F1B7-4836-9116-D15E6D45E45D}" type="datetimeFigureOut">
              <a:rPr lang="ru-RU" smtClean="0"/>
              <a:t>08.05.2020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349A17-32B1-4D8F-9806-EE67F6F77A72}"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0885739-F1B7-4836-9116-D15E6D45E45D}" type="datetimeFigureOut">
              <a:rPr lang="ru-RU" smtClean="0"/>
              <a:t>08.05.2020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C349A17-32B1-4D8F-9806-EE67F6F77A72}"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0885739-F1B7-4836-9116-D15E6D45E45D}" type="datetimeFigureOut">
              <a:rPr lang="ru-RU" smtClean="0"/>
              <a:t>08.05.2020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C349A17-32B1-4D8F-9806-EE67F6F77A72}"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0885739-F1B7-4836-9116-D15E6D45E45D}" type="datetimeFigureOut">
              <a:rPr lang="ru-RU" smtClean="0"/>
              <a:t>08.05.2020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C349A17-32B1-4D8F-9806-EE67F6F77A72}"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0885739-F1B7-4836-9116-D15E6D45E45D}" type="datetimeFigureOut">
              <a:rPr lang="ru-RU" smtClean="0"/>
              <a:t>08.05.2020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C349A17-32B1-4D8F-9806-EE67F6F77A72}"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0885739-F1B7-4836-9116-D15E6D45E45D}" type="datetimeFigureOut">
              <a:rPr lang="ru-RU" smtClean="0"/>
              <a:t>08.05.2020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C349A17-32B1-4D8F-9806-EE67F6F77A72}"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0885739-F1B7-4836-9116-D15E6D45E45D}" type="datetimeFigureOut">
              <a:rPr lang="ru-RU" smtClean="0"/>
              <a:t>08.05.2020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C349A17-32B1-4D8F-9806-EE67F6F77A72}"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885739-F1B7-4836-9116-D15E6D45E45D}" type="datetimeFigureOut">
              <a:rPr lang="ru-RU" smtClean="0"/>
              <a:t>08.05.2020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349A17-32B1-4D8F-9806-EE67F6F77A72}"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
            <a:ext cx="9144000" cy="1340768"/>
          </a:xfrm>
        </p:spPr>
        <p:txBody>
          <a:bodyPr>
            <a:normAutofit/>
          </a:bodyPr>
          <a:lstStyle/>
          <a:p>
            <a:r>
              <a:rPr lang="ru-RU" sz="2400" dirty="0" smtClean="0"/>
              <a:t>МИНИСТЕРСТВО ОБРАЗОВАНИЯ И НАУКИ РОССИЙСКОЙ ФЕДЕРАЦИИ</a:t>
            </a:r>
            <a:endParaRPr lang="ru-RU" sz="2400" dirty="0"/>
          </a:p>
        </p:txBody>
      </p:sp>
      <p:sp>
        <p:nvSpPr>
          <p:cNvPr id="3" name="Подзаголовок 2"/>
          <p:cNvSpPr>
            <a:spLocks noGrp="1"/>
          </p:cNvSpPr>
          <p:nvPr>
            <p:ph type="subTitle" idx="1"/>
          </p:nvPr>
        </p:nvSpPr>
        <p:spPr>
          <a:xfrm>
            <a:off x="1187624" y="1124744"/>
            <a:ext cx="6400800" cy="2160240"/>
          </a:xfrm>
        </p:spPr>
        <p:txBody>
          <a:bodyPr>
            <a:normAutofit/>
          </a:bodyPr>
          <a:lstStyle/>
          <a:p>
            <a:r>
              <a:rPr lang="ru-RU" sz="2400" dirty="0" smtClean="0">
                <a:solidFill>
                  <a:schemeClr val="tx1"/>
                </a:solidFill>
              </a:rPr>
              <a:t>Федеральное государственное бюджетное образовательное учреждение высшего образования</a:t>
            </a:r>
          </a:p>
          <a:p>
            <a:r>
              <a:rPr lang="ru-RU" sz="2400" dirty="0">
                <a:solidFill>
                  <a:schemeClr val="tx1"/>
                </a:solidFill>
              </a:rPr>
              <a:t>«Казанский государственный энергетический университет»</a:t>
            </a:r>
            <a:endParaRPr lang="ru-RU" sz="2400" dirty="0" smtClean="0">
              <a:solidFill>
                <a:schemeClr val="tx1"/>
              </a:solidFill>
            </a:endParaRPr>
          </a:p>
          <a:p>
            <a:endParaRPr lang="ru-RU" sz="2400" dirty="0"/>
          </a:p>
        </p:txBody>
      </p:sp>
      <p:sp>
        <p:nvSpPr>
          <p:cNvPr id="5" name="TextBox 4"/>
          <p:cNvSpPr txBox="1"/>
          <p:nvPr/>
        </p:nvSpPr>
        <p:spPr>
          <a:xfrm>
            <a:off x="2154383" y="4221088"/>
            <a:ext cx="4835234" cy="646331"/>
          </a:xfrm>
          <a:prstGeom prst="rect">
            <a:avLst/>
          </a:prstGeom>
          <a:noFill/>
        </p:spPr>
        <p:txBody>
          <a:bodyPr wrap="none" rtlCol="0">
            <a:spAutoFit/>
          </a:bodyPr>
          <a:lstStyle/>
          <a:p>
            <a:pPr algn="ctr"/>
            <a:r>
              <a:rPr lang="ru-RU" dirty="0" smtClean="0"/>
              <a:t>Презентация по дисциплине «Немецкий язык»</a:t>
            </a:r>
          </a:p>
          <a:p>
            <a:pPr algn="ctr"/>
            <a:r>
              <a:rPr lang="de-DE" dirty="0"/>
              <a:t>Das Problem der Entsorgung radioaktiver </a:t>
            </a:r>
            <a:r>
              <a:rPr lang="de-DE" dirty="0" smtClean="0"/>
              <a:t>Abfälle</a:t>
            </a:r>
            <a:r>
              <a:rPr lang="ru-RU" dirty="0" smtClean="0"/>
              <a:t>.</a:t>
            </a:r>
            <a:endParaRPr lang="ru-RU" dirty="0"/>
          </a:p>
        </p:txBody>
      </p:sp>
      <p:sp>
        <p:nvSpPr>
          <p:cNvPr id="6" name="TextBox 5"/>
          <p:cNvSpPr txBox="1"/>
          <p:nvPr/>
        </p:nvSpPr>
        <p:spPr>
          <a:xfrm>
            <a:off x="5189417" y="5328274"/>
            <a:ext cx="3600400" cy="646331"/>
          </a:xfrm>
          <a:prstGeom prst="rect">
            <a:avLst/>
          </a:prstGeom>
          <a:noFill/>
        </p:spPr>
        <p:txBody>
          <a:bodyPr wrap="square" rtlCol="0">
            <a:spAutoFit/>
          </a:bodyPr>
          <a:lstStyle/>
          <a:p>
            <a:r>
              <a:rPr lang="ru-RU" dirty="0" smtClean="0"/>
              <a:t>Выполнил</a:t>
            </a:r>
            <a:r>
              <a:rPr lang="en-US" dirty="0" smtClean="0"/>
              <a:t>:</a:t>
            </a:r>
            <a:r>
              <a:rPr lang="ru-RU" dirty="0" err="1" smtClean="0"/>
              <a:t>Закиев</a:t>
            </a:r>
            <a:r>
              <a:rPr lang="ru-RU" dirty="0" smtClean="0"/>
              <a:t> Р.Р., гр. ЭЭ-9-19</a:t>
            </a:r>
          </a:p>
          <a:p>
            <a:r>
              <a:rPr lang="ru-RU" dirty="0" smtClean="0"/>
              <a:t>Проверила: Максимова А.Б.</a:t>
            </a:r>
            <a:endParaRPr lang="ru-RU" dirty="0"/>
          </a:p>
        </p:txBody>
      </p:sp>
      <p:sp>
        <p:nvSpPr>
          <p:cNvPr id="7" name="TextBox 6"/>
          <p:cNvSpPr txBox="1"/>
          <p:nvPr/>
        </p:nvSpPr>
        <p:spPr>
          <a:xfrm>
            <a:off x="3635896" y="6381328"/>
            <a:ext cx="1440160" cy="369332"/>
          </a:xfrm>
          <a:prstGeom prst="rect">
            <a:avLst/>
          </a:prstGeom>
          <a:noFill/>
        </p:spPr>
        <p:txBody>
          <a:bodyPr wrap="square" rtlCol="0">
            <a:spAutoFit/>
          </a:bodyPr>
          <a:lstStyle/>
          <a:p>
            <a:r>
              <a:rPr lang="ru-RU" dirty="0" smtClean="0"/>
              <a:t>Казань 2020</a:t>
            </a:r>
            <a:endParaRPr lang="ru-RU" dirty="0"/>
          </a:p>
        </p:txBody>
      </p:sp>
    </p:spTree>
    <p:extLst>
      <p:ext uri="{BB962C8B-B14F-4D97-AF65-F5344CB8AC3E}">
        <p14:creationId xmlns:p14="http://schemas.microsoft.com/office/powerpoint/2010/main" val="2700669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3071810"/>
            <a:ext cx="8229600" cy="1143000"/>
          </a:xfrm>
        </p:spPr>
        <p:txBody>
          <a:bodyPr>
            <a:noAutofit/>
          </a:bodyPr>
          <a:lstStyle/>
          <a:p>
            <a:r>
              <a:rPr lang="de-DE" sz="6000" dirty="0"/>
              <a:t/>
            </a:r>
            <a:br>
              <a:rPr lang="de-DE" sz="6000" dirty="0"/>
            </a:br>
            <a:r>
              <a:rPr lang="de-DE" sz="5400" b="1" dirty="0"/>
              <a:t>Das Problem der Entsorgung radioaktiver </a:t>
            </a:r>
            <a:r>
              <a:rPr lang="de-DE" sz="5400" b="1" dirty="0" smtClean="0"/>
              <a:t>Abfälle</a:t>
            </a:r>
            <a:r>
              <a:rPr lang="ru-RU" sz="5400" b="1" dirty="0" smtClean="0"/>
              <a:t>.</a:t>
            </a:r>
            <a:endParaRPr lang="ru-RU" sz="5400" b="1" i="1"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55576" y="1077671"/>
            <a:ext cx="8501122" cy="707886"/>
          </a:xfrm>
          <a:prstGeom prst="rect">
            <a:avLst/>
          </a:prstGeom>
        </p:spPr>
        <p:txBody>
          <a:bodyPr wrap="square">
            <a:spAutoFit/>
          </a:bodyPr>
          <a:lstStyle/>
          <a:p>
            <a:r>
              <a:rPr lang="de-DE" sz="2000" b="1" dirty="0" smtClean="0"/>
              <a:t>Radioaktiver </a:t>
            </a:r>
            <a:r>
              <a:rPr lang="de-DE" sz="2000" b="1" dirty="0"/>
              <a:t>Abfall (RW) </a:t>
            </a:r>
            <a:r>
              <a:rPr lang="de-DE" sz="2000" dirty="0"/>
              <a:t>- Abfall, der radioaktive Isotope chemischer Elemente enthält und keinen praktischen Wert hat.</a:t>
            </a:r>
            <a:endParaRPr lang="ru-RU" sz="2000" dirty="0"/>
          </a:p>
        </p:txBody>
      </p:sp>
      <p:sp>
        <p:nvSpPr>
          <p:cNvPr id="7" name="Прямоугольник 6"/>
          <p:cNvSpPr/>
          <p:nvPr/>
        </p:nvSpPr>
        <p:spPr>
          <a:xfrm>
            <a:off x="214282" y="4929198"/>
            <a:ext cx="8643998" cy="1477328"/>
          </a:xfrm>
          <a:prstGeom prst="rect">
            <a:avLst/>
          </a:prstGeom>
        </p:spPr>
        <p:txBody>
          <a:bodyPr wrap="square">
            <a:spAutoFit/>
          </a:bodyPr>
          <a:lstStyle/>
          <a:p>
            <a:r>
              <a:rPr lang="de-DE" dirty="0" smtClean="0"/>
              <a:t>Radioaktive </a:t>
            </a:r>
            <a:r>
              <a:rPr lang="de-DE" dirty="0"/>
              <a:t>Abfälle und abgebrannte Brennelemente werden oft verwechselt und als synonym angesehen. Es ist notwendig, zwischen diesen Konzepten zu unterscheiden. Radioaktiver Abfall ist Material, das nicht zur Verwendung bestimmt ist. Verbrauchter Kernbrennstoff ist ein Brennelement und eine wertvolle Ressource, deren Verarbeitung frischen Kernbrennstoff und Isotopenquellen erzeugt.</a:t>
            </a:r>
            <a:endParaRPr lang="ru-RU" dirty="0"/>
          </a:p>
        </p:txBody>
      </p:sp>
      <p:pic>
        <p:nvPicPr>
          <p:cNvPr id="8" name="Рисунок 7" descr="780149ddfa09fbd86eb140fe6810d770_XL.jpg"/>
          <p:cNvPicPr>
            <a:picLocks noChangeAspect="1"/>
          </p:cNvPicPr>
          <p:nvPr/>
        </p:nvPicPr>
        <p:blipFill>
          <a:blip r:embed="rId2" cstate="print"/>
          <a:stretch>
            <a:fillRect/>
          </a:stretch>
        </p:blipFill>
        <p:spPr>
          <a:xfrm>
            <a:off x="500034" y="2000240"/>
            <a:ext cx="2714644" cy="2687497"/>
          </a:xfrm>
          <a:prstGeom prst="rect">
            <a:avLst/>
          </a:prstGeom>
        </p:spPr>
      </p:pic>
      <p:pic>
        <p:nvPicPr>
          <p:cNvPr id="9" name="Рисунок 8" descr="vs.png"/>
          <p:cNvPicPr>
            <a:picLocks noChangeAspect="1"/>
          </p:cNvPicPr>
          <p:nvPr/>
        </p:nvPicPr>
        <p:blipFill>
          <a:blip r:embed="rId3" cstate="print"/>
          <a:stretch>
            <a:fillRect/>
          </a:stretch>
        </p:blipFill>
        <p:spPr>
          <a:xfrm>
            <a:off x="3643306" y="2857496"/>
            <a:ext cx="1143008" cy="1178273"/>
          </a:xfrm>
          <a:prstGeom prst="rect">
            <a:avLst/>
          </a:prstGeom>
        </p:spPr>
      </p:pic>
      <p:pic>
        <p:nvPicPr>
          <p:cNvPr id="10" name="Рисунок 9" descr="29874_1_430x301.jpeg"/>
          <p:cNvPicPr>
            <a:picLocks noChangeAspect="1"/>
          </p:cNvPicPr>
          <p:nvPr/>
        </p:nvPicPr>
        <p:blipFill>
          <a:blip r:embed="rId4" cstate="print"/>
          <a:stretch>
            <a:fillRect/>
          </a:stretch>
        </p:blipFill>
        <p:spPr>
          <a:xfrm>
            <a:off x="5143504" y="2143116"/>
            <a:ext cx="3673954" cy="2571768"/>
          </a:xfrm>
          <a:prstGeom prst="rect">
            <a:avLst/>
          </a:prstGeom>
        </p:spPr>
      </p:pic>
      <p:sp>
        <p:nvSpPr>
          <p:cNvPr id="11" name="TextBox 10"/>
          <p:cNvSpPr txBox="1"/>
          <p:nvPr/>
        </p:nvSpPr>
        <p:spPr>
          <a:xfrm>
            <a:off x="3083800" y="-305939"/>
            <a:ext cx="2904962" cy="1261884"/>
          </a:xfrm>
          <a:prstGeom prst="rect">
            <a:avLst/>
          </a:prstGeom>
          <a:noFill/>
        </p:spPr>
        <p:txBody>
          <a:bodyPr wrap="none" rtlCol="0">
            <a:spAutoFit/>
          </a:bodyPr>
          <a:lstStyle/>
          <a:p>
            <a:r>
              <a:rPr lang="en-US" sz="4000" dirty="0"/>
              <a:t/>
            </a:r>
            <a:br>
              <a:rPr lang="en-US" sz="4000" dirty="0"/>
            </a:br>
            <a:r>
              <a:rPr lang="en-US" sz="3600" b="1" dirty="0"/>
              <a:t>Auf </a:t>
            </a:r>
            <a:r>
              <a:rPr lang="en-US" sz="3600" b="1" dirty="0" err="1"/>
              <a:t>eine</a:t>
            </a:r>
            <a:r>
              <a:rPr lang="en-US" sz="3600" b="1" dirty="0"/>
              <a:t> </a:t>
            </a:r>
            <a:r>
              <a:rPr lang="en-US" sz="3600" b="1" dirty="0" err="1"/>
              <a:t>Notiz</a:t>
            </a:r>
            <a:endParaRPr lang="ru-RU" sz="3600" b="1" i="1"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1143000"/>
          </a:xfrm>
        </p:spPr>
        <p:txBody>
          <a:bodyPr>
            <a:normAutofit fontScale="90000"/>
          </a:bodyPr>
          <a:lstStyle/>
          <a:p>
            <a:r>
              <a:rPr lang="en-US" b="1" dirty="0" err="1" smtClean="0"/>
              <a:t>Abfallquellen</a:t>
            </a:r>
            <a:r>
              <a:rPr lang="en-US" b="1" dirty="0"/>
              <a:t>.</a:t>
            </a:r>
            <a:r>
              <a:rPr lang="ru-RU" dirty="0"/>
              <a:t/>
            </a:r>
            <a:br>
              <a:rPr lang="ru-RU" dirty="0"/>
            </a:br>
            <a:endParaRPr lang="ru-RU" dirty="0"/>
          </a:p>
        </p:txBody>
      </p:sp>
      <p:sp>
        <p:nvSpPr>
          <p:cNvPr id="3" name="Прямоугольник 2"/>
          <p:cNvSpPr/>
          <p:nvPr/>
        </p:nvSpPr>
        <p:spPr>
          <a:xfrm>
            <a:off x="285720" y="785794"/>
            <a:ext cx="8643998" cy="923330"/>
          </a:xfrm>
          <a:prstGeom prst="rect">
            <a:avLst/>
          </a:prstGeom>
        </p:spPr>
        <p:txBody>
          <a:bodyPr wrap="square">
            <a:spAutoFit/>
          </a:bodyPr>
          <a:lstStyle/>
          <a:p>
            <a:r>
              <a:rPr lang="de-DE" dirty="0" smtClean="0"/>
              <a:t>Radioaktive </a:t>
            </a:r>
            <a:r>
              <a:rPr lang="de-DE" dirty="0"/>
              <a:t>Abfälle entstehen in verschiedenen Formen mit sehr unterschiedlichen physikalischen und chemischen Eigenschaften wie Konzentrationen und Halbwertszeiten ihrer Radionuklide. Dieser Abfall kann entstehen:</a:t>
            </a:r>
            <a:endParaRPr lang="ru-RU" dirty="0"/>
          </a:p>
        </p:txBody>
      </p:sp>
      <p:sp>
        <p:nvSpPr>
          <p:cNvPr id="4" name="Прямоугольник 3"/>
          <p:cNvSpPr/>
          <p:nvPr/>
        </p:nvSpPr>
        <p:spPr>
          <a:xfrm>
            <a:off x="357158" y="2071678"/>
            <a:ext cx="6429420" cy="707886"/>
          </a:xfrm>
          <a:prstGeom prst="rect">
            <a:avLst/>
          </a:prstGeom>
        </p:spPr>
        <p:txBody>
          <a:bodyPr wrap="square">
            <a:spAutoFit/>
          </a:bodyPr>
          <a:lstStyle/>
          <a:p>
            <a:r>
              <a:rPr lang="de-DE" sz="2000" dirty="0" smtClean="0"/>
              <a:t>1</a:t>
            </a:r>
            <a:r>
              <a:rPr lang="de-DE" sz="2000" dirty="0"/>
              <a:t>) In gasförmiger Form, wie z. B. Lüftungsemissionen von Anlagen, in denen radioaktive Stoffe verarbeitet werden;</a:t>
            </a:r>
            <a:endParaRPr lang="ru-RU" sz="2000" dirty="0"/>
          </a:p>
        </p:txBody>
      </p:sp>
      <p:pic>
        <p:nvPicPr>
          <p:cNvPr id="5" name="Рисунок 4" descr="796px-Diossido_di_azoto.jpg"/>
          <p:cNvPicPr>
            <a:picLocks noChangeAspect="1"/>
          </p:cNvPicPr>
          <p:nvPr/>
        </p:nvPicPr>
        <p:blipFill>
          <a:blip r:embed="rId2" cstate="print"/>
          <a:stretch>
            <a:fillRect/>
          </a:stretch>
        </p:blipFill>
        <p:spPr>
          <a:xfrm>
            <a:off x="6500826" y="1714488"/>
            <a:ext cx="1928826" cy="1357322"/>
          </a:xfrm>
          <a:prstGeom prst="rect">
            <a:avLst/>
          </a:prstGeom>
        </p:spPr>
      </p:pic>
      <p:sp>
        <p:nvSpPr>
          <p:cNvPr id="6" name="Прямоугольник 5"/>
          <p:cNvSpPr/>
          <p:nvPr/>
        </p:nvSpPr>
        <p:spPr>
          <a:xfrm>
            <a:off x="357158" y="3031041"/>
            <a:ext cx="6072230" cy="1323439"/>
          </a:xfrm>
          <a:prstGeom prst="rect">
            <a:avLst/>
          </a:prstGeom>
        </p:spPr>
        <p:txBody>
          <a:bodyPr wrap="square">
            <a:spAutoFit/>
          </a:bodyPr>
          <a:lstStyle/>
          <a:p>
            <a:r>
              <a:rPr lang="de-DE" sz="2000" dirty="0" smtClean="0"/>
              <a:t>2</a:t>
            </a:r>
            <a:r>
              <a:rPr lang="de-DE" sz="2000" dirty="0"/>
              <a:t>) in flüssiger Form, angefangen von Lösungen von Szintillationszählern aus Forschungseinrichtungen bis hin zu hochgradigen flüssigen Abfällen, die bei der Verarbeitung abgebrannter Brennelemente entstehen;</a:t>
            </a:r>
            <a:endParaRPr lang="ru-RU" sz="2000" dirty="0"/>
          </a:p>
        </p:txBody>
      </p:sp>
      <p:pic>
        <p:nvPicPr>
          <p:cNvPr id="7" name="Рисунок 6" descr="Water_drop_001.jpg"/>
          <p:cNvPicPr>
            <a:picLocks noChangeAspect="1"/>
          </p:cNvPicPr>
          <p:nvPr/>
        </p:nvPicPr>
        <p:blipFill>
          <a:blip r:embed="rId3" cstate="print"/>
          <a:stretch>
            <a:fillRect/>
          </a:stretch>
        </p:blipFill>
        <p:spPr>
          <a:xfrm>
            <a:off x="6500826" y="3214686"/>
            <a:ext cx="1928826" cy="1261238"/>
          </a:xfrm>
          <a:prstGeom prst="rect">
            <a:avLst/>
          </a:prstGeom>
        </p:spPr>
      </p:pic>
      <p:sp>
        <p:nvSpPr>
          <p:cNvPr id="8" name="Прямоугольник 7"/>
          <p:cNvSpPr/>
          <p:nvPr/>
        </p:nvSpPr>
        <p:spPr>
          <a:xfrm>
            <a:off x="357158" y="4549676"/>
            <a:ext cx="5857916" cy="2246769"/>
          </a:xfrm>
          <a:prstGeom prst="rect">
            <a:avLst/>
          </a:prstGeom>
        </p:spPr>
        <p:txBody>
          <a:bodyPr wrap="square">
            <a:spAutoFit/>
          </a:bodyPr>
          <a:lstStyle/>
          <a:p>
            <a:r>
              <a:rPr lang="de-DE" sz="2000" dirty="0"/>
              <a:t>3) In fester Form (kontaminierte Vorräte, Glaswaren aus Krankenhäusern, medizinischen Forschungseinrichtungen und radiopharmazeutischen Labors, verglaste Abfälle aus der Brennstoffverarbeitung oder abgebrannte Brennelemente aus Kernkraftwerken, wenn sie als Abfall betrachtet werden).</a:t>
            </a:r>
            <a:endParaRPr lang="ru-RU" sz="2000" dirty="0"/>
          </a:p>
        </p:txBody>
      </p:sp>
      <p:pic>
        <p:nvPicPr>
          <p:cNvPr id="9" name="Рисунок 8" descr="Fcc_lattice_4.jpg"/>
          <p:cNvPicPr>
            <a:picLocks noChangeAspect="1"/>
          </p:cNvPicPr>
          <p:nvPr/>
        </p:nvPicPr>
        <p:blipFill>
          <a:blip r:embed="rId4" cstate="print"/>
          <a:stretch>
            <a:fillRect/>
          </a:stretch>
        </p:blipFill>
        <p:spPr>
          <a:xfrm>
            <a:off x="6500826" y="4786322"/>
            <a:ext cx="1950720" cy="1463040"/>
          </a:xfrm>
          <a:prstGeom prst="rect">
            <a:avLst/>
          </a:prstGeom>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338"/>
            <a:ext cx="8229600" cy="1143000"/>
          </a:xfrm>
        </p:spPr>
        <p:txBody>
          <a:bodyPr>
            <a:normAutofit/>
          </a:bodyPr>
          <a:lstStyle/>
          <a:p>
            <a:r>
              <a:rPr lang="en-US" dirty="0" err="1" smtClean="0"/>
              <a:t>Abfallquellen</a:t>
            </a:r>
            <a:r>
              <a:rPr lang="en-US" dirty="0"/>
              <a:t>.</a:t>
            </a:r>
            <a:endParaRPr lang="ru-RU" sz="4000" dirty="0"/>
          </a:p>
        </p:txBody>
      </p:sp>
      <p:sp>
        <p:nvSpPr>
          <p:cNvPr id="6" name="Прямоугольник 5"/>
          <p:cNvSpPr/>
          <p:nvPr/>
        </p:nvSpPr>
        <p:spPr>
          <a:xfrm>
            <a:off x="321038" y="639529"/>
            <a:ext cx="8572560" cy="646331"/>
          </a:xfrm>
          <a:prstGeom prst="rect">
            <a:avLst/>
          </a:prstGeom>
        </p:spPr>
        <p:txBody>
          <a:bodyPr wrap="square">
            <a:spAutoFit/>
          </a:bodyPr>
          <a:lstStyle/>
          <a:p>
            <a:r>
              <a:rPr lang="de-DE" b="1" dirty="0"/>
              <a:t>Die Arbeit mit solchen Substanzen unterliegt den Hygienevorschriften der Sanitär- und Epidemiologischen Aufsicht.</a:t>
            </a:r>
            <a:endParaRPr lang="ru-RU" b="1" dirty="0"/>
          </a:p>
        </p:txBody>
      </p:sp>
      <p:pic>
        <p:nvPicPr>
          <p:cNvPr id="7" name="Рисунок 6" descr="уголь (2).jpg"/>
          <p:cNvPicPr>
            <a:picLocks noChangeAspect="1"/>
          </p:cNvPicPr>
          <p:nvPr/>
        </p:nvPicPr>
        <p:blipFill>
          <a:blip r:embed="rId2" cstate="print"/>
          <a:stretch>
            <a:fillRect/>
          </a:stretch>
        </p:blipFill>
        <p:spPr>
          <a:xfrm>
            <a:off x="214282" y="4286256"/>
            <a:ext cx="1571636" cy="2094398"/>
          </a:xfrm>
          <a:prstGeom prst="rect">
            <a:avLst/>
          </a:prstGeom>
        </p:spPr>
      </p:pic>
      <p:sp>
        <p:nvSpPr>
          <p:cNvPr id="8" name="Прямоугольник 7"/>
          <p:cNvSpPr/>
          <p:nvPr/>
        </p:nvSpPr>
        <p:spPr>
          <a:xfrm>
            <a:off x="285720" y="1428736"/>
            <a:ext cx="8858280" cy="923330"/>
          </a:xfrm>
          <a:prstGeom prst="rect">
            <a:avLst/>
          </a:prstGeom>
        </p:spPr>
        <p:txBody>
          <a:bodyPr wrap="square">
            <a:spAutoFit/>
          </a:bodyPr>
          <a:lstStyle/>
          <a:p>
            <a:r>
              <a:rPr lang="de-DE" dirty="0" smtClean="0">
                <a:solidFill>
                  <a:schemeClr val="tx1">
                    <a:lumMod val="65000"/>
                    <a:lumOff val="35000"/>
                  </a:schemeClr>
                </a:solidFill>
              </a:rPr>
              <a:t>Kohle</a:t>
            </a:r>
            <a:r>
              <a:rPr lang="ru-RU" dirty="0" smtClean="0"/>
              <a:t>.</a:t>
            </a:r>
            <a:r>
              <a:rPr lang="de-DE" dirty="0" smtClean="0"/>
              <a:t> </a:t>
            </a:r>
            <a:r>
              <a:rPr lang="de-DE" dirty="0"/>
              <a:t>Kohle enthält eine geringe Anzahl von Radionukliden wie Uran oder Thorium, aber der Gehalt dieser Elemente in Kohle liegt unter ihrer durchschnittlichen Konzentration in der Erdkruste.</a:t>
            </a:r>
            <a:endParaRPr lang="ru-RU" dirty="0"/>
          </a:p>
        </p:txBody>
      </p:sp>
      <p:sp>
        <p:nvSpPr>
          <p:cNvPr id="9" name="Прямоугольник 8"/>
          <p:cNvSpPr/>
          <p:nvPr/>
        </p:nvSpPr>
        <p:spPr>
          <a:xfrm>
            <a:off x="285720" y="2285992"/>
            <a:ext cx="8858280" cy="646331"/>
          </a:xfrm>
          <a:prstGeom prst="rect">
            <a:avLst/>
          </a:prstGeom>
        </p:spPr>
        <p:txBody>
          <a:bodyPr wrap="square">
            <a:spAutoFit/>
          </a:bodyPr>
          <a:lstStyle/>
          <a:p>
            <a:r>
              <a:rPr lang="de-DE" dirty="0" smtClean="0">
                <a:solidFill>
                  <a:schemeClr val="bg2">
                    <a:lumMod val="25000"/>
                  </a:schemeClr>
                </a:solidFill>
              </a:rPr>
              <a:t>Öl </a:t>
            </a:r>
            <a:r>
              <a:rPr lang="de-DE" dirty="0">
                <a:solidFill>
                  <a:schemeClr val="bg2">
                    <a:lumMod val="25000"/>
                  </a:schemeClr>
                </a:solidFill>
              </a:rPr>
              <a:t>und Gas</a:t>
            </a:r>
            <a:r>
              <a:rPr lang="de-DE" dirty="0"/>
              <a:t>. Nebenprodukte der Öl- und Gasindustrie enthalten häufig Radium und seine Zerfallsprodukte.</a:t>
            </a:r>
            <a:endParaRPr lang="ru-RU" dirty="0"/>
          </a:p>
        </p:txBody>
      </p:sp>
      <p:pic>
        <p:nvPicPr>
          <p:cNvPr id="10" name="Рисунок 9" descr="Petroleum_cm05.jpg"/>
          <p:cNvPicPr>
            <a:picLocks noChangeAspect="1"/>
          </p:cNvPicPr>
          <p:nvPr/>
        </p:nvPicPr>
        <p:blipFill>
          <a:blip r:embed="rId3" cstate="print"/>
          <a:stretch>
            <a:fillRect/>
          </a:stretch>
        </p:blipFill>
        <p:spPr>
          <a:xfrm>
            <a:off x="1928794" y="4286256"/>
            <a:ext cx="1579357" cy="2071702"/>
          </a:xfrm>
          <a:prstGeom prst="rect">
            <a:avLst/>
          </a:prstGeom>
        </p:spPr>
      </p:pic>
      <p:sp>
        <p:nvSpPr>
          <p:cNvPr id="12" name="Прямоугольник 11"/>
          <p:cNvSpPr/>
          <p:nvPr/>
        </p:nvSpPr>
        <p:spPr>
          <a:xfrm>
            <a:off x="285720" y="2857496"/>
            <a:ext cx="8858280" cy="646331"/>
          </a:xfrm>
          <a:prstGeom prst="rect">
            <a:avLst/>
          </a:prstGeom>
        </p:spPr>
        <p:txBody>
          <a:bodyPr wrap="square">
            <a:spAutoFit/>
          </a:bodyPr>
          <a:lstStyle/>
          <a:p>
            <a:r>
              <a:rPr lang="de-DE" dirty="0" smtClean="0">
                <a:solidFill>
                  <a:schemeClr val="accent5">
                    <a:lumMod val="75000"/>
                  </a:schemeClr>
                </a:solidFill>
              </a:rPr>
              <a:t>Medizinische </a:t>
            </a:r>
            <a:r>
              <a:rPr lang="de-DE" dirty="0">
                <a:solidFill>
                  <a:schemeClr val="accent5">
                    <a:lumMod val="75000"/>
                  </a:schemeClr>
                </a:solidFill>
              </a:rPr>
              <a:t>RAO</a:t>
            </a:r>
            <a:r>
              <a:rPr lang="de-DE" dirty="0"/>
              <a:t>. In radioaktiven medizinischen Abfällen überwiegen Beta- und Gammastrahlenquellen.</a:t>
            </a:r>
            <a:endParaRPr lang="ru-RU" dirty="0"/>
          </a:p>
        </p:txBody>
      </p:sp>
      <p:sp>
        <p:nvSpPr>
          <p:cNvPr id="14" name="Прямоугольник 13"/>
          <p:cNvSpPr/>
          <p:nvPr/>
        </p:nvSpPr>
        <p:spPr>
          <a:xfrm>
            <a:off x="285720" y="3500438"/>
            <a:ext cx="8858280" cy="646331"/>
          </a:xfrm>
          <a:prstGeom prst="rect">
            <a:avLst/>
          </a:prstGeom>
        </p:spPr>
        <p:txBody>
          <a:bodyPr wrap="square">
            <a:spAutoFit/>
          </a:bodyPr>
          <a:lstStyle/>
          <a:p>
            <a:r>
              <a:rPr lang="de-DE" dirty="0">
                <a:solidFill>
                  <a:schemeClr val="accent6">
                    <a:lumMod val="75000"/>
                  </a:schemeClr>
                </a:solidFill>
              </a:rPr>
              <a:t>Industrielle radioaktive Abfälle</a:t>
            </a:r>
            <a:r>
              <a:rPr lang="de-DE" dirty="0"/>
              <a:t>. Industrielle radioaktive Abfälle können Quellen für Alpha-, Beta-, Neutronen- oder Gammastrahlung enthalten</a:t>
            </a:r>
            <a:endParaRPr lang="ru-RU" dirty="0"/>
          </a:p>
        </p:txBody>
      </p:sp>
      <p:sp>
        <p:nvSpPr>
          <p:cNvPr id="15" name="Прямоугольник 14"/>
          <p:cNvSpPr/>
          <p:nvPr/>
        </p:nvSpPr>
        <p:spPr>
          <a:xfrm>
            <a:off x="596378" y="6335475"/>
            <a:ext cx="774571" cy="369332"/>
          </a:xfrm>
          <a:prstGeom prst="rect">
            <a:avLst/>
          </a:prstGeom>
        </p:spPr>
        <p:txBody>
          <a:bodyPr wrap="none">
            <a:spAutoFit/>
          </a:bodyPr>
          <a:lstStyle/>
          <a:p>
            <a:r>
              <a:rPr lang="de-DE" altLang="ru-RU" dirty="0">
                <a:solidFill>
                  <a:srgbClr val="222222"/>
                </a:solidFill>
                <a:latin typeface="inherit"/>
              </a:rPr>
              <a:t>Kohle</a:t>
            </a:r>
            <a:endParaRPr lang="ru-RU" dirty="0"/>
          </a:p>
        </p:txBody>
      </p:sp>
      <p:sp>
        <p:nvSpPr>
          <p:cNvPr id="16" name="Прямоугольник 15"/>
          <p:cNvSpPr/>
          <p:nvPr/>
        </p:nvSpPr>
        <p:spPr>
          <a:xfrm>
            <a:off x="2285984" y="6357958"/>
            <a:ext cx="389850" cy="369332"/>
          </a:xfrm>
          <a:prstGeom prst="rect">
            <a:avLst/>
          </a:prstGeom>
        </p:spPr>
        <p:txBody>
          <a:bodyPr wrap="none">
            <a:spAutoFit/>
          </a:bodyPr>
          <a:lstStyle/>
          <a:p>
            <a:r>
              <a:rPr lang="en-US" dirty="0" err="1" smtClean="0"/>
              <a:t>Öl</a:t>
            </a:r>
            <a:endParaRPr lang="ru-RU" dirty="0"/>
          </a:p>
        </p:txBody>
      </p:sp>
      <p:pic>
        <p:nvPicPr>
          <p:cNvPr id="17" name="Рисунок 16" descr="498535874.jpg"/>
          <p:cNvPicPr>
            <a:picLocks noChangeAspect="1"/>
          </p:cNvPicPr>
          <p:nvPr/>
        </p:nvPicPr>
        <p:blipFill>
          <a:blip r:embed="rId4" cstate="print"/>
          <a:stretch>
            <a:fillRect/>
          </a:stretch>
        </p:blipFill>
        <p:spPr>
          <a:xfrm>
            <a:off x="3643306" y="4643446"/>
            <a:ext cx="2927531" cy="1730372"/>
          </a:xfrm>
          <a:prstGeom prst="rect">
            <a:avLst/>
          </a:prstGeom>
        </p:spPr>
      </p:pic>
      <p:sp>
        <p:nvSpPr>
          <p:cNvPr id="18" name="Прямоугольник 17"/>
          <p:cNvSpPr/>
          <p:nvPr/>
        </p:nvSpPr>
        <p:spPr>
          <a:xfrm>
            <a:off x="4143372" y="6357958"/>
            <a:ext cx="1876476" cy="369332"/>
          </a:xfrm>
          <a:prstGeom prst="rect">
            <a:avLst/>
          </a:prstGeom>
        </p:spPr>
        <p:txBody>
          <a:bodyPr wrap="none">
            <a:spAutoFit/>
          </a:bodyPr>
          <a:lstStyle/>
          <a:p>
            <a:r>
              <a:rPr lang="en-US" dirty="0" err="1" smtClean="0"/>
              <a:t>Medizinische</a:t>
            </a:r>
            <a:r>
              <a:rPr lang="en-US" dirty="0" smtClean="0"/>
              <a:t> </a:t>
            </a:r>
            <a:r>
              <a:rPr lang="en-US" dirty="0"/>
              <a:t>RAO</a:t>
            </a:r>
            <a:endParaRPr lang="ru-RU" dirty="0"/>
          </a:p>
        </p:txBody>
      </p:sp>
      <p:pic>
        <p:nvPicPr>
          <p:cNvPr id="19" name="Рисунок 18" descr="031aeb1e117600e924b20d26da278806.jpg"/>
          <p:cNvPicPr>
            <a:picLocks noChangeAspect="1"/>
          </p:cNvPicPr>
          <p:nvPr/>
        </p:nvPicPr>
        <p:blipFill>
          <a:blip r:embed="rId5" cstate="print"/>
          <a:stretch>
            <a:fillRect/>
          </a:stretch>
        </p:blipFill>
        <p:spPr>
          <a:xfrm>
            <a:off x="6715140" y="4643446"/>
            <a:ext cx="2189102" cy="1709734"/>
          </a:xfrm>
          <a:prstGeom prst="rect">
            <a:avLst/>
          </a:prstGeom>
        </p:spPr>
      </p:pic>
      <p:sp>
        <p:nvSpPr>
          <p:cNvPr id="20" name="Прямоугольник 19"/>
          <p:cNvSpPr/>
          <p:nvPr/>
        </p:nvSpPr>
        <p:spPr>
          <a:xfrm>
            <a:off x="6715140" y="6315329"/>
            <a:ext cx="2390911" cy="646331"/>
          </a:xfrm>
          <a:prstGeom prst="rect">
            <a:avLst/>
          </a:prstGeom>
        </p:spPr>
        <p:txBody>
          <a:bodyPr wrap="none">
            <a:spAutoFit/>
          </a:bodyPr>
          <a:lstStyle/>
          <a:p>
            <a:r>
              <a:rPr lang="en-US" dirty="0" err="1" smtClean="0"/>
              <a:t>Industrielle</a:t>
            </a:r>
            <a:r>
              <a:rPr lang="en-US" dirty="0" smtClean="0"/>
              <a:t> </a:t>
            </a:r>
            <a:r>
              <a:rPr lang="en-US" dirty="0" err="1"/>
              <a:t>radioaktive</a:t>
            </a:r>
            <a:r>
              <a:rPr lang="en-US" dirty="0"/>
              <a:t> </a:t>
            </a:r>
            <a:endParaRPr lang="ru-RU" dirty="0" smtClean="0"/>
          </a:p>
          <a:p>
            <a:r>
              <a:rPr lang="en-US" dirty="0" err="1" smtClean="0"/>
              <a:t>Abfälle</a:t>
            </a:r>
            <a:endParaRPr lang="ru-RU"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42900"/>
            <a:ext cx="8229600" cy="1143000"/>
          </a:xfrm>
        </p:spPr>
        <p:txBody>
          <a:bodyPr/>
          <a:lstStyle/>
          <a:p>
            <a:r>
              <a:rPr lang="en-US" b="1" dirty="0"/>
              <a:t>Das </a:t>
            </a:r>
            <a:r>
              <a:rPr lang="en-US" b="1" dirty="0" err="1"/>
              <a:t>Wesentliche</a:t>
            </a:r>
            <a:r>
              <a:rPr lang="en-US" b="1" dirty="0"/>
              <a:t> des Problems</a:t>
            </a:r>
            <a:endParaRPr lang="ru-RU" b="1" i="1" dirty="0"/>
          </a:p>
        </p:txBody>
      </p:sp>
      <p:sp>
        <p:nvSpPr>
          <p:cNvPr id="3" name="Прямоугольник 2"/>
          <p:cNvSpPr/>
          <p:nvPr/>
        </p:nvSpPr>
        <p:spPr>
          <a:xfrm>
            <a:off x="285720" y="785795"/>
            <a:ext cx="8643998" cy="2031325"/>
          </a:xfrm>
          <a:prstGeom prst="rect">
            <a:avLst/>
          </a:prstGeom>
        </p:spPr>
        <p:txBody>
          <a:bodyPr wrap="square">
            <a:spAutoFit/>
          </a:bodyPr>
          <a:lstStyle/>
          <a:p>
            <a:r>
              <a:rPr lang="ru-RU" dirty="0"/>
              <a:t> </a:t>
            </a:r>
            <a:r>
              <a:rPr lang="de-DE" dirty="0" smtClean="0"/>
              <a:t>In </a:t>
            </a:r>
            <a:r>
              <a:rPr lang="de-DE" dirty="0"/>
              <a:t>den letzten fünfzig Jahren wurde kein vernünftigerweise akzeptabler Weg gefunden, um die Risiken zu minimieren, die mit dem Transport und der Entsorgung der Produkte zur Herstellung und zum Betrieb von Materialien verschiedener nuklearer Anlagen - Energie oder Militär - verbunden sind. Das Wesentliche des Problems sind die Besonderheiten der Atomindustrie. Die Produkte von Zerfallsreaktionen der Kernfusion sind extrem toxisch und bleiben dies mehrere Zehntausende oder sogar Hunderttausende von Jahren. Was kann das Leben und die Gesundheit der Menschheit beeinflussen.</a:t>
            </a:r>
            <a:endParaRPr lang="ru-RU" dirty="0"/>
          </a:p>
        </p:txBody>
      </p:sp>
      <p:pic>
        <p:nvPicPr>
          <p:cNvPr id="4" name="Рисунок 3" descr="радиация-эволюция-зомби-мутант-467645.jpeg"/>
          <p:cNvPicPr>
            <a:picLocks noChangeAspect="1"/>
          </p:cNvPicPr>
          <p:nvPr/>
        </p:nvPicPr>
        <p:blipFill>
          <a:blip r:embed="rId2" cstate="print"/>
          <a:stretch>
            <a:fillRect/>
          </a:stretch>
        </p:blipFill>
        <p:spPr>
          <a:xfrm>
            <a:off x="1142976" y="2928934"/>
            <a:ext cx="6858048" cy="3737082"/>
          </a:xfrm>
          <a:prstGeom prst="rect">
            <a:avLst/>
          </a:prstGeom>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42900"/>
            <a:ext cx="8229600" cy="1143000"/>
          </a:xfrm>
        </p:spPr>
        <p:txBody>
          <a:bodyPr>
            <a:normAutofit/>
          </a:bodyPr>
          <a:lstStyle/>
          <a:p>
            <a:r>
              <a:rPr lang="en-US" b="1" dirty="0" smtClean="0"/>
              <a:t>Was </a:t>
            </a:r>
            <a:r>
              <a:rPr lang="en-US" b="1" dirty="0" err="1"/>
              <a:t>zu</a:t>
            </a:r>
            <a:r>
              <a:rPr lang="en-US" b="1" dirty="0"/>
              <a:t> </a:t>
            </a:r>
            <a:r>
              <a:rPr lang="en-US" b="1" dirty="0" err="1"/>
              <a:t>tun</a:t>
            </a:r>
            <a:r>
              <a:rPr lang="en-US" b="1" dirty="0"/>
              <a:t> </a:t>
            </a:r>
            <a:r>
              <a:rPr lang="en-US" b="1" dirty="0" err="1"/>
              <a:t>ist</a:t>
            </a:r>
            <a:r>
              <a:rPr lang="en-US" b="1" dirty="0"/>
              <a:t>?</a:t>
            </a:r>
            <a:endParaRPr lang="ru-RU" b="1" i="1" dirty="0"/>
          </a:p>
        </p:txBody>
      </p:sp>
      <p:sp>
        <p:nvSpPr>
          <p:cNvPr id="3" name="Прямоугольник 2"/>
          <p:cNvSpPr/>
          <p:nvPr/>
        </p:nvSpPr>
        <p:spPr>
          <a:xfrm>
            <a:off x="142844" y="785794"/>
            <a:ext cx="8858312" cy="2246769"/>
          </a:xfrm>
          <a:prstGeom prst="rect">
            <a:avLst/>
          </a:prstGeom>
        </p:spPr>
        <p:txBody>
          <a:bodyPr wrap="square">
            <a:spAutoFit/>
          </a:bodyPr>
          <a:lstStyle/>
          <a:p>
            <a:r>
              <a:rPr lang="de-DE" sz="2000" dirty="0"/>
              <a:t>Neue Wege zum Recycling abgebrannter Brennelemente werden entwickelt. Strahlung so effizient wie möglich zu nutzen, das zu isolieren und zu begraben, ist die Aufgabe der Gegenwart und der Zukunft! Neue Technologien zur Regulierung nuklearer Prozesse sind von entscheidender Bedeutung. Die Idee, Energie aus vorhandenen radioaktiven Abfällen zu gewinnen, die ökologische Umstrukturierung der Nuklearindustrie, um ihre Effizienz zu steigern und Abfall zu minimieren, sieht sehr attraktiv aus.</a:t>
            </a:r>
            <a:endParaRPr lang="ru-RU" sz="2000" dirty="0"/>
          </a:p>
        </p:txBody>
      </p:sp>
      <p:pic>
        <p:nvPicPr>
          <p:cNvPr id="4" name="Рисунок 3" descr="1443_3.jpg"/>
          <p:cNvPicPr>
            <a:picLocks noChangeAspect="1"/>
          </p:cNvPicPr>
          <p:nvPr/>
        </p:nvPicPr>
        <p:blipFill>
          <a:blip r:embed="rId2" cstate="print"/>
          <a:stretch>
            <a:fillRect/>
          </a:stretch>
        </p:blipFill>
        <p:spPr>
          <a:xfrm>
            <a:off x="214282" y="3786190"/>
            <a:ext cx="3668530" cy="2388621"/>
          </a:xfrm>
          <a:prstGeom prst="rect">
            <a:avLst/>
          </a:prstGeom>
        </p:spPr>
      </p:pic>
      <p:pic>
        <p:nvPicPr>
          <p:cNvPr id="5" name="Рисунок 4" descr="c8d3976d1549.jpg"/>
          <p:cNvPicPr>
            <a:picLocks noChangeAspect="1"/>
          </p:cNvPicPr>
          <p:nvPr/>
        </p:nvPicPr>
        <p:blipFill>
          <a:blip r:embed="rId3" cstate="print"/>
          <a:stretch>
            <a:fillRect/>
          </a:stretch>
        </p:blipFill>
        <p:spPr>
          <a:xfrm>
            <a:off x="4500562" y="3786190"/>
            <a:ext cx="3643306" cy="2428871"/>
          </a:xfrm>
          <a:prstGeom prst="rect">
            <a:avLst/>
          </a:prstGeom>
        </p:spPr>
      </p:pic>
      <p:sp>
        <p:nvSpPr>
          <p:cNvPr id="6" name="TextBox 5"/>
          <p:cNvSpPr txBox="1"/>
          <p:nvPr/>
        </p:nvSpPr>
        <p:spPr>
          <a:xfrm>
            <a:off x="836837" y="6174811"/>
            <a:ext cx="2423420" cy="369332"/>
          </a:xfrm>
          <a:prstGeom prst="rect">
            <a:avLst/>
          </a:prstGeom>
          <a:noFill/>
        </p:spPr>
        <p:txBody>
          <a:bodyPr wrap="none" rtlCol="0">
            <a:spAutoFit/>
          </a:bodyPr>
          <a:lstStyle/>
          <a:p>
            <a:r>
              <a:rPr lang="en-US" dirty="0"/>
              <a:t>US Radioactive </a:t>
            </a:r>
            <a:r>
              <a:rPr lang="en-US" dirty="0" err="1"/>
              <a:t>Deponie</a:t>
            </a:r>
            <a:endParaRPr lang="ru-RU" dirty="0"/>
          </a:p>
        </p:txBody>
      </p:sp>
      <p:sp>
        <p:nvSpPr>
          <p:cNvPr id="7" name="TextBox 6"/>
          <p:cNvSpPr txBox="1"/>
          <p:nvPr/>
        </p:nvSpPr>
        <p:spPr>
          <a:xfrm>
            <a:off x="4214810" y="6220977"/>
            <a:ext cx="4786346" cy="646331"/>
          </a:xfrm>
          <a:prstGeom prst="rect">
            <a:avLst/>
          </a:prstGeom>
          <a:noFill/>
        </p:spPr>
        <p:txBody>
          <a:bodyPr wrap="square" rtlCol="0">
            <a:spAutoFit/>
          </a:bodyPr>
          <a:lstStyle/>
          <a:p>
            <a:r>
              <a:rPr lang="de-DE" dirty="0" smtClean="0"/>
              <a:t>Protest </a:t>
            </a:r>
            <a:r>
              <a:rPr lang="de-DE" dirty="0"/>
              <a:t>gegen den Import radioaktiver Abfälle in Frankreich.</a:t>
            </a:r>
            <a:endParaRPr lang="ru-RU" dirty="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357298"/>
            <a:ext cx="8229600" cy="1143000"/>
          </a:xfrm>
        </p:spPr>
        <p:txBody>
          <a:bodyPr>
            <a:normAutofit fontScale="90000"/>
          </a:bodyPr>
          <a:lstStyle/>
          <a:p>
            <a:r>
              <a:rPr lang="de-DE" sz="2400" dirty="0"/>
              <a:t/>
            </a:r>
            <a:br>
              <a:rPr lang="de-DE" sz="2400" dirty="0"/>
            </a:br>
            <a:r>
              <a:rPr lang="de-DE" dirty="0"/>
              <a:t>Die Hauptphasen der Entsorgung radioaktiver Abfälle</a:t>
            </a:r>
            <a:r>
              <a:rPr lang="ru-RU" b="1" dirty="0"/>
              <a:t/>
            </a:r>
            <a:br>
              <a:rPr lang="ru-RU" b="1" dirty="0"/>
            </a:br>
            <a:endParaRPr lang="ru-RU" dirty="0"/>
          </a:p>
        </p:txBody>
      </p:sp>
      <p:pic>
        <p:nvPicPr>
          <p:cNvPr id="3" name="Рисунок 2" descr="RAO.gif"/>
          <p:cNvPicPr>
            <a:picLocks noChangeAspect="1"/>
          </p:cNvPicPr>
          <p:nvPr/>
        </p:nvPicPr>
        <p:blipFill>
          <a:blip r:embed="rId2" cstate="print"/>
          <a:stretch>
            <a:fillRect/>
          </a:stretch>
        </p:blipFill>
        <p:spPr>
          <a:xfrm>
            <a:off x="571472" y="1928802"/>
            <a:ext cx="7620000" cy="3371850"/>
          </a:xfrm>
          <a:prstGeom prst="rect">
            <a:avLst/>
          </a:prstGeom>
        </p:spPr>
      </p:pic>
      <p:sp>
        <p:nvSpPr>
          <p:cNvPr id="5" name="TextBox 4"/>
          <p:cNvSpPr txBox="1"/>
          <p:nvPr/>
        </p:nvSpPr>
        <p:spPr>
          <a:xfrm>
            <a:off x="2870381" y="194384"/>
            <a:ext cx="2917402" cy="584775"/>
          </a:xfrm>
          <a:prstGeom prst="rect">
            <a:avLst/>
          </a:prstGeom>
          <a:noFill/>
        </p:spPr>
        <p:txBody>
          <a:bodyPr wrap="none" rtlCol="0">
            <a:spAutoFit/>
          </a:bodyPr>
          <a:lstStyle/>
          <a:p>
            <a:r>
              <a:rPr lang="en-US" sz="3200" b="1" dirty="0" smtClean="0"/>
              <a:t>Was </a:t>
            </a:r>
            <a:r>
              <a:rPr lang="en-US" sz="3200" b="1" dirty="0" err="1"/>
              <a:t>machen</a:t>
            </a:r>
            <a:r>
              <a:rPr lang="en-US" sz="3200" b="1" dirty="0"/>
              <a:t> </a:t>
            </a:r>
            <a:r>
              <a:rPr lang="en-US" sz="3200" b="1" dirty="0" err="1"/>
              <a:t>sie</a:t>
            </a:r>
            <a:endParaRPr lang="ru-RU" sz="3200" b="1" i="1"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42852"/>
            <a:ext cx="8229600" cy="1143000"/>
          </a:xfrm>
        </p:spPr>
        <p:txBody>
          <a:bodyPr>
            <a:normAutofit fontScale="90000"/>
          </a:bodyPr>
          <a:lstStyle/>
          <a:p>
            <a:r>
              <a:rPr lang="en-US" dirty="0"/>
              <a:t>Was </a:t>
            </a:r>
            <a:r>
              <a:rPr lang="en-US" dirty="0" err="1"/>
              <a:t>machen</a:t>
            </a:r>
            <a:r>
              <a:rPr lang="en-US" dirty="0"/>
              <a:t> </a:t>
            </a:r>
            <a:r>
              <a:rPr lang="en-US" dirty="0" err="1" smtClean="0"/>
              <a:t>sie</a:t>
            </a:r>
            <a:r>
              <a:rPr lang="ru-RU" dirty="0"/>
              <a:t>?</a:t>
            </a:r>
            <a:r>
              <a:rPr lang="ru-RU" b="1" i="1" dirty="0" smtClean="0"/>
              <a:t/>
            </a:r>
            <a:br>
              <a:rPr lang="ru-RU" b="1" i="1" dirty="0" smtClean="0"/>
            </a:br>
            <a:endParaRPr lang="ru-RU" dirty="0"/>
          </a:p>
        </p:txBody>
      </p:sp>
      <p:sp>
        <p:nvSpPr>
          <p:cNvPr id="3" name="TextBox 2"/>
          <p:cNvSpPr txBox="1"/>
          <p:nvPr/>
        </p:nvSpPr>
        <p:spPr>
          <a:xfrm>
            <a:off x="285721" y="857232"/>
            <a:ext cx="8501122" cy="646331"/>
          </a:xfrm>
          <a:prstGeom prst="rect">
            <a:avLst/>
          </a:prstGeom>
          <a:noFill/>
        </p:spPr>
        <p:txBody>
          <a:bodyPr wrap="square" rtlCol="0">
            <a:spAutoFit/>
          </a:bodyPr>
          <a:lstStyle/>
          <a:p>
            <a:r>
              <a:rPr lang="de-DE" dirty="0"/>
              <a:t>Im Moment wird die offensichtliche Schlussfolgerung gezogen: Die Umwelt selbst muss den Abfall isolieren.</a:t>
            </a:r>
            <a:endParaRPr lang="ru-RU" b="1" dirty="0"/>
          </a:p>
        </p:txBody>
      </p:sp>
      <p:sp>
        <p:nvSpPr>
          <p:cNvPr id="4" name="Прямоугольник 3"/>
          <p:cNvSpPr/>
          <p:nvPr/>
        </p:nvSpPr>
        <p:spPr>
          <a:xfrm>
            <a:off x="285720" y="1857364"/>
            <a:ext cx="3500462" cy="2308324"/>
          </a:xfrm>
          <a:prstGeom prst="rect">
            <a:avLst/>
          </a:prstGeom>
        </p:spPr>
        <p:txBody>
          <a:bodyPr wrap="square">
            <a:spAutoFit/>
          </a:bodyPr>
          <a:lstStyle/>
          <a:p>
            <a:r>
              <a:rPr lang="de-DE" dirty="0"/>
              <a:t>Die Optionen wurden in Betracht gezogen: radioaktive Abfälle in tiefen ozeanischen Depressionen, in den Bodensedimenten der Ozeane, in Polkappen zu begraben; schicke sie in den Weltraum; Lege sie in die tiefen Schichten der Erdkruste.</a:t>
            </a:r>
            <a:endParaRPr lang="ru-RU" dirty="0"/>
          </a:p>
        </p:txBody>
      </p:sp>
      <p:pic>
        <p:nvPicPr>
          <p:cNvPr id="5" name="Рисунок 4" descr="original.png"/>
          <p:cNvPicPr>
            <a:picLocks noChangeAspect="1"/>
          </p:cNvPicPr>
          <p:nvPr/>
        </p:nvPicPr>
        <p:blipFill>
          <a:blip r:embed="rId2" cstate="print"/>
          <a:stretch>
            <a:fillRect/>
          </a:stretch>
        </p:blipFill>
        <p:spPr>
          <a:xfrm>
            <a:off x="3929058" y="1500174"/>
            <a:ext cx="4476750" cy="3362325"/>
          </a:xfrm>
          <a:prstGeom prst="rect">
            <a:avLst/>
          </a:prstGeom>
        </p:spPr>
      </p:pic>
      <p:sp>
        <p:nvSpPr>
          <p:cNvPr id="6" name="Прямоугольник 5"/>
          <p:cNvSpPr/>
          <p:nvPr/>
        </p:nvSpPr>
        <p:spPr>
          <a:xfrm>
            <a:off x="285720" y="5429264"/>
            <a:ext cx="8215370" cy="646331"/>
          </a:xfrm>
          <a:prstGeom prst="rect">
            <a:avLst/>
          </a:prstGeom>
        </p:spPr>
        <p:txBody>
          <a:bodyPr wrap="square">
            <a:spAutoFit/>
          </a:bodyPr>
          <a:lstStyle/>
          <a:p>
            <a:r>
              <a:rPr lang="de-DE" dirty="0"/>
              <a:t>Derzeit wird allgemein angenommen, dass der optimale Weg die Deponierung in tiefen geologischen Formationen ist.</a:t>
            </a:r>
            <a:endParaRPr lang="ru-RU" dirty="0"/>
          </a:p>
        </p:txBody>
      </p:sp>
      <p:sp>
        <p:nvSpPr>
          <p:cNvPr id="7" name="Прямоугольник 6"/>
          <p:cNvSpPr/>
          <p:nvPr/>
        </p:nvSpPr>
        <p:spPr>
          <a:xfrm>
            <a:off x="3786182" y="4857760"/>
            <a:ext cx="4051045" cy="369332"/>
          </a:xfrm>
          <a:prstGeom prst="rect">
            <a:avLst/>
          </a:prstGeom>
        </p:spPr>
        <p:txBody>
          <a:bodyPr wrap="none">
            <a:spAutoFit/>
          </a:bodyPr>
          <a:lstStyle/>
          <a:p>
            <a:r>
              <a:rPr lang="de-DE" b="1" dirty="0" smtClean="0"/>
              <a:t>Entsorgung </a:t>
            </a:r>
            <a:r>
              <a:rPr lang="de-DE" b="1" dirty="0"/>
              <a:t>radioaktiver Abfälle in Afrika</a:t>
            </a:r>
            <a:endParaRPr lang="ru-RU" b="1" dirty="0"/>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516</Words>
  <Application>Microsoft Office PowerPoint</Application>
  <PresentationFormat>Экран (4:3)</PresentationFormat>
  <Paragraphs>41</Paragraphs>
  <Slides>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9</vt:i4>
      </vt:variant>
    </vt:vector>
  </HeadingPairs>
  <TitlesOfParts>
    <vt:vector size="13" baseType="lpstr">
      <vt:lpstr>Arial</vt:lpstr>
      <vt:lpstr>Calibri</vt:lpstr>
      <vt:lpstr>inherit</vt:lpstr>
      <vt:lpstr>Тема Office</vt:lpstr>
      <vt:lpstr>МИНИСТЕРСТВО ОБРАЗОВАНИЯ И НАУКИ РОССИЙСКОЙ ФЕДЕРАЦИИ</vt:lpstr>
      <vt:lpstr> Das Problem der Entsorgung radioaktiver Abfälle.</vt:lpstr>
      <vt:lpstr>Презентация PowerPoint</vt:lpstr>
      <vt:lpstr>Abfallquellen. </vt:lpstr>
      <vt:lpstr>Abfallquellen.</vt:lpstr>
      <vt:lpstr>Das Wesentliche des Problems</vt:lpstr>
      <vt:lpstr>Was zu tun ist?</vt:lpstr>
      <vt:lpstr> Die Hauptphasen der Entsorgung radioaktiver Abfälle </vt:lpstr>
      <vt:lpstr>Was machen sie?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Утилизация радиоактивных отходов</dc:title>
  <dc:creator>Дмитрий Каленюк</dc:creator>
  <cp:lastModifiedBy>Пользователь</cp:lastModifiedBy>
  <cp:revision>23</cp:revision>
  <dcterms:created xsi:type="dcterms:W3CDTF">2013-05-29T06:37:55Z</dcterms:created>
  <dcterms:modified xsi:type="dcterms:W3CDTF">2020-05-08T13:47:55Z</dcterms:modified>
</cp:coreProperties>
</file>