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8" r:id="rId3"/>
    <p:sldId id="299" r:id="rId4"/>
    <p:sldId id="257" r:id="rId5"/>
    <p:sldId id="258" r:id="rId6"/>
    <p:sldId id="259" r:id="rId7"/>
    <p:sldId id="260" r:id="rId8"/>
    <p:sldId id="261" r:id="rId9"/>
    <p:sldId id="262" r:id="rId10"/>
    <p:sldId id="265" r:id="rId11"/>
    <p:sldId id="266" r:id="rId12"/>
    <p:sldId id="263" r:id="rId13"/>
    <p:sldId id="267" r:id="rId14"/>
    <p:sldId id="268" r:id="rId15"/>
    <p:sldId id="269" r:id="rId16"/>
    <p:sldId id="264"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3" r:id="rId30"/>
    <p:sldId id="280" r:id="rId31"/>
    <p:sldId id="284" r:id="rId32"/>
    <p:sldId id="285" r:id="rId33"/>
    <p:sldId id="286" r:id="rId34"/>
    <p:sldId id="287" r:id="rId35"/>
    <p:sldId id="288" r:id="rId36"/>
    <p:sldId id="289" r:id="rId37"/>
    <p:sldId id="290" r:id="rId38"/>
    <p:sldId id="291" r:id="rId39"/>
    <p:sldId id="292" r:id="rId40"/>
    <p:sldId id="293" r:id="rId41"/>
    <p:sldId id="294" r:id="rId42"/>
    <p:sldId id="296" r:id="rId43"/>
    <p:sldId id="297" r:id="rId4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38848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35744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93800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184793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870100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02416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00958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148829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132184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37262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3133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412271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1368698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646365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78631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31899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49025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78565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9135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05229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7641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348069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14.10.2021</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93310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14.10.2021</a:t>
            </a:fld>
            <a:endParaRPr lang="ru-RU" dirty="0">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400749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ru.wikipedia.org/wiki/%D0%9B%D0%B8%D1%84%D1%8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140968"/>
            <a:ext cx="7406208" cy="1503040"/>
          </a:xfrm>
        </p:spPr>
        <p:txBody>
          <a:bodyPr/>
          <a:lstStyle/>
          <a:p>
            <a:r>
              <a:rPr lang="ru-RU" dirty="0">
                <a:solidFill>
                  <a:srgbClr val="C00000"/>
                </a:solidFill>
              </a:rPr>
              <a:t>Электрооборудование промышленности</a:t>
            </a:r>
          </a:p>
        </p:txBody>
      </p:sp>
      <p:sp>
        <p:nvSpPr>
          <p:cNvPr id="3" name="Объект 2"/>
          <p:cNvSpPr>
            <a:spLocks noGrp="1"/>
          </p:cNvSpPr>
          <p:nvPr>
            <p:ph sz="quarter" idx="13"/>
          </p:nvPr>
        </p:nvSpPr>
        <p:spPr>
          <a:xfrm>
            <a:off x="3563888" y="5301208"/>
            <a:ext cx="5472608" cy="1386488"/>
          </a:xfrm>
        </p:spPr>
        <p:txBody>
          <a:bodyPr>
            <a:normAutofit fontScale="92500"/>
          </a:bodyPr>
          <a:lstStyle/>
          <a:p>
            <a:pPr marL="0" lvl="0" indent="0" algn="r">
              <a:buClr>
                <a:srgbClr val="F14124">
                  <a:lumMod val="75000"/>
                </a:srgbClr>
              </a:buClr>
              <a:buNone/>
            </a:pPr>
            <a:r>
              <a:rPr lang="ru-RU" sz="2400" b="1" dirty="0">
                <a:solidFill>
                  <a:srgbClr val="212745"/>
                </a:solidFill>
                <a:latin typeface="Times New Roman" pitchFamily="18" charset="0"/>
                <a:cs typeface="Times New Roman" pitchFamily="18" charset="0"/>
              </a:rPr>
              <a:t>ЛЕКЦИЯ № 7  Электрооборудование лифтов и электротранспорт предприятий</a:t>
            </a:r>
          </a:p>
          <a:p>
            <a:pPr marL="0" lvl="0" indent="0">
              <a:buClr>
                <a:srgbClr val="F14124">
                  <a:lumMod val="75000"/>
                </a:srgbClr>
              </a:buClr>
              <a:buNone/>
            </a:pPr>
            <a:r>
              <a:rPr lang="ru-RU" sz="2400" b="1" dirty="0">
                <a:solidFill>
                  <a:srgbClr val="212745"/>
                </a:solidFill>
                <a:latin typeface="Times New Roman" pitchFamily="18" charset="0"/>
                <a:cs typeface="Times New Roman" pitchFamily="18" charset="0"/>
              </a:rPr>
              <a:t>     Автор к.т.н., доцент Сидоров А.Е.</a:t>
            </a:r>
            <a:endParaRPr lang="ru-RU" sz="2400" b="1" dirty="0">
              <a:solidFill>
                <a:srgbClr val="212745"/>
              </a:solidFill>
            </a:endParaRP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60648"/>
            <a:ext cx="3772747" cy="2592288"/>
          </a:xfrm>
          <a:prstGeom prst="rect">
            <a:avLst/>
          </a:prstGeom>
          <a:noFill/>
          <a:ln w="2857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s://www.agenor.hr/wp-content/uploads/2014/06/page-rjesenja-projektiranje-el-teh-sustav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509120"/>
            <a:ext cx="3163074" cy="2106657"/>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8196" name="Picture 4" descr="https://energydiscuss.com/wp-content/uploads/2018/09/electricity-distrib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964" y="548680"/>
            <a:ext cx="3616513" cy="2410406"/>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47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733256"/>
            <a:ext cx="402447" cy="501992"/>
          </a:xfrm>
        </p:spPr>
        <p:txBody>
          <a:bodyPr/>
          <a:lstStyle/>
          <a:p>
            <a:pPr lvl="1"/>
            <a:endParaRPr lang="ru-RU" dirty="0"/>
          </a:p>
        </p:txBody>
      </p:sp>
      <p:sp>
        <p:nvSpPr>
          <p:cNvPr id="3" name="Объект 2"/>
          <p:cNvSpPr>
            <a:spLocks noGrp="1"/>
          </p:cNvSpPr>
          <p:nvPr>
            <p:ph sz="quarter" idx="13"/>
          </p:nvPr>
        </p:nvSpPr>
        <p:spPr>
          <a:xfrm>
            <a:off x="251520" y="332656"/>
            <a:ext cx="3384376" cy="5721816"/>
          </a:xfrm>
        </p:spPr>
        <p:txBody>
          <a:bodyPr>
            <a:normAutofit lnSpcReduction="10000"/>
          </a:bodyPr>
          <a:lstStyle/>
          <a:p>
            <a:pPr marL="45720" lvl="0" indent="0">
              <a:buClr>
                <a:srgbClr val="F14124">
                  <a:lumMod val="75000"/>
                </a:srgbClr>
              </a:buClr>
              <a:buNone/>
            </a:pPr>
            <a:r>
              <a:rPr lang="ru-RU" sz="2400" dirty="0">
                <a:solidFill>
                  <a:srgbClr val="C00000"/>
                </a:solidFill>
                <a:latin typeface="Arial"/>
              </a:rPr>
              <a:t>3.</a:t>
            </a:r>
            <a:r>
              <a:rPr lang="ru-RU" sz="1900" dirty="0">
                <a:solidFill>
                  <a:srgbClr val="222222"/>
                </a:solidFill>
                <a:latin typeface="Arial"/>
              </a:rPr>
              <a:t> </a:t>
            </a:r>
            <a:r>
              <a:rPr lang="ru-RU" sz="2400" dirty="0">
                <a:solidFill>
                  <a:srgbClr val="222222"/>
                </a:solidFill>
                <a:latin typeface="Arial"/>
              </a:rPr>
              <a:t>Кабина. Перевозит пассажиров и/или другие грузы. Снаружи кабины расположены направляющие башмаки, скользящие по направляющим шахты при движении кабины и поддерживающие кабину в вертикальном положении, ловители для аварийной остановки лифта.</a:t>
            </a:r>
          </a:p>
          <a:p>
            <a:endParaRPr lang="ru-RU" sz="2400" dirty="0"/>
          </a:p>
        </p:txBody>
      </p:sp>
      <p:pic>
        <p:nvPicPr>
          <p:cNvPr id="9218" name="Picture 2" descr="http://dopplerlifts.ru/wp-content/uploads/2011/10/galax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856" y="836712"/>
            <a:ext cx="5003116" cy="5832648"/>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5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460432" y="5373216"/>
            <a:ext cx="144016" cy="213959"/>
          </a:xfrm>
        </p:spPr>
        <p:txBody>
          <a:bodyPr/>
          <a:lstStyle/>
          <a:p>
            <a:endParaRPr lang="ru-RU" dirty="0"/>
          </a:p>
        </p:txBody>
      </p:sp>
      <p:sp>
        <p:nvSpPr>
          <p:cNvPr id="3" name="Объект 2"/>
          <p:cNvSpPr>
            <a:spLocks noGrp="1"/>
          </p:cNvSpPr>
          <p:nvPr>
            <p:ph sz="quarter" idx="13"/>
          </p:nvPr>
        </p:nvSpPr>
        <p:spPr>
          <a:xfrm>
            <a:off x="179512" y="260648"/>
            <a:ext cx="3816424" cy="5760640"/>
          </a:xfrm>
        </p:spPr>
        <p:txBody>
          <a:bodyPr>
            <a:normAutofit/>
          </a:bodyPr>
          <a:lstStyle/>
          <a:p>
            <a:pPr marL="45720" indent="0">
              <a:buNone/>
            </a:pPr>
            <a:r>
              <a:rPr lang="ru-RU" sz="2800" dirty="0">
                <a:solidFill>
                  <a:srgbClr val="C00000"/>
                </a:solidFill>
                <a:latin typeface="Arial"/>
              </a:rPr>
              <a:t>4.</a:t>
            </a:r>
            <a:r>
              <a:rPr lang="ru-RU" dirty="0">
                <a:solidFill>
                  <a:srgbClr val="222222"/>
                </a:solidFill>
                <a:latin typeface="Arial"/>
              </a:rPr>
              <a:t> </a:t>
            </a:r>
            <a:r>
              <a:rPr lang="ru-RU" sz="2800" dirty="0">
                <a:solidFill>
                  <a:srgbClr val="222222"/>
                </a:solidFill>
                <a:latin typeface="Arial"/>
              </a:rPr>
              <a:t>Противовес. Уравновешивает (в некоторых вариантах дизайна — лишь частично), силу тяжести массы кабины, иногда и часть массы номинального груза. Противовес связан едиными канатами подвески с кабиной и лебёдкой.</a:t>
            </a:r>
          </a:p>
          <a:p>
            <a:pPr marL="45720" indent="0">
              <a:buNone/>
            </a:pPr>
            <a:endParaRPr lang="ru-RU" dirty="0"/>
          </a:p>
        </p:txBody>
      </p:sp>
      <p:pic>
        <p:nvPicPr>
          <p:cNvPr id="6148" name="Picture 4" descr="http://img-fotki.yandex.ru/get/6619/93478696.7/0_81f1a_26704225_-3-XX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578" y="188640"/>
            <a:ext cx="4806534" cy="6408712"/>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0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0392" y="6309320"/>
            <a:ext cx="925488" cy="285968"/>
          </a:xfrm>
        </p:spPr>
        <p:txBody>
          <a:bodyPr/>
          <a:lstStyle/>
          <a:p>
            <a:endParaRPr lang="ru-RU" dirty="0"/>
          </a:p>
        </p:txBody>
      </p:sp>
      <p:sp>
        <p:nvSpPr>
          <p:cNvPr id="3" name="Объект 2"/>
          <p:cNvSpPr>
            <a:spLocks noGrp="1"/>
          </p:cNvSpPr>
          <p:nvPr>
            <p:ph sz="quarter" idx="13"/>
          </p:nvPr>
        </p:nvSpPr>
        <p:spPr>
          <a:xfrm>
            <a:off x="107504" y="260648"/>
            <a:ext cx="8784976" cy="2376264"/>
          </a:xfrm>
        </p:spPr>
        <p:txBody>
          <a:bodyPr>
            <a:noAutofit/>
          </a:bodyPr>
          <a:lstStyle/>
          <a:p>
            <a:pPr marL="45720" lvl="0" indent="0" algn="just">
              <a:buClr>
                <a:srgbClr val="F14124">
                  <a:lumMod val="75000"/>
                </a:srgbClr>
              </a:buClr>
              <a:buNone/>
            </a:pPr>
            <a:r>
              <a:rPr lang="ru-RU" sz="2400" dirty="0">
                <a:solidFill>
                  <a:srgbClr val="C00000"/>
                </a:solidFill>
                <a:latin typeface="Arial"/>
              </a:rPr>
              <a:t>5. </a:t>
            </a:r>
            <a:r>
              <a:rPr lang="ru-RU" sz="2400" dirty="0">
                <a:solidFill>
                  <a:srgbClr val="222222"/>
                </a:solidFill>
                <a:latin typeface="Arial"/>
              </a:rPr>
              <a:t>Шахта лифта. Полностью или частично огороженное место, простирающееся от пола приямка до перекрытия. В ней перемещается кабина и, если есть, противовес. Она оборудована направляющими кабины и противовеса, дверями посадочных площадок, буферами или упорами в приямке.</a:t>
            </a:r>
          </a:p>
          <a:p>
            <a:endParaRPr lang="ru-RU" sz="2400" dirty="0"/>
          </a:p>
        </p:txBody>
      </p:sp>
      <p:pic>
        <p:nvPicPr>
          <p:cNvPr id="10248" name="Picture 8" descr="https://rostovgazeta.ru/attachments/a8245c358a0dbc7e5b90da66665b2e60126ce49e/store/fill/1200/630/27e3ba4476c4ec3d8ee4b2b4f86a883aae9eab134941756dde24fb5dbe81/143818503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79905"/>
            <a:ext cx="7445623" cy="3908952"/>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39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179512" y="260648"/>
            <a:ext cx="8712968" cy="3474720"/>
          </a:xfrm>
        </p:spPr>
        <p:txBody>
          <a:bodyPr>
            <a:normAutofit/>
          </a:bodyPr>
          <a:lstStyle/>
          <a:p>
            <a:pPr marL="45720" lvl="0" indent="0" algn="just">
              <a:buClr>
                <a:srgbClr val="F14124">
                  <a:lumMod val="75000"/>
                </a:srgbClr>
              </a:buClr>
              <a:buNone/>
            </a:pPr>
            <a:r>
              <a:rPr lang="ru-RU" sz="2400" b="1" dirty="0">
                <a:solidFill>
                  <a:srgbClr val="C00000"/>
                </a:solidFill>
                <a:latin typeface="Arial"/>
              </a:rPr>
              <a:t>6. Ловитель.</a:t>
            </a:r>
            <a:r>
              <a:rPr lang="ru-RU" sz="2400" dirty="0">
                <a:solidFill>
                  <a:srgbClr val="222222"/>
                </a:solidFill>
                <a:latin typeface="Arial"/>
              </a:rPr>
              <a:t> Механическое устройство для остановки и удержания кабины и/или противовеса на направляющих в случае обрыва, ослабления натяжения канатов подвески или если скорость кабины (противовеса) превышает номинальную скорость на заранее установленную величину. </a:t>
            </a:r>
          </a:p>
          <a:p>
            <a:endParaRPr lang="ru-RU" sz="2400" dirty="0"/>
          </a:p>
        </p:txBody>
      </p:sp>
      <p:pic>
        <p:nvPicPr>
          <p:cNvPr id="11266" name="Picture 2" descr="https://econet.ru/uploads/pictures/234686/content_lift2_1__econet_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72" y="3140968"/>
            <a:ext cx="4861531" cy="3224783"/>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1268" name="Picture 4" descr="http://i.bosscdn.com/product/40/fc/ba/f7dba31bcf67366ebdbcd5e15c.jpg@4e_360w_360h.s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780928"/>
            <a:ext cx="3429000" cy="342900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6512511" cy="1143000"/>
          </a:xfrm>
        </p:spPr>
        <p:txBody>
          <a:bodyPr/>
          <a:lstStyle/>
          <a:p>
            <a:pPr marL="0" indent="0" algn="l">
              <a:buNone/>
            </a:pPr>
            <a:r>
              <a:rPr lang="ru-RU" b="0" dirty="0">
                <a:solidFill>
                  <a:srgbClr val="A55858"/>
                </a:solidFill>
                <a:effectLst/>
                <a:latin typeface="Arial"/>
              </a:rPr>
              <a:t>7.Станция управления лифтом</a:t>
            </a:r>
            <a:r>
              <a:rPr lang="ru-RU" b="0" dirty="0">
                <a:solidFill>
                  <a:srgbClr val="222222"/>
                </a:solidFill>
                <a:effectLst/>
                <a:latin typeface="Arial"/>
              </a:rPr>
              <a:t> (контроллер).</a:t>
            </a:r>
            <a:br>
              <a:rPr lang="ru-RU" b="0" dirty="0">
                <a:solidFill>
                  <a:srgbClr val="222222"/>
                </a:solidFill>
                <a:effectLst/>
                <a:latin typeface="Arial"/>
              </a:rPr>
            </a:br>
            <a:endParaRPr lang="ru-RU" dirty="0"/>
          </a:p>
        </p:txBody>
      </p:sp>
      <p:sp>
        <p:nvSpPr>
          <p:cNvPr id="3" name="Объект 2"/>
          <p:cNvSpPr>
            <a:spLocks noGrp="1"/>
          </p:cNvSpPr>
          <p:nvPr>
            <p:ph sz="quarter" idx="13"/>
          </p:nvPr>
        </p:nvSpPr>
        <p:spPr>
          <a:xfrm>
            <a:off x="4067944" y="1916832"/>
            <a:ext cx="4824536" cy="4392488"/>
          </a:xfrm>
        </p:spPr>
        <p:txBody>
          <a:bodyPr>
            <a:noAutofit/>
          </a:bodyPr>
          <a:lstStyle/>
          <a:p>
            <a:r>
              <a:rPr lang="ru-RU" sz="2400" dirty="0">
                <a:solidFill>
                  <a:srgbClr val="555555"/>
                </a:solidFill>
                <a:latin typeface="Arial"/>
              </a:rPr>
              <a:t>Перед станцией управления лифтами ставятся следующие задачи: контроль положения кабины в шахте, автоматический выбор направления движения, определение времени начала торможения, точной остановки кабины на этаже, автоматического открывания и закрывания дверей и защиты электроприводов и лифта.</a:t>
            </a:r>
            <a:endParaRPr lang="ru-RU" sz="2400" dirty="0"/>
          </a:p>
        </p:txBody>
      </p:sp>
      <p:pic>
        <p:nvPicPr>
          <p:cNvPr id="12290" name="Picture 2" descr="https://upload.wikimedia.org/wikipedia/ru/6/69/%D0%A1%D1%82%D0%B0%D0%BD%D1%86%D0%B8%D1%8F_%D1%83%D0%BA%D0%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375654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65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624" y="260648"/>
            <a:ext cx="6512511" cy="1143000"/>
          </a:xfrm>
        </p:spPr>
        <p:txBody>
          <a:bodyPr/>
          <a:lstStyle/>
          <a:p>
            <a:r>
              <a:rPr lang="ru-RU" dirty="0">
                <a:solidFill>
                  <a:srgbClr val="C00000"/>
                </a:solidFill>
                <a:effectLst/>
                <a:latin typeface="Arial"/>
              </a:rPr>
              <a:t>С гидравлическим приводом</a:t>
            </a:r>
            <a:endParaRPr lang="ru-RU" dirty="0">
              <a:solidFill>
                <a:srgbClr val="C00000"/>
              </a:solidFill>
            </a:endParaRPr>
          </a:p>
        </p:txBody>
      </p:sp>
      <p:sp>
        <p:nvSpPr>
          <p:cNvPr id="5" name="Объект 4"/>
          <p:cNvSpPr>
            <a:spLocks noGrp="1"/>
          </p:cNvSpPr>
          <p:nvPr>
            <p:ph sz="quarter" idx="13"/>
          </p:nvPr>
        </p:nvSpPr>
        <p:spPr>
          <a:xfrm>
            <a:off x="395536" y="1844824"/>
            <a:ext cx="8424936" cy="3474720"/>
          </a:xfrm>
        </p:spPr>
        <p:txBody>
          <a:bodyPr>
            <a:noAutofit/>
          </a:bodyPr>
          <a:lstStyle/>
          <a:p>
            <a:pPr algn="just"/>
            <a:r>
              <a:rPr lang="ru-RU" sz="2800" dirty="0">
                <a:solidFill>
                  <a:srgbClr val="222222"/>
                </a:solidFill>
                <a:latin typeface="Arial"/>
              </a:rPr>
              <a:t>Принцип действия гидравлического лифта не претерпел особых изменений с XIX века и заключается в следующем: насос нагнетает в высокий вертикальный цилиндр масло, давление масла приводит в движение расположенный в цилиндре поршень; движение этого поршня при помощи системы блоков и тросов передаётся лифтовой кабине.</a:t>
            </a:r>
            <a:endParaRPr lang="ru-RU" sz="2800" dirty="0"/>
          </a:p>
        </p:txBody>
      </p:sp>
    </p:spTree>
    <p:extLst>
      <p:ext uri="{BB962C8B-B14F-4D97-AF65-F5344CB8AC3E}">
        <p14:creationId xmlns:p14="http://schemas.microsoft.com/office/powerpoint/2010/main" val="327718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334200" cy="1143000"/>
          </a:xfrm>
        </p:spPr>
        <p:txBody>
          <a:bodyPr/>
          <a:lstStyle/>
          <a:p>
            <a:pPr algn="ctr"/>
            <a:r>
              <a:rPr lang="ru-RU" b="0" dirty="0">
                <a:solidFill>
                  <a:srgbClr val="C00000"/>
                </a:solidFill>
                <a:effectLst/>
                <a:latin typeface="Tahoma" pitchFamily="34" charset="0"/>
                <a:ea typeface="Tahoma" pitchFamily="34" charset="0"/>
                <a:cs typeface="Tahoma" pitchFamily="34" charset="0"/>
              </a:rPr>
              <a:t>Электрооборудование лифтов</a:t>
            </a:r>
            <a:br>
              <a:rPr lang="ru-RU" b="0" dirty="0">
                <a:solidFill>
                  <a:srgbClr val="595959"/>
                </a:solidFill>
                <a:effectLst/>
                <a:latin typeface="Tahoma"/>
              </a:rPr>
            </a:br>
            <a:endParaRPr lang="ru-RU" dirty="0"/>
          </a:p>
        </p:txBody>
      </p:sp>
      <p:sp>
        <p:nvSpPr>
          <p:cNvPr id="3" name="Объект 2"/>
          <p:cNvSpPr>
            <a:spLocks noGrp="1"/>
          </p:cNvSpPr>
          <p:nvPr>
            <p:ph sz="quarter" idx="13"/>
          </p:nvPr>
        </p:nvSpPr>
        <p:spPr>
          <a:xfrm>
            <a:off x="323528" y="1844824"/>
            <a:ext cx="8712968" cy="4680520"/>
          </a:xfrm>
        </p:spPr>
        <p:txBody>
          <a:bodyPr>
            <a:normAutofit fontScale="92500" lnSpcReduction="10000"/>
          </a:bodyPr>
          <a:lstStyle/>
          <a:p>
            <a:pPr algn="just"/>
            <a:r>
              <a:rPr lang="ru-RU" sz="2400" b="1" dirty="0">
                <a:solidFill>
                  <a:srgbClr val="555555"/>
                </a:solidFill>
                <a:latin typeface="Arial"/>
              </a:rPr>
              <a:t>Электроприводы лифтов</a:t>
            </a:r>
            <a:endParaRPr lang="ru-RU" dirty="0">
              <a:solidFill>
                <a:srgbClr val="555555"/>
              </a:solidFill>
              <a:latin typeface="Arial"/>
            </a:endParaRPr>
          </a:p>
          <a:p>
            <a:pPr algn="just"/>
            <a:r>
              <a:rPr lang="ru-RU" sz="2400" dirty="0">
                <a:solidFill>
                  <a:srgbClr val="555555"/>
                </a:solidFill>
                <a:latin typeface="Arial"/>
              </a:rPr>
              <a:t>В лифтах и грузовых подъемниках типы электроприводов выбираются в зависимости от скорости движения, этажности здания и требуемой точности остановки. В настоящее время применяют следующие электроприводы:</a:t>
            </a:r>
            <a:endParaRPr lang="ru-RU" dirty="0">
              <a:solidFill>
                <a:srgbClr val="555555"/>
              </a:solidFill>
              <a:latin typeface="Arial"/>
            </a:endParaRPr>
          </a:p>
          <a:p>
            <a:pPr algn="just"/>
            <a:r>
              <a:rPr lang="ru-RU" sz="2400" dirty="0">
                <a:solidFill>
                  <a:srgbClr val="555555"/>
                </a:solidFill>
                <a:latin typeface="Arial"/>
              </a:rPr>
              <a:t>а) для зданий до 17 этажей используются тихоходные и быстроходные лифты со скоростью от 0,7 до 1,4м/с грузоподъемностью 320, 400кг. В этих лифтах применяют электропривод с асинхронным двухскоростным электродвигателем с короткозамкнутым ротором,</a:t>
            </a:r>
            <a:endParaRPr lang="ru-RU" dirty="0">
              <a:solidFill>
                <a:srgbClr val="555555"/>
              </a:solidFill>
              <a:latin typeface="Arial"/>
            </a:endParaRPr>
          </a:p>
          <a:p>
            <a:pPr algn="just"/>
            <a:r>
              <a:rPr lang="ru-RU" sz="2400" dirty="0">
                <a:solidFill>
                  <a:srgbClr val="555555"/>
                </a:solidFill>
                <a:latin typeface="Arial"/>
              </a:rPr>
              <a:t>б) для быстроходных пассажирских лифтов со скоростью 1,6м/с предназначенных для зданий до 25 этажей применяют электропривод по системе </a:t>
            </a:r>
            <a:r>
              <a:rPr lang="ru-RU" sz="2400" dirty="0" err="1">
                <a:solidFill>
                  <a:srgbClr val="555555"/>
                </a:solidFill>
                <a:latin typeface="Arial"/>
              </a:rPr>
              <a:t>тиристорный</a:t>
            </a:r>
            <a:r>
              <a:rPr lang="ru-RU" sz="2400" dirty="0">
                <a:solidFill>
                  <a:srgbClr val="555555"/>
                </a:solidFill>
                <a:latin typeface="Arial"/>
              </a:rPr>
              <a:t> регулятор напряжения (ТРН) с двухскоростным асинхронным двигателем (ТРН-АДД). </a:t>
            </a:r>
            <a:endParaRPr lang="ru-RU" dirty="0">
              <a:solidFill>
                <a:srgbClr val="555555"/>
              </a:solidFill>
              <a:latin typeface="Arial"/>
            </a:endParaRPr>
          </a:p>
          <a:p>
            <a:endParaRPr lang="ru-RU" dirty="0"/>
          </a:p>
        </p:txBody>
      </p:sp>
    </p:spTree>
    <p:extLst>
      <p:ext uri="{BB962C8B-B14F-4D97-AF65-F5344CB8AC3E}">
        <p14:creationId xmlns:p14="http://schemas.microsoft.com/office/powerpoint/2010/main" val="106078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Ð­Ð»ÐµÐºÑÑÐ¾Ð¿ÑÐ¸Ð²Ð¾Ð´ Ð»Ð¸Ñ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15" y="2276872"/>
            <a:ext cx="4279701" cy="32029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26916" y="3068960"/>
            <a:ext cx="4572000" cy="3477875"/>
          </a:xfrm>
          <a:prstGeom prst="rect">
            <a:avLst/>
          </a:prstGeom>
        </p:spPr>
        <p:txBody>
          <a:bodyPr>
            <a:spAutoFit/>
          </a:bodyPr>
          <a:lstStyle/>
          <a:p>
            <a:pPr algn="just"/>
            <a:r>
              <a:rPr lang="ru-RU" sz="2000" dirty="0">
                <a:solidFill>
                  <a:srgbClr val="555555"/>
                </a:solidFill>
                <a:latin typeface="Arial"/>
              </a:rPr>
              <a:t>Наличие регулируемого электропривода обеспечивает высокую плавность процессов разгона и замедления, высокую точность остановки на этаже (±20мм), отсутствие участка пониженной скорости перед остановкой. Вторая обмотка двигателя служит для получения малой скорости при ревизии.</a:t>
            </a:r>
          </a:p>
          <a:p>
            <a:pPr algn="just"/>
            <a:endParaRPr lang="ru-RU" sz="2000" b="0" i="0" dirty="0">
              <a:solidFill>
                <a:srgbClr val="555555"/>
              </a:solidFill>
              <a:effectLst/>
              <a:latin typeface="Arial"/>
            </a:endParaRPr>
          </a:p>
        </p:txBody>
      </p:sp>
      <p:sp>
        <p:nvSpPr>
          <p:cNvPr id="6" name="Прямоугольник 5"/>
          <p:cNvSpPr/>
          <p:nvPr/>
        </p:nvSpPr>
        <p:spPr>
          <a:xfrm>
            <a:off x="160907" y="358497"/>
            <a:ext cx="8808914" cy="1785104"/>
          </a:xfrm>
          <a:prstGeom prst="rect">
            <a:avLst/>
          </a:prstGeom>
        </p:spPr>
        <p:txBody>
          <a:bodyPr wrap="square">
            <a:spAutoFit/>
          </a:bodyPr>
          <a:lstStyle/>
          <a:p>
            <a:pPr algn="just"/>
            <a:r>
              <a:rPr lang="ru-RU" sz="2200" dirty="0">
                <a:solidFill>
                  <a:srgbClr val="555555"/>
                </a:solidFill>
                <a:latin typeface="Arial"/>
              </a:rPr>
              <a:t>в) для скоростных и высокоскоростных лифтов применяются электроприводы постоянного тока по системе тиристорный преобразователь-двигатель ТП-Д и переменного тока по системе преобразователь частоты - короткозамкнутый асинхронный электродвигатель.</a:t>
            </a:r>
            <a:endParaRPr lang="ru-RU" sz="2200" dirty="0"/>
          </a:p>
        </p:txBody>
      </p:sp>
    </p:spTree>
    <p:extLst>
      <p:ext uri="{BB962C8B-B14F-4D97-AF65-F5344CB8AC3E}">
        <p14:creationId xmlns:p14="http://schemas.microsoft.com/office/powerpoint/2010/main" val="2572078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28992" cy="1143000"/>
          </a:xfrm>
        </p:spPr>
        <p:txBody>
          <a:bodyPr/>
          <a:lstStyle/>
          <a:p>
            <a:pPr algn="ctr"/>
            <a:r>
              <a:rPr lang="ru-RU" sz="4400" dirty="0">
                <a:solidFill>
                  <a:srgbClr val="C00000"/>
                </a:solidFill>
                <a:effectLst/>
                <a:latin typeface="Arial"/>
              </a:rPr>
              <a:t>Тиристорный электропривод лифта типа УЛМП-25-16</a:t>
            </a:r>
            <a:endParaRPr lang="ru-RU" sz="4400" dirty="0">
              <a:solidFill>
                <a:srgbClr val="C00000"/>
              </a:solidFill>
            </a:endParaRPr>
          </a:p>
        </p:txBody>
      </p:sp>
      <p:sp>
        <p:nvSpPr>
          <p:cNvPr id="3" name="Объект 2"/>
          <p:cNvSpPr>
            <a:spLocks noGrp="1"/>
          </p:cNvSpPr>
          <p:nvPr>
            <p:ph sz="quarter" idx="13"/>
          </p:nvPr>
        </p:nvSpPr>
        <p:spPr>
          <a:xfrm>
            <a:off x="251520" y="1700808"/>
            <a:ext cx="8712968" cy="4752528"/>
          </a:xfrm>
        </p:spPr>
        <p:txBody>
          <a:bodyPr>
            <a:normAutofit fontScale="92500"/>
          </a:bodyPr>
          <a:lstStyle/>
          <a:p>
            <a:pPr algn="just"/>
            <a:r>
              <a:rPr lang="ru-RU" sz="2400" dirty="0">
                <a:solidFill>
                  <a:srgbClr val="555555"/>
                </a:solidFill>
                <a:latin typeface="Arial"/>
              </a:rPr>
              <a:t>Питание электропривода осуществляется от реверсивного тиристорного регулятора напряжения UZ (ТРН) при пуске и установившемся движении и от отдельного выпрямителя собранного по однофазной мостовой схеме UZ1 для питания обмотки статора при динамическом торможении.</a:t>
            </a:r>
            <a:endParaRPr lang="ru-RU" dirty="0">
              <a:solidFill>
                <a:srgbClr val="555555"/>
              </a:solidFill>
              <a:latin typeface="Arial"/>
            </a:endParaRPr>
          </a:p>
          <a:p>
            <a:pPr algn="just"/>
            <a:r>
              <a:rPr lang="ru-RU" sz="2400" dirty="0">
                <a:solidFill>
                  <a:srgbClr val="555555"/>
                </a:solidFill>
                <a:latin typeface="Arial"/>
              </a:rPr>
              <a:t>Система обеспечивает параметрическое фазовое регулирование скорости вращения короткозамкнутого асинхронного электродвигателя. Система автоматического регулирования выполнена на однокристальной микро ЭВМ типа КР1816ВБ031, которая осуществляет непосредственное цифровое регулирование скорости вращения приводного двухскоростного асинхронного электродвигателя.</a:t>
            </a:r>
            <a:endParaRPr lang="ru-RU" dirty="0">
              <a:solidFill>
                <a:srgbClr val="555555"/>
              </a:solidFill>
              <a:latin typeface="Arial"/>
            </a:endParaRPr>
          </a:p>
          <a:p>
            <a:endParaRPr lang="ru-RU" dirty="0"/>
          </a:p>
        </p:txBody>
      </p:sp>
    </p:spTree>
    <p:extLst>
      <p:ext uri="{BB962C8B-B14F-4D97-AF65-F5344CB8AC3E}">
        <p14:creationId xmlns:p14="http://schemas.microsoft.com/office/powerpoint/2010/main" val="376438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electricalschool.info/uploads/posts/2014-08/140905876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35923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4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58775" y="260350"/>
            <a:ext cx="8785225" cy="2160588"/>
          </a:xfrm>
        </p:spPr>
        <p:txBody>
          <a:bodyPr/>
          <a:lstStyle/>
          <a:p>
            <a:pPr marL="182880" indent="0" algn="ctr">
              <a:buNone/>
            </a:pPr>
            <a:r>
              <a:rPr lang="ru-RU" sz="4000" dirty="0">
                <a:solidFill>
                  <a:srgbClr val="C00000"/>
                </a:solidFill>
                <a:latin typeface="Tahoma" pitchFamily="34" charset="0"/>
                <a:ea typeface="Tahoma" pitchFamily="34" charset="0"/>
                <a:cs typeface="Tahoma" pitchFamily="34" charset="0"/>
              </a:rPr>
              <a:t>Электрооборудование лифтов и электротранспорт промышленных предприятий </a:t>
            </a:r>
          </a:p>
        </p:txBody>
      </p:sp>
      <p:pic>
        <p:nvPicPr>
          <p:cNvPr id="5" name="Picture 4" descr="http://eurabota.com/uploads/photo_15126838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564904"/>
            <a:ext cx="4248472" cy="282154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pic>
        <p:nvPicPr>
          <p:cNvPr id="1030" name="Picture 6" descr="http://nnov.rujazi.com/images/classified/305110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3120281" cy="416546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08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effectLst/>
                <a:latin typeface="Arial"/>
              </a:rPr>
              <a:t>Тормозные электромагниты</a:t>
            </a:r>
            <a:endParaRPr lang="ru-RU" dirty="0">
              <a:solidFill>
                <a:srgbClr val="C00000"/>
              </a:solidFill>
            </a:endParaRPr>
          </a:p>
        </p:txBody>
      </p:sp>
      <p:sp>
        <p:nvSpPr>
          <p:cNvPr id="3" name="Объект 2"/>
          <p:cNvSpPr>
            <a:spLocks noGrp="1"/>
          </p:cNvSpPr>
          <p:nvPr>
            <p:ph sz="quarter" idx="13"/>
          </p:nvPr>
        </p:nvSpPr>
        <p:spPr>
          <a:xfrm>
            <a:off x="179512" y="260648"/>
            <a:ext cx="4752528" cy="3873584"/>
          </a:xfrm>
        </p:spPr>
        <p:txBody>
          <a:bodyPr/>
          <a:lstStyle/>
          <a:p>
            <a:r>
              <a:rPr lang="ru-RU" dirty="0">
                <a:solidFill>
                  <a:srgbClr val="555555"/>
                </a:solidFill>
                <a:latin typeface="Arial"/>
              </a:rPr>
              <a:t>Грузоподъемные механизмы лифтов снабжаются специальными тормозными устройствами с </a:t>
            </a:r>
            <a:r>
              <a:rPr lang="ru-RU" dirty="0" err="1">
                <a:solidFill>
                  <a:srgbClr val="555555"/>
                </a:solidFill>
                <a:latin typeface="Arial"/>
              </a:rPr>
              <a:t>длинноходовыми</a:t>
            </a:r>
            <a:r>
              <a:rPr lang="ru-RU" dirty="0">
                <a:solidFill>
                  <a:srgbClr val="555555"/>
                </a:solidFill>
                <a:latin typeface="Arial"/>
              </a:rPr>
              <a:t> и </a:t>
            </a:r>
            <a:r>
              <a:rPr lang="ru-RU" dirty="0" err="1">
                <a:solidFill>
                  <a:srgbClr val="555555"/>
                </a:solidFill>
                <a:latin typeface="Arial"/>
              </a:rPr>
              <a:t>короткоходовыми</a:t>
            </a:r>
            <a:r>
              <a:rPr lang="ru-RU" dirty="0">
                <a:solidFill>
                  <a:srgbClr val="555555"/>
                </a:solidFill>
                <a:latin typeface="Arial"/>
              </a:rPr>
              <a:t> электромагнитами постоянного тока, которые подключаются к сети напряжением 220 или 380 В через выпрямитель. </a:t>
            </a:r>
            <a:endParaRPr lang="ru-RU" dirty="0"/>
          </a:p>
        </p:txBody>
      </p:sp>
      <p:pic>
        <p:nvPicPr>
          <p:cNvPr id="15362" name="Picture 2" descr="http://www.apexx.ru/images/com_ipricecalc/upload/full_full_DSC0298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62" y="3907880"/>
            <a:ext cx="3429486" cy="214278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mgmlift.ru/assets/images/foto/elektromagnit-tull-300-tormoz-v-sb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76672"/>
            <a:ext cx="3901471" cy="256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097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6512511" cy="1143000"/>
          </a:xfrm>
        </p:spPr>
        <p:txBody>
          <a:bodyPr/>
          <a:lstStyle/>
          <a:p>
            <a:r>
              <a:rPr lang="ru-RU" dirty="0">
                <a:solidFill>
                  <a:srgbClr val="C00000"/>
                </a:solidFill>
                <a:effectLst/>
                <a:latin typeface="Arial"/>
              </a:rPr>
              <a:t>Аппараты управления лифтов</a:t>
            </a:r>
            <a:endParaRPr lang="ru-RU" dirty="0">
              <a:solidFill>
                <a:srgbClr val="C00000"/>
              </a:solidFill>
            </a:endParaRPr>
          </a:p>
        </p:txBody>
      </p:sp>
      <p:sp>
        <p:nvSpPr>
          <p:cNvPr id="3" name="Объект 2"/>
          <p:cNvSpPr>
            <a:spLocks noGrp="1"/>
          </p:cNvSpPr>
          <p:nvPr>
            <p:ph sz="quarter" idx="13"/>
          </p:nvPr>
        </p:nvSpPr>
        <p:spPr>
          <a:xfrm>
            <a:off x="107504" y="1880828"/>
            <a:ext cx="4723552" cy="4824536"/>
          </a:xfrm>
        </p:spPr>
        <p:txBody>
          <a:bodyPr/>
          <a:lstStyle/>
          <a:p>
            <a:r>
              <a:rPr lang="ru-RU" b="1" dirty="0">
                <a:solidFill>
                  <a:srgbClr val="555555"/>
                </a:solidFill>
                <a:latin typeface="Arial"/>
              </a:rPr>
              <a:t>Этажные переключатели</a:t>
            </a:r>
            <a:r>
              <a:rPr lang="ru-RU" dirty="0">
                <a:solidFill>
                  <a:srgbClr val="555555"/>
                </a:solidFill>
                <a:latin typeface="Arial"/>
              </a:rPr>
              <a:t> предназначены для коммутации цепей управление движением. Они регистрируют положение кабины, автоматически выбирают направление движения ("верх" или "низ") и дают команду на отключение электропривода при остановке.</a:t>
            </a:r>
            <a:endParaRPr lang="ru-RU" dirty="0"/>
          </a:p>
        </p:txBody>
      </p:sp>
      <p:pic>
        <p:nvPicPr>
          <p:cNvPr id="16386" name="Picture 2" descr="http://m.opt-union.ru/l1548051/images/photocat/1000x1000/1001573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056" y="2097038"/>
            <a:ext cx="3996683" cy="219605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img.sookuu.com/photos/corelift/uploaded/editor/103b02f1481566033044289761b14e2a5972b3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538" y="4437112"/>
            <a:ext cx="2759234" cy="214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08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2360" y="5301208"/>
            <a:ext cx="493440" cy="213960"/>
          </a:xfrm>
        </p:spPr>
        <p:txBody>
          <a:bodyPr/>
          <a:lstStyle/>
          <a:p>
            <a:endParaRPr lang="ru-RU" dirty="0"/>
          </a:p>
        </p:txBody>
      </p:sp>
      <p:sp>
        <p:nvSpPr>
          <p:cNvPr id="3" name="Объект 2"/>
          <p:cNvSpPr>
            <a:spLocks noGrp="1"/>
          </p:cNvSpPr>
          <p:nvPr>
            <p:ph sz="quarter" idx="13"/>
          </p:nvPr>
        </p:nvSpPr>
        <p:spPr>
          <a:xfrm>
            <a:off x="251520" y="476672"/>
            <a:ext cx="8568952" cy="6120680"/>
          </a:xfrm>
        </p:spPr>
        <p:txBody>
          <a:bodyPr>
            <a:normAutofit/>
          </a:bodyPr>
          <a:lstStyle/>
          <a:p>
            <a:pPr algn="just"/>
            <a:r>
              <a:rPr lang="ru-RU" b="1" dirty="0">
                <a:solidFill>
                  <a:srgbClr val="555555"/>
                </a:solidFill>
                <a:latin typeface="Arial"/>
              </a:rPr>
              <a:t>Переключатели скорости</a:t>
            </a:r>
            <a:r>
              <a:rPr lang="ru-RU" dirty="0">
                <a:solidFill>
                  <a:srgbClr val="555555"/>
                </a:solidFill>
                <a:latin typeface="Arial"/>
              </a:rPr>
              <a:t> предназначены для подачи импульса на снижение скорости перед остановкой кабины.</a:t>
            </a:r>
          </a:p>
          <a:p>
            <a:pPr algn="just"/>
            <a:r>
              <a:rPr lang="ru-RU" b="1" dirty="0">
                <a:solidFill>
                  <a:srgbClr val="555555"/>
                </a:solidFill>
                <a:latin typeface="Arial"/>
              </a:rPr>
              <a:t>Рычажные переключатели</a:t>
            </a:r>
            <a:r>
              <a:rPr lang="ru-RU" dirty="0">
                <a:solidFill>
                  <a:srgbClr val="555555"/>
                </a:solidFill>
                <a:latin typeface="Arial"/>
              </a:rPr>
              <a:t> предназначены для управлении грузовыми лифтами с проводником. </a:t>
            </a:r>
          </a:p>
          <a:p>
            <a:pPr algn="just"/>
            <a:r>
              <a:rPr lang="ru-RU" b="1" dirty="0">
                <a:solidFill>
                  <a:srgbClr val="555555"/>
                </a:solidFill>
                <a:latin typeface="Arial"/>
              </a:rPr>
              <a:t>Индуктивные датчики</a:t>
            </a:r>
            <a:r>
              <a:rPr lang="ru-RU" dirty="0">
                <a:solidFill>
                  <a:srgbClr val="555555"/>
                </a:solidFill>
                <a:latin typeface="Arial"/>
              </a:rPr>
              <a:t> предназначены для применения в быстроходных лифтах.</a:t>
            </a:r>
          </a:p>
          <a:p>
            <a:pPr algn="just"/>
            <a:r>
              <a:rPr lang="ru-RU" b="1" dirty="0">
                <a:solidFill>
                  <a:srgbClr val="555555"/>
                </a:solidFill>
                <a:latin typeface="Arial"/>
              </a:rPr>
              <a:t>Магнитная отводка</a:t>
            </a:r>
            <a:r>
              <a:rPr lang="ru-RU" dirty="0">
                <a:solidFill>
                  <a:srgbClr val="555555"/>
                </a:solidFill>
                <a:latin typeface="Arial"/>
              </a:rPr>
              <a:t> - это электромагнитное устройство, устанавливаемое на кабине и контролирующее работу замков дверей шахты.</a:t>
            </a:r>
          </a:p>
          <a:p>
            <a:pPr algn="just"/>
            <a:r>
              <a:rPr lang="ru-RU" b="1" dirty="0">
                <a:solidFill>
                  <a:srgbClr val="555555"/>
                </a:solidFill>
                <a:latin typeface="Arial"/>
              </a:rPr>
              <a:t>Автоматика лифтов </a:t>
            </a:r>
            <a:r>
              <a:rPr lang="ru-RU" dirty="0">
                <a:solidFill>
                  <a:srgbClr val="555555"/>
                </a:solidFill>
                <a:latin typeface="Arial"/>
              </a:rPr>
              <a:t>Основой системы управления лифтами является поэтажный тактовый опрос. Тактовый опрос может быть маятниковым, когда опрос производится в двух направлениях, снизу вверх и сверху вниз и одного направления, например, только сверху вниз. Чаще применяется маятниковый опрос.</a:t>
            </a:r>
          </a:p>
          <a:p>
            <a:endParaRPr lang="ru-RU" dirty="0"/>
          </a:p>
        </p:txBody>
      </p:sp>
    </p:spTree>
    <p:extLst>
      <p:ext uri="{BB962C8B-B14F-4D97-AF65-F5344CB8AC3E}">
        <p14:creationId xmlns:p14="http://schemas.microsoft.com/office/powerpoint/2010/main" val="305380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40959" cy="4752528"/>
          </a:xfrm>
        </p:spPr>
        <p:txBody>
          <a:bodyPr/>
          <a:lstStyle/>
          <a:p>
            <a:pPr algn="just"/>
            <a:r>
              <a:rPr lang="ru-RU" sz="4000" dirty="0">
                <a:solidFill>
                  <a:srgbClr val="C00000"/>
                </a:solidFill>
                <a:ea typeface="Tahoma" pitchFamily="34" charset="0"/>
                <a:cs typeface="Tahoma" pitchFamily="34" charset="0"/>
              </a:rPr>
              <a:t>2.Назначение, общее устройство и принцип действия электротранспорта предприятия </a:t>
            </a:r>
          </a:p>
        </p:txBody>
      </p:sp>
      <p:sp>
        <p:nvSpPr>
          <p:cNvPr id="3" name="Объект 2"/>
          <p:cNvSpPr>
            <a:spLocks noGrp="1"/>
          </p:cNvSpPr>
          <p:nvPr>
            <p:ph sz="quarter" idx="13"/>
          </p:nvPr>
        </p:nvSpPr>
        <p:spPr>
          <a:xfrm>
            <a:off x="7380312" y="5805264"/>
            <a:ext cx="280120" cy="378376"/>
          </a:xfrm>
        </p:spPr>
        <p:txBody>
          <a:bodyPr>
            <a:normAutofit fontScale="92500" lnSpcReduction="10000"/>
          </a:bodyPr>
          <a:lstStyle/>
          <a:p>
            <a:endParaRPr lang="ru-RU" dirty="0"/>
          </a:p>
        </p:txBody>
      </p:sp>
      <p:pic>
        <p:nvPicPr>
          <p:cNvPr id="1026" name="Picture 2" descr="http://s-pro.p.fl2.fo.ru/image/chunk69/3277196/wiki_342948/1364547823_12.jpg_1391720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3140968"/>
            <a:ext cx="5401938" cy="3606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oselp.ru/netcat_files/361/583/12314189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3697" y="2564903"/>
            <a:ext cx="3349214" cy="261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8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2360" y="4869160"/>
            <a:ext cx="493440" cy="646008"/>
          </a:xfrm>
        </p:spPr>
        <p:txBody>
          <a:bodyPr/>
          <a:lstStyle/>
          <a:p>
            <a:endParaRPr lang="ru-RU" dirty="0"/>
          </a:p>
        </p:txBody>
      </p:sp>
      <p:sp>
        <p:nvSpPr>
          <p:cNvPr id="3" name="Объект 2"/>
          <p:cNvSpPr>
            <a:spLocks noGrp="1"/>
          </p:cNvSpPr>
          <p:nvPr>
            <p:ph sz="quarter" idx="13"/>
          </p:nvPr>
        </p:nvSpPr>
        <p:spPr>
          <a:xfrm>
            <a:off x="179512" y="332656"/>
            <a:ext cx="8712968" cy="3474720"/>
          </a:xfrm>
        </p:spPr>
        <p:txBody>
          <a:bodyPr>
            <a:noAutofit/>
          </a:bodyPr>
          <a:lstStyle/>
          <a:p>
            <a:pPr algn="just"/>
            <a:r>
              <a:rPr lang="ru-RU" sz="2800" b="1" dirty="0">
                <a:solidFill>
                  <a:srgbClr val="222222"/>
                </a:solidFill>
                <a:latin typeface="Tahoma" pitchFamily="34" charset="0"/>
                <a:ea typeface="Tahoma" pitchFamily="34" charset="0"/>
                <a:cs typeface="Tahoma" pitchFamily="34" charset="0"/>
              </a:rPr>
              <a:t>Электротранспорт</a:t>
            </a:r>
            <a:r>
              <a:rPr lang="ru-RU" sz="2800" dirty="0">
                <a:solidFill>
                  <a:srgbClr val="222222"/>
                </a:solidFill>
                <a:latin typeface="Tahoma" pitchFamily="34" charset="0"/>
                <a:ea typeface="Tahoma" pitchFamily="34" charset="0"/>
                <a:cs typeface="Tahoma" pitchFamily="34" charset="0"/>
              </a:rPr>
              <a:t> — вид </a:t>
            </a:r>
            <a:r>
              <a:rPr lang="ru-RU" sz="2800" u="sng" dirty="0">
                <a:solidFill>
                  <a:srgbClr val="C00000"/>
                </a:solidFill>
                <a:latin typeface="Tahoma" pitchFamily="34" charset="0"/>
                <a:ea typeface="Tahoma" pitchFamily="34" charset="0"/>
                <a:cs typeface="Tahoma" pitchFamily="34" charset="0"/>
              </a:rPr>
              <a:t>транспорта</a:t>
            </a:r>
            <a:r>
              <a:rPr lang="ru-RU" sz="2800" dirty="0">
                <a:solidFill>
                  <a:srgbClr val="222222"/>
                </a:solidFill>
                <a:latin typeface="Tahoma" pitchFamily="34" charset="0"/>
                <a:ea typeface="Tahoma" pitchFamily="34" charset="0"/>
                <a:cs typeface="Tahoma" pitchFamily="34" charset="0"/>
              </a:rPr>
              <a:t>, использующий в качестве источника </a:t>
            </a:r>
            <a:r>
              <a:rPr lang="ru-RU" sz="2800" u="sng" dirty="0">
                <a:solidFill>
                  <a:srgbClr val="C00000"/>
                </a:solidFill>
                <a:latin typeface="Tahoma" pitchFamily="34" charset="0"/>
                <a:ea typeface="Tahoma" pitchFamily="34" charset="0"/>
                <a:cs typeface="Tahoma" pitchFamily="34" charset="0"/>
              </a:rPr>
              <a:t>энергии</a:t>
            </a:r>
            <a:r>
              <a:rPr lang="ru-RU" sz="2800" dirty="0">
                <a:solidFill>
                  <a:srgbClr val="222222"/>
                </a:solidFill>
                <a:latin typeface="Tahoma" pitchFamily="34" charset="0"/>
                <a:ea typeface="Tahoma" pitchFamily="34" charset="0"/>
                <a:cs typeface="Tahoma" pitchFamily="34" charset="0"/>
              </a:rPr>
              <a:t> </a:t>
            </a:r>
            <a:r>
              <a:rPr lang="ru-RU" sz="2800" u="sng" dirty="0">
                <a:solidFill>
                  <a:srgbClr val="C00000"/>
                </a:solidFill>
                <a:latin typeface="Tahoma" pitchFamily="34" charset="0"/>
                <a:ea typeface="Tahoma" pitchFamily="34" charset="0"/>
                <a:cs typeface="Tahoma" pitchFamily="34" charset="0"/>
              </a:rPr>
              <a:t>электричество</a:t>
            </a:r>
            <a:r>
              <a:rPr lang="ru-RU" sz="2800" dirty="0">
                <a:solidFill>
                  <a:srgbClr val="222222"/>
                </a:solidFill>
                <a:latin typeface="Tahoma" pitchFamily="34" charset="0"/>
                <a:ea typeface="Tahoma" pitchFamily="34" charset="0"/>
                <a:cs typeface="Tahoma" pitchFamily="34" charset="0"/>
              </a:rPr>
              <a:t>, а в приводе используется — </a:t>
            </a:r>
            <a:r>
              <a:rPr lang="ru-RU" sz="2800" u="sng" dirty="0">
                <a:solidFill>
                  <a:srgbClr val="C00000"/>
                </a:solidFill>
                <a:latin typeface="Tahoma" pitchFamily="34" charset="0"/>
                <a:ea typeface="Tahoma" pitchFamily="34" charset="0"/>
                <a:cs typeface="Tahoma" pitchFamily="34" charset="0"/>
              </a:rPr>
              <a:t>тяговый электродвигатель</a:t>
            </a:r>
            <a:r>
              <a:rPr lang="ru-RU" sz="2800" dirty="0">
                <a:solidFill>
                  <a:srgbClr val="222222"/>
                </a:solidFill>
                <a:latin typeface="Tahoma" pitchFamily="34" charset="0"/>
                <a:ea typeface="Tahoma" pitchFamily="34" charset="0"/>
                <a:cs typeface="Tahoma" pitchFamily="34" charset="0"/>
              </a:rPr>
              <a:t>. Его основными преимуществами перед транспортом с двигателями </a:t>
            </a:r>
            <a:r>
              <a:rPr lang="ru-RU" sz="2800" u="sng" dirty="0">
                <a:solidFill>
                  <a:srgbClr val="C00000"/>
                </a:solidFill>
                <a:latin typeface="Tahoma" pitchFamily="34" charset="0"/>
                <a:ea typeface="Tahoma" pitchFamily="34" charset="0"/>
                <a:cs typeface="Tahoma" pitchFamily="34" charset="0"/>
              </a:rPr>
              <a:t>внешнего</a:t>
            </a:r>
            <a:r>
              <a:rPr lang="ru-RU" sz="2800" dirty="0">
                <a:solidFill>
                  <a:srgbClr val="222222"/>
                </a:solidFill>
                <a:latin typeface="Tahoma" pitchFamily="34" charset="0"/>
                <a:ea typeface="Tahoma" pitchFamily="34" charset="0"/>
                <a:cs typeface="Tahoma" pitchFamily="34" charset="0"/>
              </a:rPr>
              <a:t> или </a:t>
            </a:r>
            <a:r>
              <a:rPr lang="ru-RU" sz="2800" u="sng" dirty="0">
                <a:solidFill>
                  <a:srgbClr val="C00000"/>
                </a:solidFill>
                <a:latin typeface="Tahoma" pitchFamily="34" charset="0"/>
                <a:ea typeface="Tahoma" pitchFamily="34" charset="0"/>
                <a:cs typeface="Tahoma" pitchFamily="34" charset="0"/>
              </a:rPr>
              <a:t>внутреннего </a:t>
            </a:r>
            <a:r>
              <a:rPr lang="ru-RU" sz="2800" dirty="0">
                <a:solidFill>
                  <a:srgbClr val="222222"/>
                </a:solidFill>
                <a:latin typeface="Tahoma" pitchFamily="34" charset="0"/>
                <a:ea typeface="Tahoma" pitchFamily="34" charset="0"/>
                <a:cs typeface="Tahoma" pitchFamily="34" charset="0"/>
              </a:rPr>
              <a:t>сгорания являются более высокая производительность и </a:t>
            </a:r>
            <a:r>
              <a:rPr lang="ru-RU" sz="2800" u="sng" dirty="0">
                <a:solidFill>
                  <a:srgbClr val="C00000"/>
                </a:solidFill>
                <a:latin typeface="Tahoma" pitchFamily="34" charset="0"/>
                <a:ea typeface="Tahoma" pitchFamily="34" charset="0"/>
                <a:cs typeface="Tahoma" pitchFamily="34" charset="0"/>
              </a:rPr>
              <a:t>экологичность</a:t>
            </a:r>
            <a:r>
              <a:rPr lang="ru-RU" sz="2800" dirty="0">
                <a:solidFill>
                  <a:srgbClr val="222222"/>
                </a:solidFill>
                <a:latin typeface="Arial"/>
              </a:rPr>
              <a:t>.</a:t>
            </a:r>
            <a:endParaRPr lang="ru-RU" sz="2800" dirty="0"/>
          </a:p>
        </p:txBody>
      </p:sp>
      <p:pic>
        <p:nvPicPr>
          <p:cNvPr id="2050" name="Picture 2" descr="http://www.raton.ws/files/pub/66155e4493f3f86f87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501008"/>
            <a:ext cx="5184576"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ractyres.ru/loads/images/klel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3" y="3861048"/>
            <a:ext cx="3994786" cy="274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3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309320"/>
            <a:ext cx="8424936" cy="357976"/>
          </a:xfrm>
        </p:spPr>
        <p:txBody>
          <a:bodyPr/>
          <a:lstStyle/>
          <a:p>
            <a:endParaRPr lang="ru-RU" dirty="0"/>
          </a:p>
        </p:txBody>
      </p:sp>
      <p:sp>
        <p:nvSpPr>
          <p:cNvPr id="3" name="Объект 2"/>
          <p:cNvSpPr>
            <a:spLocks noGrp="1"/>
          </p:cNvSpPr>
          <p:nvPr>
            <p:ph sz="quarter" idx="13"/>
          </p:nvPr>
        </p:nvSpPr>
        <p:spPr>
          <a:xfrm>
            <a:off x="323528" y="260648"/>
            <a:ext cx="8496944" cy="3960440"/>
          </a:xfrm>
        </p:spPr>
        <p:txBody>
          <a:bodyPr>
            <a:normAutofit fontScale="92500" lnSpcReduction="20000"/>
          </a:bodyPr>
          <a:lstStyle/>
          <a:p>
            <a:pPr indent="215900" algn="just">
              <a:lnSpc>
                <a:spcPct val="120000"/>
              </a:lnSpc>
              <a:spcBef>
                <a:spcPts val="600"/>
              </a:spcBef>
              <a:spcAft>
                <a:spcPts val="0"/>
              </a:spcAft>
            </a:pPr>
            <a:r>
              <a:rPr lang="ru-RU" sz="3300" dirty="0">
                <a:latin typeface="Tahoma" pitchFamily="34" charset="0"/>
                <a:ea typeface="Tahoma" pitchFamily="34" charset="0"/>
                <a:cs typeface="Tahoma" pitchFamily="34" charset="0"/>
              </a:rPr>
              <a:t>На различных предприятиях широко применяются подвесные и наземные тележки (тельферы и электрокары), </a:t>
            </a:r>
            <a:r>
              <a:rPr lang="ru-RU" sz="3300" dirty="0" err="1">
                <a:latin typeface="Tahoma" pitchFamily="34" charset="0"/>
                <a:ea typeface="Tahoma" pitchFamily="34" charset="0"/>
                <a:cs typeface="Tahoma" pitchFamily="34" charset="0"/>
              </a:rPr>
              <a:t>электропогруз­чики</a:t>
            </a:r>
            <a:r>
              <a:rPr lang="ru-RU" sz="3300" dirty="0">
                <a:latin typeface="Tahoma" pitchFamily="34" charset="0"/>
                <a:ea typeface="Tahoma" pitchFamily="34" charset="0"/>
                <a:cs typeface="Tahoma" pitchFamily="34" charset="0"/>
              </a:rPr>
              <a:t>, электроштабелеры, конвейеры (транспортеры), комплекс­ные поточно-транспортные системы, агломерационные машины со специальными тележками и др.</a:t>
            </a:r>
          </a:p>
          <a:p>
            <a:pPr>
              <a:lnSpc>
                <a:spcPct val="150000"/>
              </a:lnSpc>
            </a:pPr>
            <a:endParaRPr lang="ru-RU" dirty="0"/>
          </a:p>
        </p:txBody>
      </p:sp>
      <p:pic>
        <p:nvPicPr>
          <p:cNvPr id="1026" name="Picture 2" descr="https://i.siteapi.org/Uh6kSqMlAiI_-cSY7jU_TRwS1_g=/0x0:1200x800/f966a26e582fcad.s2.siteapi.org/img/5fu6370qzqkogcs0wc0oggwkckssg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203948"/>
            <a:ext cx="378042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odyom-texnika-sar.ru/d/g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203948"/>
            <a:ext cx="2486000" cy="24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8640"/>
            <a:ext cx="6512511" cy="1143000"/>
          </a:xfrm>
        </p:spPr>
        <p:txBody>
          <a:bodyPr/>
          <a:lstStyle/>
          <a:p>
            <a:pPr algn="ctr"/>
            <a:r>
              <a:rPr lang="ru-RU" dirty="0">
                <a:solidFill>
                  <a:srgbClr val="C00000"/>
                </a:solidFill>
              </a:rPr>
              <a:t>Классификация:</a:t>
            </a:r>
          </a:p>
        </p:txBody>
      </p:sp>
      <p:sp>
        <p:nvSpPr>
          <p:cNvPr id="3" name="Объект 2"/>
          <p:cNvSpPr>
            <a:spLocks noGrp="1"/>
          </p:cNvSpPr>
          <p:nvPr>
            <p:ph sz="quarter" idx="13"/>
          </p:nvPr>
        </p:nvSpPr>
        <p:spPr>
          <a:xfrm>
            <a:off x="323528" y="1268760"/>
            <a:ext cx="8496944" cy="5184576"/>
          </a:xfrm>
        </p:spPr>
        <p:txBody>
          <a:bodyPr>
            <a:noAutofit/>
          </a:bodyPr>
          <a:lstStyle/>
          <a:p>
            <a:r>
              <a:rPr lang="ru-RU" sz="2800" dirty="0">
                <a:latin typeface="Tahoma" pitchFamily="34" charset="0"/>
                <a:ea typeface="Tahoma" pitchFamily="34" charset="0"/>
                <a:cs typeface="Tahoma" pitchFamily="34" charset="0"/>
              </a:rPr>
              <a:t>подвесные тележки;</a:t>
            </a:r>
          </a:p>
          <a:p>
            <a:r>
              <a:rPr lang="ru-RU" sz="2800" dirty="0">
                <a:latin typeface="Tahoma" pitchFamily="34" charset="0"/>
                <a:ea typeface="Tahoma" pitchFamily="34" charset="0"/>
                <a:cs typeface="Tahoma" pitchFamily="34" charset="0"/>
              </a:rPr>
              <a:t>наземные тележки;</a:t>
            </a:r>
          </a:p>
          <a:p>
            <a:r>
              <a:rPr lang="ru-RU" sz="2800" dirty="0">
                <a:latin typeface="Tahoma" pitchFamily="34" charset="0"/>
                <a:ea typeface="Tahoma" pitchFamily="34" charset="0"/>
                <a:cs typeface="Tahoma" pitchFamily="34" charset="0"/>
              </a:rPr>
              <a:t>тельферы;</a:t>
            </a:r>
          </a:p>
          <a:p>
            <a:r>
              <a:rPr lang="ru-RU" sz="2800" dirty="0">
                <a:latin typeface="Tahoma" pitchFamily="34" charset="0"/>
                <a:ea typeface="Tahoma" pitchFamily="34" charset="0"/>
                <a:cs typeface="Tahoma" pitchFamily="34" charset="0"/>
              </a:rPr>
              <a:t>электрокары;</a:t>
            </a:r>
          </a:p>
          <a:p>
            <a:r>
              <a:rPr lang="ru-RU" sz="2800" dirty="0">
                <a:latin typeface="Tahoma" pitchFamily="34" charset="0"/>
                <a:ea typeface="Tahoma" pitchFamily="34" charset="0"/>
                <a:cs typeface="Tahoma" pitchFamily="34" charset="0"/>
              </a:rPr>
              <a:t>электропогзузчики;</a:t>
            </a:r>
          </a:p>
          <a:p>
            <a:r>
              <a:rPr lang="ru-RU" sz="2800" dirty="0">
                <a:latin typeface="Tahoma" pitchFamily="34" charset="0"/>
                <a:ea typeface="Tahoma" pitchFamily="34" charset="0"/>
                <a:cs typeface="Tahoma" pitchFamily="34" charset="0"/>
              </a:rPr>
              <a:t>электроштабелеры;</a:t>
            </a:r>
          </a:p>
          <a:p>
            <a:r>
              <a:rPr lang="ru-RU" sz="2800" dirty="0">
                <a:latin typeface="Tahoma" pitchFamily="34" charset="0"/>
                <a:ea typeface="Tahoma" pitchFamily="34" charset="0"/>
                <a:cs typeface="Tahoma" pitchFamily="34" charset="0"/>
              </a:rPr>
              <a:t>конвейеры(транспортеры);</a:t>
            </a:r>
          </a:p>
          <a:p>
            <a:r>
              <a:rPr lang="ru-RU" sz="2800" dirty="0">
                <a:latin typeface="Tahoma" pitchFamily="34" charset="0"/>
                <a:ea typeface="Tahoma" pitchFamily="34" charset="0"/>
                <a:cs typeface="Tahoma" pitchFamily="34" charset="0"/>
              </a:rPr>
              <a:t>комплексные поточно-транспортные системы;</a:t>
            </a:r>
          </a:p>
          <a:p>
            <a:r>
              <a:rPr lang="ru-RU" sz="2800" dirty="0">
                <a:latin typeface="Tahoma" pitchFamily="34" charset="0"/>
                <a:ea typeface="Tahoma" pitchFamily="34" charset="0"/>
                <a:cs typeface="Tahoma" pitchFamily="34" charset="0"/>
              </a:rPr>
              <a:t>агломерационные машины со специальными тележками и др.</a:t>
            </a:r>
          </a:p>
          <a:p>
            <a:endParaRPr lang="ru-RU" sz="4000" dirty="0">
              <a:latin typeface="Tahoma" pitchFamily="34" charset="0"/>
              <a:ea typeface="Tahoma" pitchFamily="34" charset="0"/>
              <a:cs typeface="Tahoma" pitchFamily="34" charset="0"/>
            </a:endParaRPr>
          </a:p>
        </p:txBody>
      </p:sp>
      <p:pic>
        <p:nvPicPr>
          <p:cNvPr id="3074" name="Picture 2" descr="https://s.fishki.net/upload/users/2016/09/07/499183/3d37ec3240f485f84511f56220aaddd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730" y="1556792"/>
            <a:ext cx="393643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307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352928" cy="2592288"/>
          </a:xfrm>
        </p:spPr>
        <p:txBody>
          <a:bodyPr/>
          <a:lstStyle/>
          <a:p>
            <a:pPr algn="just"/>
            <a:r>
              <a:rPr lang="ru-RU" sz="2400" dirty="0">
                <a:solidFill>
                  <a:srgbClr val="400000"/>
                </a:solidFill>
                <a:effectLst/>
                <a:latin typeface="Tahoma" pitchFamily="34" charset="0"/>
                <a:ea typeface="Tahoma" pitchFamily="34" charset="0"/>
                <a:cs typeface="Tahoma" pitchFamily="34" charset="0"/>
              </a:rPr>
              <a:t>Подвесные электротележки (ЭТ)</a:t>
            </a:r>
            <a:r>
              <a:rPr lang="ru-RU" sz="2400" b="0" dirty="0">
                <a:solidFill>
                  <a:srgbClr val="400000"/>
                </a:solidFill>
                <a:effectLst/>
                <a:latin typeface="Tahoma" pitchFamily="34" charset="0"/>
                <a:ea typeface="Tahoma" pitchFamily="34" charset="0"/>
                <a:cs typeface="Tahoma" pitchFamily="34" charset="0"/>
              </a:rPr>
              <a:t> предназначены для подъема и перемещения грузов на производственных объектах по строго определенному пути.</a:t>
            </a:r>
            <a:br>
              <a:rPr lang="ru-RU" sz="2400" dirty="0">
                <a:latin typeface="Tahoma" pitchFamily="34" charset="0"/>
                <a:ea typeface="Tahoma" pitchFamily="34" charset="0"/>
                <a:cs typeface="Tahoma" pitchFamily="34" charset="0"/>
              </a:rPr>
            </a:br>
            <a:r>
              <a:rPr lang="ru-RU" sz="2400" b="0" dirty="0">
                <a:solidFill>
                  <a:srgbClr val="400000"/>
                </a:solidFill>
                <a:effectLst/>
                <a:latin typeface="Tahoma" pitchFamily="34" charset="0"/>
                <a:ea typeface="Tahoma" pitchFamily="34" charset="0"/>
                <a:cs typeface="Tahoma" pitchFamily="34" charset="0"/>
              </a:rPr>
              <a:t>«ЭТ» имеют небольшие габариты, что позволяет решать вопросы транспортировки в небольших объемах производственных помещений.</a:t>
            </a:r>
            <a:endParaRPr lang="ru-RU" sz="2400" dirty="0">
              <a:latin typeface="Tahoma" pitchFamily="34" charset="0"/>
              <a:ea typeface="Tahoma" pitchFamily="34" charset="0"/>
              <a:cs typeface="Tahoma" pitchFamily="34" charset="0"/>
            </a:endParaRPr>
          </a:p>
        </p:txBody>
      </p:sp>
      <p:sp>
        <p:nvSpPr>
          <p:cNvPr id="3" name="Объект 2"/>
          <p:cNvSpPr>
            <a:spLocks noGrp="1"/>
          </p:cNvSpPr>
          <p:nvPr>
            <p:ph sz="quarter" idx="13"/>
          </p:nvPr>
        </p:nvSpPr>
        <p:spPr>
          <a:xfrm>
            <a:off x="251520" y="3717032"/>
            <a:ext cx="4032448" cy="2610624"/>
          </a:xfrm>
        </p:spPr>
        <p:txBody>
          <a:bodyPr>
            <a:noAutofit/>
          </a:bodyPr>
          <a:lstStyle/>
          <a:p>
            <a:pPr algn="just"/>
            <a:r>
              <a:rPr lang="ru-RU" sz="2600" dirty="0">
                <a:solidFill>
                  <a:srgbClr val="400000"/>
                </a:solidFill>
                <a:latin typeface="Tahoma" pitchFamily="34" charset="0"/>
                <a:ea typeface="Tahoma" pitchFamily="34" charset="0"/>
                <a:cs typeface="Tahoma" pitchFamily="34" charset="0"/>
              </a:rPr>
              <a:t>Такими тележками оснащены и кран-балки, представляющие собой легкие мостовые краны грузоподъемностью до 5 т.</a:t>
            </a:r>
            <a:endParaRPr lang="ru-RU" sz="2600" dirty="0">
              <a:latin typeface="Tahoma" pitchFamily="34" charset="0"/>
              <a:ea typeface="Tahoma" pitchFamily="34" charset="0"/>
              <a:cs typeface="Tahoma" pitchFamily="34" charset="0"/>
            </a:endParaRPr>
          </a:p>
        </p:txBody>
      </p:sp>
      <p:pic>
        <p:nvPicPr>
          <p:cNvPr id="4098" name="Picture 2" descr="http://rosgranitsa.ru/wp-content/uploads/2018/03/kran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416" y="3717032"/>
            <a:ext cx="4415138" cy="294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41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5536" y="188640"/>
            <a:ext cx="5832648" cy="2592288"/>
          </a:xfrm>
        </p:spPr>
        <p:txBody>
          <a:bodyPr/>
          <a:lstStyle/>
          <a:p>
            <a:pPr marL="0" indent="0" algn="just">
              <a:buNone/>
            </a:pPr>
            <a:r>
              <a:rPr lang="ru-RU" sz="2400" spc="50" dirty="0" err="1">
                <a:solidFill>
                  <a:srgbClr val="222222"/>
                </a:solidFill>
                <a:effectLst/>
                <a:latin typeface="Arial"/>
              </a:rPr>
              <a:t>Электротележка</a:t>
            </a:r>
            <a:r>
              <a:rPr lang="ru-RU" sz="2400" b="0" spc="50" dirty="0">
                <a:solidFill>
                  <a:srgbClr val="222222"/>
                </a:solidFill>
                <a:effectLst/>
                <a:latin typeface="Arial"/>
              </a:rPr>
              <a:t>, </a:t>
            </a:r>
            <a:r>
              <a:rPr lang="ru-RU" sz="2400" dirty="0">
                <a:solidFill>
                  <a:srgbClr val="222222"/>
                </a:solidFill>
                <a:effectLst/>
                <a:latin typeface="Arial"/>
              </a:rPr>
              <a:t>платформенная тележка</a:t>
            </a:r>
            <a:r>
              <a:rPr lang="ru-RU" sz="2400" b="0" dirty="0">
                <a:solidFill>
                  <a:srgbClr val="222222"/>
                </a:solidFill>
                <a:effectLst/>
                <a:latin typeface="Arial"/>
              </a:rPr>
              <a:t> (от </a:t>
            </a:r>
            <a:r>
              <a:rPr lang="ru-RU" sz="2400" b="0" i="1" dirty="0" err="1">
                <a:solidFill>
                  <a:srgbClr val="222222"/>
                </a:solidFill>
                <a:effectLst/>
                <a:latin typeface="Arial"/>
              </a:rPr>
              <a:t>электро</a:t>
            </a:r>
            <a:r>
              <a:rPr lang="ru-RU" sz="2400" b="0" i="1" dirty="0">
                <a:solidFill>
                  <a:srgbClr val="222222"/>
                </a:solidFill>
                <a:effectLst/>
                <a:latin typeface="Arial"/>
              </a:rPr>
              <a:t>…</a:t>
            </a:r>
            <a:r>
              <a:rPr lang="ru-RU" sz="2400" b="0" dirty="0">
                <a:solidFill>
                  <a:srgbClr val="222222"/>
                </a:solidFill>
                <a:effectLst/>
                <a:latin typeface="Arial"/>
              </a:rPr>
              <a:t> и </a:t>
            </a:r>
            <a:r>
              <a:rPr lang="ru-RU" sz="2400" b="0" u="sng" dirty="0">
                <a:solidFill>
                  <a:srgbClr val="C00000"/>
                </a:solidFill>
                <a:effectLst/>
                <a:latin typeface="Arial"/>
              </a:rPr>
              <a:t>англ.</a:t>
            </a:r>
            <a:r>
              <a:rPr lang="ru-RU" sz="2400" b="0" dirty="0">
                <a:solidFill>
                  <a:srgbClr val="222222"/>
                </a:solidFill>
                <a:effectLst/>
                <a:latin typeface="Arial"/>
              </a:rPr>
              <a:t> </a:t>
            </a:r>
            <a:r>
              <a:rPr lang="ru-RU" sz="2400" b="0" i="1" dirty="0" err="1">
                <a:solidFill>
                  <a:srgbClr val="222222"/>
                </a:solidFill>
                <a:effectLst/>
                <a:latin typeface="Arial"/>
              </a:rPr>
              <a:t>car</a:t>
            </a:r>
            <a:r>
              <a:rPr lang="ru-RU" sz="2400" b="0" dirty="0">
                <a:solidFill>
                  <a:srgbClr val="222222"/>
                </a:solidFill>
                <a:effectLst/>
                <a:latin typeface="Arial"/>
              </a:rPr>
              <a:t> — тележка) — </a:t>
            </a:r>
            <a:r>
              <a:rPr lang="ru-RU" sz="2400" b="0" u="sng" dirty="0">
                <a:solidFill>
                  <a:srgbClr val="C00000"/>
                </a:solidFill>
                <a:effectLst/>
                <a:latin typeface="Arial"/>
              </a:rPr>
              <a:t>электромобиль</a:t>
            </a:r>
            <a:r>
              <a:rPr lang="ru-RU" sz="2400" b="0" dirty="0">
                <a:solidFill>
                  <a:srgbClr val="0B0080"/>
                </a:solidFill>
                <a:effectLst/>
                <a:latin typeface="Arial"/>
              </a:rPr>
              <a:t> </a:t>
            </a:r>
            <a:r>
              <a:rPr lang="ru-RU" sz="2400" b="0" dirty="0">
                <a:solidFill>
                  <a:srgbClr val="222222"/>
                </a:solidFill>
                <a:effectLst/>
                <a:latin typeface="Arial"/>
              </a:rPr>
              <a:t>упрощенной конструкции, колёсная тележка с приводом от </a:t>
            </a:r>
            <a:r>
              <a:rPr lang="ru-RU" sz="2400" b="0" u="sng" dirty="0">
                <a:solidFill>
                  <a:srgbClr val="C00000"/>
                </a:solidFill>
                <a:effectLst/>
                <a:latin typeface="Arial"/>
              </a:rPr>
              <a:t>электродвигателя</a:t>
            </a:r>
            <a:r>
              <a:rPr lang="ru-RU" sz="2400" b="0" dirty="0">
                <a:solidFill>
                  <a:srgbClr val="222222"/>
                </a:solidFill>
                <a:effectLst/>
                <a:latin typeface="Arial"/>
              </a:rPr>
              <a:t>, питающегося от </a:t>
            </a:r>
            <a:r>
              <a:rPr lang="ru-RU" sz="2400" b="0" u="sng" dirty="0">
                <a:solidFill>
                  <a:srgbClr val="C00000"/>
                </a:solidFill>
                <a:effectLst/>
                <a:latin typeface="Arial"/>
              </a:rPr>
              <a:t>аккумуляторов.</a:t>
            </a:r>
            <a:endParaRPr lang="ru-RU" sz="2400" u="sng" dirty="0">
              <a:solidFill>
                <a:srgbClr val="C00000"/>
              </a:solidFill>
            </a:endParaRPr>
          </a:p>
        </p:txBody>
      </p:sp>
      <p:pic>
        <p:nvPicPr>
          <p:cNvPr id="5122" name="Picture 2" descr="https://upload.wikimedia.org/wikipedia/commons/a/aa/EK-SEG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780928"/>
            <a:ext cx="5138936" cy="385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932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568951" cy="3168352"/>
          </a:xfrm>
        </p:spPr>
        <p:txBody>
          <a:bodyPr/>
          <a:lstStyle/>
          <a:p>
            <a:pPr algn="just"/>
            <a:r>
              <a:rPr lang="ru-RU" sz="2800" dirty="0">
                <a:solidFill>
                  <a:srgbClr val="222222"/>
                </a:solidFill>
                <a:effectLst/>
                <a:latin typeface="Arial"/>
              </a:rPr>
              <a:t>Тельфер</a:t>
            </a:r>
            <a:r>
              <a:rPr lang="ru-RU" sz="2800" b="0" dirty="0">
                <a:solidFill>
                  <a:srgbClr val="222222"/>
                </a:solidFill>
                <a:effectLst/>
                <a:latin typeface="Arial"/>
              </a:rPr>
              <a:t> (</a:t>
            </a:r>
            <a:r>
              <a:rPr lang="ru-RU" sz="2800" b="0" u="sng" dirty="0">
                <a:solidFill>
                  <a:srgbClr val="C00000"/>
                </a:solidFill>
                <a:effectLst/>
                <a:latin typeface="Arial"/>
              </a:rPr>
              <a:t>англ.</a:t>
            </a:r>
            <a:r>
              <a:rPr lang="ru-RU" sz="2800" b="0" dirty="0">
                <a:solidFill>
                  <a:srgbClr val="222222"/>
                </a:solidFill>
                <a:effectLst/>
                <a:latin typeface="Arial"/>
              </a:rPr>
              <a:t> </a:t>
            </a:r>
            <a:r>
              <a:rPr lang="ru-RU" sz="2800" b="0" i="1" dirty="0" err="1">
                <a:solidFill>
                  <a:srgbClr val="222222"/>
                </a:solidFill>
                <a:effectLst/>
                <a:latin typeface="Arial"/>
              </a:rPr>
              <a:t>telpher</a:t>
            </a:r>
            <a:r>
              <a:rPr lang="ru-RU" sz="2800" b="0" dirty="0">
                <a:solidFill>
                  <a:srgbClr val="222222"/>
                </a:solidFill>
                <a:effectLst/>
                <a:latin typeface="Arial"/>
              </a:rPr>
              <a:t>, от </a:t>
            </a:r>
            <a:r>
              <a:rPr lang="ru-RU" sz="2800" b="0" u="sng" dirty="0">
                <a:solidFill>
                  <a:srgbClr val="C00000"/>
                </a:solidFill>
                <a:effectLst/>
                <a:latin typeface="Arial"/>
              </a:rPr>
              <a:t>др.-греч.</a:t>
            </a:r>
            <a:r>
              <a:rPr lang="ru-RU" sz="2800" b="0" dirty="0">
                <a:solidFill>
                  <a:srgbClr val="222222"/>
                </a:solidFill>
                <a:effectLst/>
                <a:latin typeface="Arial"/>
              </a:rPr>
              <a:t> </a:t>
            </a:r>
            <a:r>
              <a:rPr lang="ru-RU" sz="2800" b="0" dirty="0" err="1">
                <a:solidFill>
                  <a:srgbClr val="222222"/>
                </a:solidFill>
                <a:effectLst/>
                <a:latin typeface="palatino linotype"/>
              </a:rPr>
              <a:t>τῆλε</a:t>
            </a:r>
            <a:r>
              <a:rPr lang="ru-RU" sz="2800" b="0" dirty="0">
                <a:solidFill>
                  <a:srgbClr val="222222"/>
                </a:solidFill>
                <a:effectLst/>
                <a:latin typeface="Arial"/>
              </a:rPr>
              <a:t> «далеко» + </a:t>
            </a:r>
            <a:r>
              <a:rPr lang="ru-RU" sz="2800" b="0" dirty="0" err="1">
                <a:solidFill>
                  <a:srgbClr val="222222"/>
                </a:solidFill>
                <a:effectLst/>
                <a:latin typeface="palatino linotype"/>
              </a:rPr>
              <a:t>φέρω</a:t>
            </a:r>
            <a:r>
              <a:rPr lang="ru-RU" sz="2800" b="0" dirty="0">
                <a:solidFill>
                  <a:srgbClr val="222222"/>
                </a:solidFill>
                <a:effectLst/>
                <a:latin typeface="Arial"/>
              </a:rPr>
              <a:t> «несу») — подвесное грузоподъёмное устройство (</a:t>
            </a:r>
            <a:r>
              <a:rPr lang="ru-RU" sz="2800" b="0" u="sng" dirty="0">
                <a:solidFill>
                  <a:srgbClr val="C00000"/>
                </a:solidFill>
                <a:effectLst/>
                <a:latin typeface="Arial"/>
              </a:rPr>
              <a:t>таль</a:t>
            </a:r>
            <a:r>
              <a:rPr lang="ru-RU" sz="2800" b="0" dirty="0">
                <a:solidFill>
                  <a:srgbClr val="222222"/>
                </a:solidFill>
                <a:effectLst/>
                <a:latin typeface="Arial"/>
              </a:rPr>
              <a:t>) с электрическим приводом, обеспечивает значительную скорость как подъёма груза по вертикали, так и перемещения его по складу вдоль балок (</a:t>
            </a:r>
            <a:r>
              <a:rPr lang="ru-RU" sz="2800" b="0" u="sng" dirty="0" err="1">
                <a:solidFill>
                  <a:srgbClr val="C00000"/>
                </a:solidFill>
                <a:effectLst/>
                <a:latin typeface="Arial"/>
              </a:rPr>
              <a:t>двутавров</a:t>
            </a:r>
            <a:r>
              <a:rPr lang="ru-RU" sz="2800" b="0" dirty="0">
                <a:solidFill>
                  <a:srgbClr val="222222"/>
                </a:solidFill>
                <a:effectLst/>
                <a:latin typeface="Arial"/>
              </a:rPr>
              <a:t>).</a:t>
            </a:r>
            <a:endParaRPr lang="ru-RU" sz="2800" dirty="0"/>
          </a:p>
        </p:txBody>
      </p:sp>
      <p:sp>
        <p:nvSpPr>
          <p:cNvPr id="3" name="Объект 2"/>
          <p:cNvSpPr>
            <a:spLocks noGrp="1"/>
          </p:cNvSpPr>
          <p:nvPr>
            <p:ph sz="quarter" idx="13"/>
          </p:nvPr>
        </p:nvSpPr>
        <p:spPr>
          <a:xfrm>
            <a:off x="8902302" y="2708920"/>
            <a:ext cx="208112" cy="666408"/>
          </a:xfrm>
        </p:spPr>
        <p:txBody>
          <a:bodyPr/>
          <a:lstStyle/>
          <a:p>
            <a:endParaRPr lang="ru-RU" dirty="0"/>
          </a:p>
        </p:txBody>
      </p:sp>
      <p:pic>
        <p:nvPicPr>
          <p:cNvPr id="2050" name="Picture 2" descr="http://cfs.4geo.ru/get/market/product/img677532660_11136139194117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71" y="4077072"/>
            <a:ext cx="422982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vatars.mds.yandex.net/get-marketpic/247229/market_BdpcoHtmjMqAvHz5Lu8Ytg/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127964"/>
            <a:ext cx="3469388" cy="3469388"/>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вниз 3"/>
          <p:cNvSpPr/>
          <p:nvPr/>
        </p:nvSpPr>
        <p:spPr>
          <a:xfrm>
            <a:off x="3586746" y="3429000"/>
            <a:ext cx="24231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197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40959" cy="2376264"/>
          </a:xfrm>
        </p:spPr>
        <p:txBody>
          <a:bodyPr/>
          <a:lstStyle/>
          <a:p>
            <a:pPr algn="ctr"/>
            <a:r>
              <a:rPr lang="ru-RU" dirty="0">
                <a:solidFill>
                  <a:srgbClr val="C00000"/>
                </a:solidFill>
                <a:ea typeface="Tahoma" pitchFamily="34" charset="0"/>
                <a:cs typeface="Tahoma" pitchFamily="34" charset="0"/>
              </a:rPr>
              <a:t>1.Назначение, общее устройство и принцип действия лифтов</a:t>
            </a:r>
          </a:p>
        </p:txBody>
      </p:sp>
      <p:sp>
        <p:nvSpPr>
          <p:cNvPr id="3" name="Объект 2"/>
          <p:cNvSpPr>
            <a:spLocks noGrp="1"/>
          </p:cNvSpPr>
          <p:nvPr>
            <p:ph sz="quarter" idx="13"/>
          </p:nvPr>
        </p:nvSpPr>
        <p:spPr>
          <a:xfrm>
            <a:off x="7380312" y="5805264"/>
            <a:ext cx="280120" cy="378376"/>
          </a:xfrm>
        </p:spPr>
        <p:txBody>
          <a:bodyPr>
            <a:normAutofit fontScale="92500" lnSpcReduction="10000"/>
          </a:bodyPr>
          <a:lstStyle/>
          <a:p>
            <a:endParaRPr lang="ru-RU" dirty="0"/>
          </a:p>
        </p:txBody>
      </p:sp>
      <p:pic>
        <p:nvPicPr>
          <p:cNvPr id="2050" name="Picture 2" descr="http://dopplerlifts.ru/wp-content/uploads/2011/10/tlwm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54" y="3212976"/>
            <a:ext cx="3215439" cy="3504829"/>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pic>
        <p:nvPicPr>
          <p:cNvPr id="2052" name="Picture 4" descr="http://kompleks174.ru/wp-content/uploads/2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636912"/>
            <a:ext cx="5184576" cy="3888432"/>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90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07904" y="96858"/>
            <a:ext cx="5328592" cy="4832092"/>
          </a:xfrm>
          <a:prstGeom prst="rect">
            <a:avLst/>
          </a:prstGeom>
        </p:spPr>
        <p:txBody>
          <a:bodyPr wrap="square">
            <a:spAutoFit/>
          </a:bodyPr>
          <a:lstStyle/>
          <a:p>
            <a:pPr algn="just"/>
            <a:r>
              <a:rPr lang="ru-RU" sz="2200" dirty="0">
                <a:solidFill>
                  <a:srgbClr val="333333"/>
                </a:solidFill>
                <a:latin typeface="Tahoma" pitchFamily="34" charset="0"/>
                <a:ea typeface="Tahoma" pitchFamily="34" charset="0"/>
                <a:cs typeface="Tahoma" pitchFamily="34" charset="0"/>
              </a:rPr>
              <a:t>Универсальным оборудованием, повсеместно используемым на промышленных предприятиях, являются </a:t>
            </a:r>
            <a:r>
              <a:rPr lang="ru-RU" sz="2200" b="1" dirty="0">
                <a:solidFill>
                  <a:srgbClr val="333333"/>
                </a:solidFill>
                <a:latin typeface="Tahoma" pitchFamily="34" charset="0"/>
                <a:ea typeface="Tahoma" pitchFamily="34" charset="0"/>
                <a:cs typeface="Tahoma" pitchFamily="34" charset="0"/>
              </a:rPr>
              <a:t>платформенные электротележки</a:t>
            </a:r>
            <a:r>
              <a:rPr lang="ru-RU" sz="2200" dirty="0">
                <a:solidFill>
                  <a:srgbClr val="333333"/>
                </a:solidFill>
                <a:latin typeface="Tahoma" pitchFamily="34" charset="0"/>
                <a:ea typeface="Tahoma" pitchFamily="34" charset="0"/>
                <a:cs typeface="Tahoma" pitchFamily="34" charset="0"/>
              </a:rPr>
              <a:t> или </a:t>
            </a:r>
            <a:r>
              <a:rPr lang="ru-RU" sz="2200" b="1" dirty="0">
                <a:solidFill>
                  <a:srgbClr val="333333"/>
                </a:solidFill>
                <a:latin typeface="Tahoma" pitchFamily="34" charset="0"/>
                <a:ea typeface="Tahoma" pitchFamily="34" charset="0"/>
                <a:cs typeface="Tahoma" pitchFamily="34" charset="0"/>
              </a:rPr>
              <a:t>электрокары.</a:t>
            </a:r>
            <a:r>
              <a:rPr lang="ru-RU" sz="2200" dirty="0">
                <a:solidFill>
                  <a:srgbClr val="333333"/>
                </a:solidFill>
                <a:latin typeface="Tahoma" pitchFamily="34" charset="0"/>
                <a:ea typeface="Tahoma" pitchFamily="34" charset="0"/>
                <a:cs typeface="Tahoma" pitchFamily="34" charset="0"/>
              </a:rPr>
              <a:t> Сегодня электрокар не имеет аналогов, способных оперативно перемещать грузы. Благодаря своей грузоподъемности от двух тонн грузов и скорости передвижения 15 км/час эта машина осуществляет транспортировку эффективно даже по узким складским проходам или проездам. </a:t>
            </a:r>
            <a:endParaRPr lang="ru-RU" sz="2200" dirty="0">
              <a:latin typeface="Tahoma" pitchFamily="34" charset="0"/>
              <a:ea typeface="Tahoma" pitchFamily="34" charset="0"/>
              <a:cs typeface="Tahoma" pitchFamily="34" charset="0"/>
            </a:endParaRPr>
          </a:p>
        </p:txBody>
      </p:sp>
      <p:pic>
        <p:nvPicPr>
          <p:cNvPr id="6146" name="Picture 2" descr="ÐÐ»Ð°ÑÑÐ¾ÑÐ¼ÐµÐ½Ð½ÑÐ¹ Ð­Ð»ÐµÐºÑÑÐ¾ÐºÐ°Ñ ÐÐ 011 Ð/Ð 3 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3810000" cy="26955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9952" y="5085184"/>
            <a:ext cx="8706544" cy="1631216"/>
          </a:xfrm>
          <a:prstGeom prst="rect">
            <a:avLst/>
          </a:prstGeom>
        </p:spPr>
        <p:txBody>
          <a:bodyPr wrap="square">
            <a:spAutoFit/>
          </a:bodyPr>
          <a:lstStyle/>
          <a:p>
            <a:pPr algn="just"/>
            <a:r>
              <a:rPr lang="ru-RU" sz="2000" dirty="0">
                <a:solidFill>
                  <a:srgbClr val="C00000"/>
                </a:solidFill>
                <a:latin typeface="PT Sans Narrow"/>
              </a:rPr>
              <a:t>Новое поколение платформенных электрокаров, различается грузоподъемностью:</a:t>
            </a:r>
          </a:p>
          <a:p>
            <a:pPr algn="just">
              <a:buFont typeface="Arial"/>
              <a:buChar char="•"/>
            </a:pPr>
            <a:r>
              <a:rPr lang="ru-RU" sz="2000" dirty="0">
                <a:solidFill>
                  <a:srgbClr val="C00000"/>
                </a:solidFill>
                <a:latin typeface="PT Sans Narrow"/>
              </a:rPr>
              <a:t>платформенный электрокар с грузоподъемностью 5 тонн;</a:t>
            </a:r>
          </a:p>
          <a:p>
            <a:pPr algn="just">
              <a:buFont typeface="Arial"/>
              <a:buChar char="•"/>
            </a:pPr>
            <a:r>
              <a:rPr lang="ru-RU" sz="2000" dirty="0">
                <a:solidFill>
                  <a:srgbClr val="C00000"/>
                </a:solidFill>
                <a:latin typeface="PT Sans Narrow"/>
              </a:rPr>
              <a:t>платформенный электрокар с грузоподъемностью 10 тонн;</a:t>
            </a:r>
          </a:p>
          <a:p>
            <a:pPr>
              <a:buFont typeface="Arial"/>
              <a:buChar char="•"/>
            </a:pPr>
            <a:r>
              <a:rPr lang="ru-RU" sz="2000" dirty="0">
                <a:solidFill>
                  <a:srgbClr val="C00000"/>
                </a:solidFill>
                <a:latin typeface="PT Sans Narrow"/>
              </a:rPr>
              <a:t>платформенный электрокар с грузоподъемностью 15 тонн.</a:t>
            </a:r>
            <a:endParaRPr lang="ru-RU" sz="2000" b="0" i="0" dirty="0">
              <a:solidFill>
                <a:srgbClr val="C00000"/>
              </a:solidFill>
              <a:effectLst/>
              <a:latin typeface="PT Sans Narrow"/>
            </a:endParaRPr>
          </a:p>
        </p:txBody>
      </p:sp>
    </p:spTree>
    <p:extLst>
      <p:ext uri="{BB962C8B-B14F-4D97-AF65-F5344CB8AC3E}">
        <p14:creationId xmlns:p14="http://schemas.microsoft.com/office/powerpoint/2010/main" val="2602316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784976" cy="2677656"/>
          </a:xfrm>
          <a:prstGeom prst="rect">
            <a:avLst/>
          </a:prstGeom>
        </p:spPr>
        <p:txBody>
          <a:bodyPr wrap="square">
            <a:spAutoFit/>
          </a:bodyPr>
          <a:lstStyle/>
          <a:p>
            <a:pPr algn="just"/>
            <a:r>
              <a:rPr lang="ru-RU" sz="2400" b="1" dirty="0">
                <a:solidFill>
                  <a:srgbClr val="222222"/>
                </a:solidFill>
                <a:latin typeface="Tahoma" pitchFamily="34" charset="0"/>
                <a:ea typeface="Tahoma" pitchFamily="34" charset="0"/>
                <a:cs typeface="Tahoma" pitchFamily="34" charset="0"/>
              </a:rPr>
              <a:t>Вилочный погрузчик с противовесом</a:t>
            </a:r>
            <a:r>
              <a:rPr lang="ru-RU" sz="2400" dirty="0">
                <a:solidFill>
                  <a:srgbClr val="222222"/>
                </a:solidFill>
                <a:latin typeface="Tahoma" pitchFamily="34" charset="0"/>
                <a:ea typeface="Tahoma" pitchFamily="34" charset="0"/>
                <a:cs typeface="Tahoma" pitchFamily="34" charset="0"/>
              </a:rPr>
              <a:t> (</a:t>
            </a:r>
            <a:r>
              <a:rPr lang="ru-RU" sz="2400" u="sng" dirty="0">
                <a:solidFill>
                  <a:srgbClr val="C00000"/>
                </a:solidFill>
                <a:latin typeface="Tahoma" pitchFamily="34" charset="0"/>
                <a:ea typeface="Tahoma" pitchFamily="34" charset="0"/>
                <a:cs typeface="Tahoma" pitchFamily="34" charset="0"/>
              </a:rPr>
              <a:t>англ.</a:t>
            </a:r>
            <a:r>
              <a:rPr lang="ru-RU" sz="2400" dirty="0">
                <a:solidFill>
                  <a:srgbClr val="222222"/>
                </a:solidFill>
                <a:latin typeface="Tahoma" pitchFamily="34" charset="0"/>
                <a:ea typeface="Tahoma" pitchFamily="34" charset="0"/>
                <a:cs typeface="Tahoma" pitchFamily="34" charset="0"/>
              </a:rPr>
              <a:t> </a:t>
            </a:r>
            <a:r>
              <a:rPr lang="ru-RU" sz="2400" i="1" dirty="0" err="1">
                <a:solidFill>
                  <a:srgbClr val="222222"/>
                </a:solidFill>
                <a:latin typeface="Tahoma" pitchFamily="34" charset="0"/>
                <a:ea typeface="Tahoma" pitchFamily="34" charset="0"/>
                <a:cs typeface="Tahoma" pitchFamily="34" charset="0"/>
              </a:rPr>
              <a:t>counter-balanced</a:t>
            </a:r>
            <a:r>
              <a:rPr lang="ru-RU" sz="2400" i="1" dirty="0">
                <a:solidFill>
                  <a:srgbClr val="222222"/>
                </a:solidFill>
                <a:latin typeface="Tahoma" pitchFamily="34" charset="0"/>
                <a:ea typeface="Tahoma" pitchFamily="34" charset="0"/>
                <a:cs typeface="Tahoma" pitchFamily="34" charset="0"/>
              </a:rPr>
              <a:t> </a:t>
            </a:r>
            <a:r>
              <a:rPr lang="ru-RU" sz="2400" i="1" dirty="0" err="1">
                <a:solidFill>
                  <a:srgbClr val="222222"/>
                </a:solidFill>
                <a:latin typeface="Tahoma" pitchFamily="34" charset="0"/>
                <a:ea typeface="Tahoma" pitchFamily="34" charset="0"/>
                <a:cs typeface="Tahoma" pitchFamily="34" charset="0"/>
              </a:rPr>
              <a:t>forklift</a:t>
            </a:r>
            <a:r>
              <a:rPr lang="ru-RU" sz="2400" i="1" dirty="0">
                <a:solidFill>
                  <a:srgbClr val="222222"/>
                </a:solidFill>
                <a:latin typeface="Tahoma" pitchFamily="34" charset="0"/>
                <a:ea typeface="Tahoma" pitchFamily="34" charset="0"/>
                <a:cs typeface="Tahoma" pitchFamily="34" charset="0"/>
              </a:rPr>
              <a:t> </a:t>
            </a:r>
            <a:r>
              <a:rPr lang="ru-RU" sz="2400" i="1" dirty="0" err="1">
                <a:solidFill>
                  <a:srgbClr val="222222"/>
                </a:solidFill>
                <a:latin typeface="Tahoma" pitchFamily="34" charset="0"/>
                <a:ea typeface="Tahoma" pitchFamily="34" charset="0"/>
                <a:cs typeface="Tahoma" pitchFamily="34" charset="0"/>
              </a:rPr>
              <a:t>truck</a:t>
            </a:r>
            <a:r>
              <a:rPr lang="ru-RU" sz="2400" dirty="0">
                <a:solidFill>
                  <a:srgbClr val="222222"/>
                </a:solidFill>
                <a:latin typeface="Tahoma" pitchFamily="34" charset="0"/>
                <a:ea typeface="Tahoma" pitchFamily="34" charset="0"/>
                <a:cs typeface="Tahoma" pitchFamily="34" charset="0"/>
              </a:rPr>
              <a:t>) — вид специального складского напольного транспорта, предназначенного для поднятия, перемещения, разгрузки, погрузки, складирования (</a:t>
            </a:r>
            <a:r>
              <a:rPr lang="ru-RU" sz="2400" dirty="0" err="1">
                <a:solidFill>
                  <a:srgbClr val="222222"/>
                </a:solidFill>
                <a:latin typeface="Tahoma" pitchFamily="34" charset="0"/>
                <a:ea typeface="Tahoma" pitchFamily="34" charset="0"/>
                <a:cs typeface="Tahoma" pitchFamily="34" charset="0"/>
              </a:rPr>
              <a:t>штабелирования</a:t>
            </a:r>
            <a:r>
              <a:rPr lang="ru-RU" sz="2400" dirty="0">
                <a:solidFill>
                  <a:srgbClr val="222222"/>
                </a:solidFill>
                <a:latin typeface="Tahoma" pitchFamily="34" charset="0"/>
                <a:ea typeface="Tahoma" pitchFamily="34" charset="0"/>
                <a:cs typeface="Tahoma" pitchFamily="34" charset="0"/>
              </a:rPr>
              <a:t>) </a:t>
            </a:r>
            <a:r>
              <a:rPr lang="ru-RU" sz="2400" dirty="0" err="1">
                <a:solidFill>
                  <a:srgbClr val="222222"/>
                </a:solidFill>
                <a:latin typeface="Tahoma" pitchFamily="34" charset="0"/>
                <a:ea typeface="Tahoma" pitchFamily="34" charset="0"/>
                <a:cs typeface="Tahoma" pitchFamily="34" charset="0"/>
              </a:rPr>
              <a:t>палетов</a:t>
            </a:r>
            <a:r>
              <a:rPr lang="ru-RU" sz="2400" dirty="0">
                <a:solidFill>
                  <a:srgbClr val="222222"/>
                </a:solidFill>
                <a:latin typeface="Tahoma" pitchFamily="34" charset="0"/>
                <a:ea typeface="Tahoma" pitchFamily="34" charset="0"/>
                <a:cs typeface="Tahoma" pitchFamily="34" charset="0"/>
              </a:rPr>
              <a:t>, поддонов и других различных грузов при помощи вил или других рабочих приспособлений (навесного оборудования).</a:t>
            </a:r>
            <a:endParaRPr lang="ru-RU" sz="2400" dirty="0">
              <a:latin typeface="Tahoma" pitchFamily="34" charset="0"/>
              <a:ea typeface="Tahoma" pitchFamily="34" charset="0"/>
              <a:cs typeface="Tahoma" pitchFamily="34" charset="0"/>
            </a:endParaRPr>
          </a:p>
        </p:txBody>
      </p:sp>
      <p:pic>
        <p:nvPicPr>
          <p:cNvPr id="7172" name="Picture 4" descr="http://eurocara-ekb.ru/images/%D0%AD%D0%BB%D0%B5%D0%BA%D1%82%D1%80%D0%BE%D0%BF%D0%BE%D0%B3%D1%80%D1%83%D0%B7%D1%87%D0%B8%D0%BA%D0%B8%20%D0%B2%D0%B8%D0%BB%D0%BE%D1%87%D0%BD%D1%8B%D0%B5%20JAC/CPD%2030_%D0%BA%D0%B0%D0%B1%D0%B8%D0%BD%D0%B0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068960"/>
            <a:ext cx="4284476" cy="285631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ruwest.ru/upload/iblock/011/01192b4ca392af3a210467c9e21732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464238"/>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27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4680520" cy="5632311"/>
          </a:xfrm>
          <a:prstGeom prst="rect">
            <a:avLst/>
          </a:prstGeom>
        </p:spPr>
        <p:txBody>
          <a:bodyPr wrap="square">
            <a:spAutoFit/>
          </a:bodyPr>
          <a:lstStyle/>
          <a:p>
            <a:r>
              <a:rPr lang="ru-RU" sz="2400" b="1" dirty="0">
                <a:solidFill>
                  <a:srgbClr val="222222"/>
                </a:solidFill>
                <a:latin typeface="Tahoma" pitchFamily="34" charset="0"/>
                <a:ea typeface="Tahoma" pitchFamily="34" charset="0"/>
                <a:cs typeface="Tahoma" pitchFamily="34" charset="0"/>
              </a:rPr>
              <a:t>Штабелёр</a:t>
            </a:r>
            <a:r>
              <a:rPr lang="ru-RU" sz="2400" dirty="0">
                <a:solidFill>
                  <a:srgbClr val="222222"/>
                </a:solidFill>
                <a:latin typeface="Tahoma" pitchFamily="34" charset="0"/>
                <a:ea typeface="Tahoma" pitchFamily="34" charset="0"/>
                <a:cs typeface="Tahoma" pitchFamily="34" charset="0"/>
              </a:rPr>
              <a:t> (</a:t>
            </a:r>
            <a:r>
              <a:rPr lang="ru-RU" sz="2400" u="sng" dirty="0">
                <a:solidFill>
                  <a:srgbClr val="C00000"/>
                </a:solidFill>
                <a:latin typeface="Tahoma" pitchFamily="34" charset="0"/>
                <a:ea typeface="Tahoma" pitchFamily="34" charset="0"/>
                <a:cs typeface="Tahoma" pitchFamily="34" charset="0"/>
              </a:rPr>
              <a:t>англ.</a:t>
            </a:r>
            <a:r>
              <a:rPr lang="ru-RU" sz="2400" dirty="0">
                <a:solidFill>
                  <a:srgbClr val="222222"/>
                </a:solidFill>
                <a:latin typeface="Tahoma" pitchFamily="34" charset="0"/>
                <a:ea typeface="Tahoma" pitchFamily="34" charset="0"/>
                <a:cs typeface="Tahoma" pitchFamily="34" charset="0"/>
              </a:rPr>
              <a:t> </a:t>
            </a:r>
            <a:r>
              <a:rPr lang="ru-RU" sz="2400" i="1" dirty="0" err="1">
                <a:solidFill>
                  <a:srgbClr val="222222"/>
                </a:solidFill>
                <a:latin typeface="Tahoma" pitchFamily="34" charset="0"/>
                <a:ea typeface="Tahoma" pitchFamily="34" charset="0"/>
                <a:cs typeface="Tahoma" pitchFamily="34" charset="0"/>
              </a:rPr>
              <a:t>Stacker</a:t>
            </a:r>
            <a:r>
              <a:rPr lang="ru-RU" sz="2400" dirty="0">
                <a:solidFill>
                  <a:srgbClr val="222222"/>
                </a:solidFill>
                <a:latin typeface="Tahoma" pitchFamily="34" charset="0"/>
                <a:ea typeface="Tahoma" pitchFamily="34" charset="0"/>
                <a:cs typeface="Tahoma" pitchFamily="34" charset="0"/>
              </a:rPr>
              <a:t>) — это транспортное средство, оборудованное механизмом для подъёма, </a:t>
            </a:r>
            <a:r>
              <a:rPr lang="ru-RU" sz="2400" dirty="0" err="1">
                <a:solidFill>
                  <a:srgbClr val="222222"/>
                </a:solidFill>
                <a:latin typeface="Tahoma" pitchFamily="34" charset="0"/>
                <a:ea typeface="Tahoma" pitchFamily="34" charset="0"/>
                <a:cs typeface="Tahoma" pitchFamily="34" charset="0"/>
              </a:rPr>
              <a:t>штабелирования</a:t>
            </a:r>
            <a:r>
              <a:rPr lang="ru-RU" sz="2400" dirty="0">
                <a:solidFill>
                  <a:srgbClr val="222222"/>
                </a:solidFill>
                <a:latin typeface="Tahoma" pitchFamily="34" charset="0"/>
                <a:ea typeface="Tahoma" pitchFamily="34" charset="0"/>
                <a:cs typeface="Tahoma" pitchFamily="34" charset="0"/>
              </a:rPr>
              <a:t> (хранения и перевозки </a:t>
            </a:r>
            <a:r>
              <a:rPr lang="ru-RU" sz="2400" u="sng" dirty="0">
                <a:solidFill>
                  <a:srgbClr val="C00000"/>
                </a:solidFill>
                <a:latin typeface="Tahoma" pitchFamily="34" charset="0"/>
                <a:ea typeface="Tahoma" pitchFamily="34" charset="0"/>
                <a:cs typeface="Tahoma" pitchFamily="34" charset="0"/>
              </a:rPr>
              <a:t>грузов</a:t>
            </a:r>
            <a:r>
              <a:rPr lang="ru-RU" sz="2400" dirty="0">
                <a:solidFill>
                  <a:srgbClr val="222222"/>
                </a:solidFill>
                <a:latin typeface="Tahoma" pitchFamily="34" charset="0"/>
                <a:ea typeface="Tahoma" pitchFamily="34" charset="0"/>
                <a:cs typeface="Tahoma" pitchFamily="34" charset="0"/>
              </a:rPr>
              <a:t> с установкой их друг на друга) или перемещения </a:t>
            </a:r>
            <a:r>
              <a:rPr lang="ru-RU" sz="2400" u="sng" dirty="0" err="1">
                <a:solidFill>
                  <a:srgbClr val="C00000"/>
                </a:solidFill>
                <a:latin typeface="Tahoma" pitchFamily="34" charset="0"/>
                <a:ea typeface="Tahoma" pitchFamily="34" charset="0"/>
                <a:cs typeface="Tahoma" pitchFamily="34" charset="0"/>
              </a:rPr>
              <a:t>интермодальных</a:t>
            </a:r>
            <a:r>
              <a:rPr lang="ru-RU" sz="2400" dirty="0">
                <a:solidFill>
                  <a:srgbClr val="222222"/>
                </a:solidFill>
                <a:latin typeface="Tahoma" pitchFamily="34" charset="0"/>
                <a:ea typeface="Tahoma" pitchFamily="34" charset="0"/>
                <a:cs typeface="Tahoma" pitchFamily="34" charset="0"/>
              </a:rPr>
              <a:t> транспортных единиц (то есть </a:t>
            </a:r>
            <a:r>
              <a:rPr lang="ru-RU" sz="2400" u="sng" dirty="0">
                <a:solidFill>
                  <a:srgbClr val="C00000"/>
                </a:solidFill>
                <a:latin typeface="Tahoma" pitchFamily="34" charset="0"/>
                <a:ea typeface="Tahoma" pitchFamily="34" charset="0"/>
                <a:cs typeface="Tahoma" pitchFamily="34" charset="0"/>
              </a:rPr>
              <a:t>грузов</a:t>
            </a:r>
            <a:r>
              <a:rPr lang="ru-RU" sz="2400" dirty="0">
                <a:solidFill>
                  <a:srgbClr val="222222"/>
                </a:solidFill>
                <a:latin typeface="Tahoma" pitchFamily="34" charset="0"/>
                <a:ea typeface="Tahoma" pitchFamily="34" charset="0"/>
                <a:cs typeface="Tahoma" pitchFamily="34" charset="0"/>
              </a:rPr>
              <a:t>, приспособленных для перевозки различными видами транспорта).</a:t>
            </a:r>
          </a:p>
          <a:p>
            <a:r>
              <a:rPr lang="ru-RU" sz="2400" dirty="0">
                <a:solidFill>
                  <a:srgbClr val="222222"/>
                </a:solidFill>
                <a:latin typeface="Tahoma" pitchFamily="34" charset="0"/>
                <a:ea typeface="Tahoma" pitchFamily="34" charset="0"/>
                <a:cs typeface="Tahoma" pitchFamily="34" charset="0"/>
              </a:rPr>
              <a:t>Предназначен для укладки</a:t>
            </a:r>
            <a:r>
              <a:rPr lang="ru-RU" sz="2400" u="sng" dirty="0">
                <a:solidFill>
                  <a:srgbClr val="C00000"/>
                </a:solidFill>
                <a:latin typeface="Tahoma" pitchFamily="34" charset="0"/>
                <a:ea typeface="Tahoma" pitchFamily="34" charset="0"/>
                <a:cs typeface="Tahoma" pitchFamily="34" charset="0"/>
              </a:rPr>
              <a:t> грузов</a:t>
            </a:r>
            <a:r>
              <a:rPr lang="ru-RU" sz="2400" dirty="0">
                <a:solidFill>
                  <a:srgbClr val="222222"/>
                </a:solidFill>
                <a:latin typeface="Tahoma" pitchFamily="34" charset="0"/>
                <a:ea typeface="Tahoma" pitchFamily="34" charset="0"/>
                <a:cs typeface="Tahoma" pitchFamily="34" charset="0"/>
              </a:rPr>
              <a:t> в </a:t>
            </a:r>
            <a:r>
              <a:rPr lang="ru-RU" sz="2400" u="sng" dirty="0">
                <a:solidFill>
                  <a:srgbClr val="C00000"/>
                </a:solidFill>
                <a:latin typeface="Tahoma" pitchFamily="34" charset="0"/>
                <a:ea typeface="Tahoma" pitchFamily="34" charset="0"/>
                <a:cs typeface="Tahoma" pitchFamily="34" charset="0"/>
              </a:rPr>
              <a:t>штабели</a:t>
            </a:r>
            <a:r>
              <a:rPr lang="ru-RU" sz="2400" dirty="0">
                <a:solidFill>
                  <a:srgbClr val="222222"/>
                </a:solidFill>
                <a:latin typeface="Tahoma" pitchFamily="34" charset="0"/>
                <a:ea typeface="Tahoma" pitchFamily="34" charset="0"/>
                <a:cs typeface="Tahoma" pitchFamily="34" charset="0"/>
              </a:rPr>
              <a:t> или </a:t>
            </a:r>
            <a:r>
              <a:rPr lang="ru-RU" sz="2400" u="sng" dirty="0">
                <a:solidFill>
                  <a:srgbClr val="C00000"/>
                </a:solidFill>
                <a:latin typeface="Tahoma" pitchFamily="34" charset="0"/>
                <a:ea typeface="Tahoma" pitchFamily="34" charset="0"/>
                <a:cs typeface="Tahoma" pitchFamily="34" charset="0"/>
              </a:rPr>
              <a:t>стеллажи</a:t>
            </a:r>
            <a:r>
              <a:rPr lang="ru-RU" sz="2400" dirty="0">
                <a:solidFill>
                  <a:srgbClr val="222222"/>
                </a:solidFill>
                <a:latin typeface="Tahoma" pitchFamily="34" charset="0"/>
                <a:ea typeface="Tahoma" pitchFamily="34" charset="0"/>
                <a:cs typeface="Tahoma" pitchFamily="34" charset="0"/>
              </a:rPr>
              <a:t> в несколько ярусов.</a:t>
            </a:r>
            <a:endParaRPr lang="ru-RU" sz="2400" b="0" i="0" dirty="0">
              <a:solidFill>
                <a:srgbClr val="222222"/>
              </a:solidFill>
              <a:effectLst/>
              <a:latin typeface="Tahoma" pitchFamily="34" charset="0"/>
              <a:ea typeface="Tahoma" pitchFamily="34" charset="0"/>
              <a:cs typeface="Tahoma" pitchFamily="34" charset="0"/>
            </a:endParaRPr>
          </a:p>
        </p:txBody>
      </p:sp>
      <p:pic>
        <p:nvPicPr>
          <p:cNvPr id="8196" name="Picture 4" descr="https://avatars.mds.yandex.net/get-marketpic/238105/market_Uas_f2ZeCtv0z7mEvkOxMQ/or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627" y="3450973"/>
            <a:ext cx="3252589" cy="325258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avatars.mds.yandex.net/get-marketpic/247921/market_vRQoUX-HQxO6Uqs7-Z567A/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6632"/>
            <a:ext cx="3334341" cy="333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33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5184576" cy="2308324"/>
          </a:xfrm>
          <a:prstGeom prst="rect">
            <a:avLst/>
          </a:prstGeom>
        </p:spPr>
        <p:txBody>
          <a:bodyPr wrap="square">
            <a:spAutoFit/>
          </a:bodyPr>
          <a:lstStyle/>
          <a:p>
            <a:r>
              <a:rPr lang="ru-RU" sz="2400" b="1" dirty="0" err="1">
                <a:solidFill>
                  <a:srgbClr val="222222"/>
                </a:solidFill>
                <a:latin typeface="Tahoma" pitchFamily="34" charset="0"/>
                <a:ea typeface="Tahoma" pitchFamily="34" charset="0"/>
                <a:cs typeface="Tahoma" pitchFamily="34" charset="0"/>
              </a:rPr>
              <a:t>Конве́йер</a:t>
            </a:r>
            <a:r>
              <a:rPr lang="ru-RU" sz="2400" dirty="0">
                <a:solidFill>
                  <a:srgbClr val="222222"/>
                </a:solidFill>
                <a:latin typeface="Tahoma" pitchFamily="34" charset="0"/>
                <a:ea typeface="Tahoma" pitchFamily="34" charset="0"/>
                <a:cs typeface="Tahoma" pitchFamily="34" charset="0"/>
              </a:rPr>
              <a:t> (от </a:t>
            </a:r>
            <a:r>
              <a:rPr lang="ru-RU" sz="2400" u="sng" dirty="0">
                <a:solidFill>
                  <a:srgbClr val="C00000"/>
                </a:solidFill>
                <a:latin typeface="Tahoma" pitchFamily="34" charset="0"/>
                <a:ea typeface="Tahoma" pitchFamily="34" charset="0"/>
                <a:cs typeface="Tahoma" pitchFamily="34" charset="0"/>
              </a:rPr>
              <a:t>англ.</a:t>
            </a:r>
            <a:r>
              <a:rPr lang="ru-RU" sz="2400" dirty="0">
                <a:solidFill>
                  <a:srgbClr val="222222"/>
                </a:solidFill>
                <a:latin typeface="Tahoma" pitchFamily="34" charset="0"/>
                <a:ea typeface="Tahoma" pitchFamily="34" charset="0"/>
                <a:cs typeface="Tahoma" pitchFamily="34" charset="0"/>
              </a:rPr>
              <a:t> </a:t>
            </a:r>
            <a:r>
              <a:rPr lang="ru-RU" sz="2400" i="1" dirty="0" err="1">
                <a:solidFill>
                  <a:srgbClr val="222222"/>
                </a:solidFill>
                <a:latin typeface="Tahoma" pitchFamily="34" charset="0"/>
                <a:ea typeface="Tahoma" pitchFamily="34" charset="0"/>
                <a:cs typeface="Tahoma" pitchFamily="34" charset="0"/>
              </a:rPr>
              <a:t>convey</a:t>
            </a:r>
            <a:r>
              <a:rPr lang="ru-RU" sz="2400" dirty="0">
                <a:solidFill>
                  <a:srgbClr val="222222"/>
                </a:solidFill>
                <a:latin typeface="Tahoma" pitchFamily="34" charset="0"/>
                <a:ea typeface="Tahoma" pitchFamily="34" charset="0"/>
                <a:cs typeface="Tahoma" pitchFamily="34" charset="0"/>
              </a:rPr>
              <a:t> — передавать) — машина непрерывного транспорта, предназначенная для перемещения сыпучих, кусковых или штучных грузов.</a:t>
            </a:r>
            <a:endParaRPr lang="ru-RU" sz="2400" dirty="0">
              <a:latin typeface="Tahoma" pitchFamily="34" charset="0"/>
              <a:ea typeface="Tahoma" pitchFamily="34" charset="0"/>
              <a:cs typeface="Tahoma" pitchFamily="34" charset="0"/>
            </a:endParaRPr>
          </a:p>
        </p:txBody>
      </p:sp>
      <p:pic>
        <p:nvPicPr>
          <p:cNvPr id="9218" name="Picture 2" descr="https://do.59.ru/preview/market/681f1cb93851943bf6922535876e3d65_1409200813_1000_6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84984"/>
            <a:ext cx="5167090" cy="344472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konkret-plus.ru/p_konv/02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375" y="188640"/>
            <a:ext cx="381487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94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3416320"/>
          </a:xfrm>
          <a:prstGeom prst="rect">
            <a:avLst/>
          </a:prstGeom>
        </p:spPr>
        <p:txBody>
          <a:bodyPr wrap="square">
            <a:spAutoFit/>
          </a:bodyPr>
          <a:lstStyle/>
          <a:p>
            <a:pPr indent="203200" algn="just">
              <a:spcBef>
                <a:spcPts val="600"/>
              </a:spcBef>
              <a:spcAft>
                <a:spcPts val="0"/>
              </a:spcAft>
            </a:pPr>
            <a:r>
              <a:rPr lang="ru-RU" sz="2400" dirty="0">
                <a:latin typeface="Tahoma" pitchFamily="34" charset="0"/>
                <a:ea typeface="Tahoma" pitchFamily="34" charset="0"/>
                <a:cs typeface="Tahoma" pitchFamily="34" charset="0"/>
              </a:rPr>
              <a:t>В многосерийном производстве, а также в агломерационных цехах широко применяются </a:t>
            </a:r>
            <a:r>
              <a:rPr lang="ru-RU" sz="2400" i="1" dirty="0">
                <a:solidFill>
                  <a:srgbClr val="000000"/>
                </a:solidFill>
                <a:latin typeface="Tahoma" pitchFamily="34" charset="0"/>
                <a:ea typeface="Tahoma" pitchFamily="34" charset="0"/>
                <a:cs typeface="Tahoma" pitchFamily="34" charset="0"/>
              </a:rPr>
              <a:t>поточно-транспортные системы</a:t>
            </a:r>
            <a:r>
              <a:rPr lang="ru-RU" sz="2400" dirty="0">
                <a:latin typeface="Tahoma" pitchFamily="34" charset="0"/>
                <a:ea typeface="Tahoma" pitchFamily="34" charset="0"/>
                <a:cs typeface="Tahoma" pitchFamily="34" charset="0"/>
              </a:rPr>
              <a:t> (ПТС). Основным транспортным оборудованием ПТС являются конвей­еры различного типа большой и малой протяженности. Такая си­стема представляет собой комплекс различного оборудования, ме­ханизмов и устройств, предназначенных для выполнения опера­ций единого технологического процесса конвейерного типа.</a:t>
            </a:r>
            <a:endParaRPr lang="ru-RU" sz="2400" dirty="0">
              <a:effectLst/>
              <a:latin typeface="Tahoma" pitchFamily="34" charset="0"/>
              <a:ea typeface="Tahoma" pitchFamily="34" charset="0"/>
              <a:cs typeface="Tahoma" pitchFamily="34" charset="0"/>
            </a:endParaRPr>
          </a:p>
        </p:txBody>
      </p:sp>
      <p:pic>
        <p:nvPicPr>
          <p:cNvPr id="10242" name="Picture 2" descr="http://ut-ec.com/assets/images/FILLING-EQUIPMENT/TRANSPORTERS/Air-conveyors/overhead-air-conveyors-empty-pet-hdpe-bottles-60268-35388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31356"/>
            <a:ext cx="4320480" cy="29523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present5.com/presentation/1/279202880_382179055.pdf-img/279202880_382179055.pdf-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488" y="3393019"/>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03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12968" cy="3693319"/>
          </a:xfrm>
          <a:prstGeom prst="rect">
            <a:avLst/>
          </a:prstGeom>
        </p:spPr>
        <p:txBody>
          <a:bodyPr wrap="square">
            <a:spAutoFit/>
          </a:bodyPr>
          <a:lstStyle/>
          <a:p>
            <a:pPr indent="215900" algn="just">
              <a:spcBef>
                <a:spcPts val="600"/>
              </a:spcBef>
              <a:spcAft>
                <a:spcPts val="0"/>
              </a:spcAft>
            </a:pPr>
            <a:r>
              <a:rPr lang="ru-RU" sz="2600" dirty="0">
                <a:latin typeface="Tahoma" pitchFamily="34" charset="0"/>
                <a:ea typeface="Tahoma" pitchFamily="34" charset="0"/>
                <a:cs typeface="Tahoma" pitchFamily="34" charset="0"/>
              </a:rPr>
              <a:t>К электрооборудованию предъявляются следующие требования: повышенный пусковой момент (Л/</a:t>
            </a:r>
            <a:r>
              <a:rPr lang="ru-RU" sz="2600" baseline="-25000" dirty="0">
                <a:latin typeface="Tahoma" pitchFamily="34" charset="0"/>
                <a:ea typeface="Tahoma" pitchFamily="34" charset="0"/>
                <a:cs typeface="Tahoma" pitchFamily="34" charset="0"/>
              </a:rPr>
              <a:t>п</a:t>
            </a:r>
            <a:r>
              <a:rPr lang="ru-RU" sz="2600" dirty="0">
                <a:latin typeface="Tahoma" pitchFamily="34" charset="0"/>
                <a:ea typeface="Tahoma" pitchFamily="34" charset="0"/>
                <a:cs typeface="Tahoma" pitchFamily="34" charset="0"/>
              </a:rPr>
              <a:t>/Л/</a:t>
            </a:r>
            <a:r>
              <a:rPr lang="ru-RU" sz="2600" baseline="-25000" dirty="0" err="1">
                <a:latin typeface="Tahoma" pitchFamily="34" charset="0"/>
                <a:ea typeface="Tahoma" pitchFamily="34" charset="0"/>
                <a:cs typeface="Tahoma" pitchFamily="34" charset="0"/>
              </a:rPr>
              <a:t>иом</a:t>
            </a:r>
            <a:r>
              <a:rPr lang="ru-RU" sz="2600" dirty="0">
                <a:latin typeface="Tahoma" pitchFamily="34" charset="0"/>
                <a:ea typeface="Tahoma" pitchFamily="34" charset="0"/>
                <a:cs typeface="Tahoma" pitchFamily="34" charset="0"/>
              </a:rPr>
              <a:t> = 1,6... 1,8); плавные пуск и торможение для предотвращения </a:t>
            </a:r>
            <a:r>
              <a:rPr lang="ru-RU" sz="2600" dirty="0" err="1">
                <a:latin typeface="Tahoma" pitchFamily="34" charset="0"/>
                <a:ea typeface="Tahoma" pitchFamily="34" charset="0"/>
                <a:cs typeface="Tahoma" pitchFamily="34" charset="0"/>
              </a:rPr>
              <a:t>пробуксовывания</a:t>
            </a:r>
            <a:r>
              <a:rPr lang="ru-RU" sz="2600" dirty="0">
                <a:latin typeface="Tahoma" pitchFamily="34" charset="0"/>
                <a:ea typeface="Tahoma" pitchFamily="34" charset="0"/>
                <a:cs typeface="Tahoma" pitchFamily="34" charset="0"/>
              </a:rPr>
              <a:t> ленты или раскачивания груза у ленточных и подвесных конвейеров; неболь­шое регулирование скорости в диапазоне 1: 2 для изменения тем­па работы поточных линий; согласованное вращение электропри­водов (для нескольких конвейеров).</a:t>
            </a:r>
            <a:endParaRPr lang="ru-RU" sz="2600" dirty="0">
              <a:effectLst/>
              <a:latin typeface="Tahoma" pitchFamily="34" charset="0"/>
              <a:ea typeface="Tahoma" pitchFamily="34" charset="0"/>
              <a:cs typeface="Tahoma" pitchFamily="34" charset="0"/>
            </a:endParaRPr>
          </a:p>
        </p:txBody>
      </p:sp>
      <p:pic>
        <p:nvPicPr>
          <p:cNvPr id="11266" name="Picture 2" descr="http://chemtech.ru/wp-content/uploads/2018/03/%D0%A7%D1%83%D0%BC%D0%B0%D0%BA%D0%BE%D0%B2_%D1%80%D0%B8%D1%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163" y="3789040"/>
            <a:ext cx="4904055" cy="29824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mining-media.ru/images/2012/02/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66" y="3949042"/>
            <a:ext cx="3657227" cy="266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279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1143000"/>
          </a:xfrm>
        </p:spPr>
        <p:txBody>
          <a:bodyPr/>
          <a:lstStyle/>
          <a:p>
            <a:pPr marL="0" indent="0" algn="ctr">
              <a:buNone/>
            </a:pPr>
            <a:r>
              <a:rPr lang="ru-RU" sz="4000" dirty="0">
                <a:solidFill>
                  <a:srgbClr val="C00000"/>
                </a:solidFill>
                <a:latin typeface="Tahoma" pitchFamily="34" charset="0"/>
                <a:ea typeface="Tahoma" pitchFamily="34" charset="0"/>
                <a:cs typeface="Tahoma" pitchFamily="34" charset="0"/>
              </a:rPr>
              <a:t> </a:t>
            </a:r>
            <a:r>
              <a:rPr lang="ru-RU" sz="4000" b="0" dirty="0">
                <a:solidFill>
                  <a:srgbClr val="C00000"/>
                </a:solidFill>
                <a:latin typeface="Tahoma" pitchFamily="34" charset="0"/>
                <a:ea typeface="Tahoma" pitchFamily="34" charset="0"/>
                <a:cs typeface="Tahoma" pitchFamily="34" charset="0"/>
              </a:rPr>
              <a:t>Электрооборудование  электротранспорта</a:t>
            </a:r>
          </a:p>
        </p:txBody>
      </p:sp>
      <p:sp>
        <p:nvSpPr>
          <p:cNvPr id="3" name="Объект 2"/>
          <p:cNvSpPr>
            <a:spLocks noGrp="1"/>
          </p:cNvSpPr>
          <p:nvPr>
            <p:ph sz="quarter" idx="13"/>
          </p:nvPr>
        </p:nvSpPr>
        <p:spPr>
          <a:xfrm>
            <a:off x="179512" y="1556792"/>
            <a:ext cx="8784976" cy="3340714"/>
          </a:xfrm>
        </p:spPr>
        <p:txBody>
          <a:bodyPr>
            <a:normAutofit/>
          </a:bodyPr>
          <a:lstStyle/>
          <a:p>
            <a:pPr algn="just"/>
            <a:r>
              <a:rPr lang="ru-RU" sz="2400" dirty="0">
                <a:solidFill>
                  <a:srgbClr val="666666"/>
                </a:solidFill>
                <a:latin typeface="Tahoma" pitchFamily="34" charset="0"/>
                <a:ea typeface="Tahoma" pitchFamily="34" charset="0"/>
                <a:cs typeface="Tahoma" pitchFamily="34" charset="0"/>
              </a:rPr>
              <a:t>Все электрокары и </a:t>
            </a:r>
            <a:r>
              <a:rPr lang="ru-RU" sz="2400" dirty="0" err="1">
                <a:solidFill>
                  <a:srgbClr val="666666"/>
                </a:solidFill>
                <a:latin typeface="Tahoma" pitchFamily="34" charset="0"/>
                <a:ea typeface="Tahoma" pitchFamily="34" charset="0"/>
                <a:cs typeface="Tahoma" pitchFamily="34" charset="0"/>
              </a:rPr>
              <a:t>электропогрузчики</a:t>
            </a:r>
            <a:r>
              <a:rPr lang="ru-RU" sz="2400" dirty="0">
                <a:solidFill>
                  <a:srgbClr val="666666"/>
                </a:solidFill>
                <a:latin typeface="Tahoma" pitchFamily="34" charset="0"/>
                <a:ea typeface="Tahoma" pitchFamily="34" charset="0"/>
                <a:cs typeface="Tahoma" pitchFamily="34" charset="0"/>
              </a:rPr>
              <a:t> оборудуются </a:t>
            </a:r>
            <a:r>
              <a:rPr lang="ru-RU" sz="2400" b="1" dirty="0">
                <a:solidFill>
                  <a:srgbClr val="C00000"/>
                </a:solidFill>
                <a:latin typeface="Tahoma" pitchFamily="34" charset="0"/>
                <a:ea typeface="Tahoma" pitchFamily="34" charset="0"/>
                <a:cs typeface="Tahoma" pitchFamily="34" charset="0"/>
              </a:rPr>
              <a:t>двигателями постоянного тока </a:t>
            </a:r>
            <a:r>
              <a:rPr lang="ru-RU" sz="2400" dirty="0">
                <a:solidFill>
                  <a:srgbClr val="666666"/>
                </a:solidFill>
                <a:latin typeface="Tahoma" pitchFamily="34" charset="0"/>
                <a:ea typeface="Tahoma" pitchFamily="34" charset="0"/>
                <a:cs typeface="Tahoma" pitchFamily="34" charset="0"/>
              </a:rPr>
              <a:t>последовательного возбуждения, за исключением двигателя подъема вил </a:t>
            </a:r>
            <a:r>
              <a:rPr lang="ru-RU" sz="2400" dirty="0" err="1">
                <a:solidFill>
                  <a:srgbClr val="666666"/>
                </a:solidFill>
                <a:latin typeface="Tahoma" pitchFamily="34" charset="0"/>
                <a:ea typeface="Tahoma" pitchFamily="34" charset="0"/>
                <a:cs typeface="Tahoma" pitchFamily="34" charset="0"/>
              </a:rPr>
              <a:t>электроштабелера</a:t>
            </a:r>
            <a:r>
              <a:rPr lang="ru-RU" sz="2400" dirty="0">
                <a:solidFill>
                  <a:srgbClr val="666666"/>
                </a:solidFill>
                <a:latin typeface="Tahoma" pitchFamily="34" charset="0"/>
                <a:ea typeface="Tahoma" pitchFamily="34" charset="0"/>
                <a:cs typeface="Tahoma" pitchFamily="34" charset="0"/>
              </a:rPr>
              <a:t> ЭШ-182. Мощность тягового двигателя, в зависимости от типа машины, колеблется в пределах 0,75—7,5 кВт, а напряжение в пределах 30—50 В. Источником питания для них являются аккумуляторные батареи.</a:t>
            </a:r>
            <a:endParaRPr lang="ru-RU" sz="2400" dirty="0">
              <a:latin typeface="Tahoma" pitchFamily="34" charset="0"/>
              <a:ea typeface="Tahoma" pitchFamily="34" charset="0"/>
              <a:cs typeface="Tahoma" pitchFamily="34" charset="0"/>
            </a:endParaRPr>
          </a:p>
        </p:txBody>
      </p:sp>
      <p:pic>
        <p:nvPicPr>
          <p:cNvPr id="1026" name="Picture 2" descr="https://elektro.guru/wp-content/uploads/dvigatel-postoyannogo-to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67" y="4926614"/>
            <a:ext cx="2400201" cy="1776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oelectro2.ru/images/docs2/image6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897506"/>
            <a:ext cx="4200575" cy="1805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nn.express-shina.ru/images/model/Avtomobiljnyiy_akkumulyator/Kurskiy_Akkumulyator/6ST-90N/6ST-90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4555" y="4693247"/>
            <a:ext cx="2713327" cy="206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30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640960" cy="2677656"/>
          </a:xfrm>
          <a:prstGeom prst="rect">
            <a:avLst/>
          </a:prstGeom>
        </p:spPr>
        <p:txBody>
          <a:bodyPr wrap="square">
            <a:spAutoFit/>
          </a:bodyPr>
          <a:lstStyle/>
          <a:p>
            <a:pPr algn="just"/>
            <a:r>
              <a:rPr lang="ru-RU" sz="2400" dirty="0">
                <a:solidFill>
                  <a:srgbClr val="666666"/>
                </a:solidFill>
                <a:latin typeface="Tahoma" pitchFamily="34" charset="0"/>
                <a:ea typeface="Tahoma" pitchFamily="34" charset="0"/>
                <a:cs typeface="Tahoma" pitchFamily="34" charset="0"/>
              </a:rPr>
              <a:t>Контроллеры для пуска, остановки и переключения скоростей движения электрокаров и электропогрузчиков применяются барабанного и кулачкового типа. Контроллеры первого типа применяются на машинах зарубежного производства. Кулачковые контроллеры более надежны, чем барабанные; их используют на всех отечественных машинах.</a:t>
            </a:r>
            <a:endParaRPr lang="ru-RU" sz="2400" dirty="0">
              <a:latin typeface="Tahoma" pitchFamily="34" charset="0"/>
              <a:ea typeface="Tahoma" pitchFamily="34" charset="0"/>
              <a:cs typeface="Tahoma" pitchFamily="34" charset="0"/>
            </a:endParaRPr>
          </a:p>
        </p:txBody>
      </p:sp>
      <p:pic>
        <p:nvPicPr>
          <p:cNvPr id="2050" name="Picture 2" descr="http://caam.ru/i/sales/prom/kontrolleri_ka_kkt_ek_H000dc7e9_1528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77072"/>
            <a:ext cx="3443536" cy="25826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2681630"/>
            <a:ext cx="2847254" cy="461665"/>
          </a:xfrm>
          <a:prstGeom prst="rect">
            <a:avLst/>
          </a:prstGeom>
          <a:noFill/>
        </p:spPr>
        <p:txBody>
          <a:bodyPr wrap="none" rtlCol="0">
            <a:spAutoFit/>
          </a:bodyPr>
          <a:lstStyle/>
          <a:p>
            <a:r>
              <a:rPr lang="ru-RU" sz="2400" b="1" dirty="0">
                <a:solidFill>
                  <a:srgbClr val="C00000"/>
                </a:solidFill>
              </a:rPr>
              <a:t>Кулачкового типа</a:t>
            </a:r>
          </a:p>
        </p:txBody>
      </p:sp>
      <p:sp>
        <p:nvSpPr>
          <p:cNvPr id="6" name="Стрелка вниз 5"/>
          <p:cNvSpPr/>
          <p:nvPr/>
        </p:nvSpPr>
        <p:spPr>
          <a:xfrm>
            <a:off x="6991813" y="3212976"/>
            <a:ext cx="376573"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descr="http://elektropolus.com.ua/UserFiles/849b35a1e3abf5e4caa63be78e1fab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960132"/>
            <a:ext cx="2463124" cy="3554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0540" y="4077072"/>
            <a:ext cx="2081019" cy="830997"/>
          </a:xfrm>
          <a:prstGeom prst="rect">
            <a:avLst/>
          </a:prstGeom>
          <a:noFill/>
        </p:spPr>
        <p:txBody>
          <a:bodyPr wrap="none" rtlCol="0">
            <a:spAutoFit/>
          </a:bodyPr>
          <a:lstStyle/>
          <a:p>
            <a:r>
              <a:rPr lang="ru-RU" sz="2400" b="1" dirty="0">
                <a:solidFill>
                  <a:srgbClr val="C00000"/>
                </a:solidFill>
              </a:rPr>
              <a:t>Барабанного</a:t>
            </a:r>
          </a:p>
          <a:p>
            <a:r>
              <a:rPr lang="ru-RU" sz="2400" b="1" dirty="0">
                <a:solidFill>
                  <a:srgbClr val="C00000"/>
                </a:solidFill>
              </a:rPr>
              <a:t> типа</a:t>
            </a:r>
          </a:p>
        </p:txBody>
      </p:sp>
      <p:sp>
        <p:nvSpPr>
          <p:cNvPr id="8" name="Стрелка вправо 7"/>
          <p:cNvSpPr/>
          <p:nvPr/>
        </p:nvSpPr>
        <p:spPr>
          <a:xfrm>
            <a:off x="1403648" y="4527216"/>
            <a:ext cx="864096" cy="419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74111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7945"/>
            <a:ext cx="4608512" cy="4524315"/>
          </a:xfrm>
          <a:prstGeom prst="rect">
            <a:avLst/>
          </a:prstGeom>
        </p:spPr>
        <p:txBody>
          <a:bodyPr wrap="square">
            <a:spAutoFit/>
          </a:bodyPr>
          <a:lstStyle/>
          <a:p>
            <a:pPr algn="just"/>
            <a:r>
              <a:rPr lang="ru-RU" sz="2400" dirty="0">
                <a:solidFill>
                  <a:srgbClr val="666666"/>
                </a:solidFill>
                <a:latin typeface="Tahoma" pitchFamily="34" charset="0"/>
                <a:ea typeface="Tahoma" pitchFamily="34" charset="0"/>
                <a:cs typeface="Tahoma" pitchFamily="34" charset="0"/>
              </a:rPr>
              <a:t>Некоторые машины имеют контакторное управление, исключающее необходимость применения громоздких и металлоемких контроллеров. Преимуществом контакторного управления является уменьшение размеров и веса оборудования, что позволяет устанавливать его в наиболее удобном для управления месте. </a:t>
            </a:r>
            <a:endParaRPr lang="ru-RU" sz="2400" dirty="0">
              <a:latin typeface="Tahoma" pitchFamily="34" charset="0"/>
              <a:ea typeface="Tahoma" pitchFamily="34" charset="0"/>
              <a:cs typeface="Tahoma" pitchFamily="34" charset="0"/>
            </a:endParaRPr>
          </a:p>
        </p:txBody>
      </p:sp>
      <p:pic>
        <p:nvPicPr>
          <p:cNvPr id="1026" name="Picture 2" descr="http://m.opt-union.ru/l1526023/images/photocat/1000x1000/10007201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8639"/>
            <a:ext cx="3565773" cy="650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93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28992"/>
            <a:ext cx="4572000" cy="6524863"/>
          </a:xfrm>
          <a:prstGeom prst="rect">
            <a:avLst/>
          </a:prstGeom>
        </p:spPr>
        <p:txBody>
          <a:bodyPr>
            <a:spAutoFit/>
          </a:bodyPr>
          <a:lstStyle/>
          <a:p>
            <a:pPr algn="just"/>
            <a:r>
              <a:rPr lang="ru-RU" sz="2200" dirty="0">
                <a:solidFill>
                  <a:srgbClr val="666666"/>
                </a:solidFill>
                <a:latin typeface="Tahoma" pitchFamily="34" charset="0"/>
                <a:ea typeface="Tahoma" pitchFamily="34" charset="0"/>
                <a:cs typeface="Tahoma" pitchFamily="34" charset="0"/>
              </a:rPr>
              <a:t>Тяговые аккумуляторы. Для питания электрокаров и электропогрузчиков применяют кислотные и щелочные аккумуляторы. Кислотные аккумуляторы имеют свинцовые пластины, размещаемые в пластмассовом или стеклянном сосуде и погруженные в водный раствор серной кислоты.</a:t>
            </a:r>
          </a:p>
          <a:p>
            <a:pPr algn="just"/>
            <a:r>
              <a:rPr lang="ru-RU" sz="2200" dirty="0">
                <a:solidFill>
                  <a:srgbClr val="666666"/>
                </a:solidFill>
                <a:latin typeface="Tahoma" pitchFamily="34" charset="0"/>
                <a:ea typeface="Tahoma" pitchFamily="34" charset="0"/>
                <a:cs typeface="Tahoma" pitchFamily="34" charset="0"/>
              </a:rPr>
              <a:t>Щелочные аккумуляторы имеют металлические перфорированные коробки (ламели), заполненные гидратом окиси никеля в смеси с графитом. Они размещаются в стальном сосуде, в который заливается раствор едкого кали или едкого натра.</a:t>
            </a:r>
            <a:endParaRPr lang="ru-RU" sz="2200" b="0" i="0" dirty="0">
              <a:solidFill>
                <a:srgbClr val="666666"/>
              </a:solidFill>
              <a:effectLst/>
              <a:latin typeface="Tahoma" pitchFamily="34" charset="0"/>
              <a:ea typeface="Tahoma" pitchFamily="34" charset="0"/>
              <a:cs typeface="Tahoma" pitchFamily="34" charset="0"/>
            </a:endParaRPr>
          </a:p>
        </p:txBody>
      </p:sp>
      <p:pic>
        <p:nvPicPr>
          <p:cNvPr id="2050" name="Picture 2" descr="https://fork.su/wa-data/public/shop/products/45/13/1345/images/1249/1249.750x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97" y="28992"/>
            <a:ext cx="4004693" cy="30061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5" y="3045778"/>
            <a:ext cx="2016899" cy="523220"/>
          </a:xfrm>
          <a:prstGeom prst="rect">
            <a:avLst/>
          </a:prstGeom>
          <a:noFill/>
        </p:spPr>
        <p:txBody>
          <a:bodyPr wrap="none" rtlCol="0">
            <a:spAutoFit/>
          </a:bodyPr>
          <a:lstStyle/>
          <a:p>
            <a:r>
              <a:rPr lang="ru-RU" sz="2800" b="1" dirty="0">
                <a:solidFill>
                  <a:srgbClr val="C00000"/>
                </a:solidFill>
              </a:rPr>
              <a:t>Кислотная</a:t>
            </a:r>
          </a:p>
        </p:txBody>
      </p:sp>
      <p:sp>
        <p:nvSpPr>
          <p:cNvPr id="4" name="Стрелка углом вверх 3"/>
          <p:cNvSpPr/>
          <p:nvPr/>
        </p:nvSpPr>
        <p:spPr>
          <a:xfrm>
            <a:off x="2627784" y="2680018"/>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267744" y="3481973"/>
            <a:ext cx="1967205" cy="523220"/>
          </a:xfrm>
          <a:prstGeom prst="rect">
            <a:avLst/>
          </a:prstGeom>
          <a:noFill/>
        </p:spPr>
        <p:txBody>
          <a:bodyPr wrap="none" rtlCol="0">
            <a:spAutoFit/>
          </a:bodyPr>
          <a:lstStyle/>
          <a:p>
            <a:r>
              <a:rPr lang="ru-RU" sz="2800" b="1" dirty="0">
                <a:solidFill>
                  <a:srgbClr val="C00000"/>
                </a:solidFill>
              </a:rPr>
              <a:t>Щелочная</a:t>
            </a:r>
          </a:p>
        </p:txBody>
      </p:sp>
      <p:sp>
        <p:nvSpPr>
          <p:cNvPr id="6" name="Стрелка углом вверх 5"/>
          <p:cNvSpPr/>
          <p:nvPr/>
        </p:nvSpPr>
        <p:spPr>
          <a:xfrm flipH="1" flipV="1">
            <a:off x="1261284" y="3656355"/>
            <a:ext cx="863422" cy="6976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descr="http://akbkurs.ru/res/product/stacionarniye-accumulatory/_img_5184x3456_20/038_2.7e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4399055"/>
            <a:ext cx="3519468" cy="234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96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856983" cy="1143000"/>
          </a:xfrm>
        </p:spPr>
        <p:txBody>
          <a:bodyPr/>
          <a:lstStyle/>
          <a:p>
            <a:pPr algn="just"/>
            <a:r>
              <a:rPr lang="ru-RU" sz="3600" dirty="0">
                <a:solidFill>
                  <a:srgbClr val="222222"/>
                </a:solidFill>
                <a:effectLst/>
                <a:latin typeface="Tahoma" pitchFamily="34" charset="0"/>
                <a:ea typeface="Tahoma" pitchFamily="34" charset="0"/>
                <a:cs typeface="Tahoma" pitchFamily="34" charset="0"/>
              </a:rPr>
              <a:t>Лифт</a:t>
            </a:r>
            <a:r>
              <a:rPr lang="ru-RU" sz="3600" b="0" dirty="0">
                <a:solidFill>
                  <a:srgbClr val="222222"/>
                </a:solidFill>
                <a:effectLst/>
                <a:latin typeface="Tahoma" pitchFamily="34" charset="0"/>
                <a:ea typeface="Tahoma" pitchFamily="34" charset="0"/>
                <a:cs typeface="Tahoma" pitchFamily="34" charset="0"/>
              </a:rPr>
              <a:t> (</a:t>
            </a:r>
            <a:r>
              <a:rPr lang="ru-RU" sz="3600" b="0" u="sng" dirty="0">
                <a:solidFill>
                  <a:srgbClr val="C00000"/>
                </a:solidFill>
                <a:effectLst/>
                <a:latin typeface="Tahoma" pitchFamily="34" charset="0"/>
                <a:ea typeface="Tahoma" pitchFamily="34" charset="0"/>
                <a:cs typeface="Tahoma" pitchFamily="34" charset="0"/>
              </a:rPr>
              <a:t>англ.</a:t>
            </a:r>
            <a:r>
              <a:rPr lang="ru-RU" sz="3600" b="0" dirty="0">
                <a:solidFill>
                  <a:srgbClr val="222222"/>
                </a:solidFill>
                <a:effectLst/>
                <a:latin typeface="Tahoma" pitchFamily="34" charset="0"/>
                <a:ea typeface="Tahoma" pitchFamily="34" charset="0"/>
                <a:cs typeface="Tahoma" pitchFamily="34" charset="0"/>
              </a:rPr>
              <a:t> </a:t>
            </a:r>
            <a:r>
              <a:rPr lang="ru-RU" sz="3600" b="0" i="1" dirty="0" err="1">
                <a:solidFill>
                  <a:srgbClr val="222222"/>
                </a:solidFill>
                <a:effectLst/>
                <a:latin typeface="Tahoma" pitchFamily="34" charset="0"/>
                <a:ea typeface="Tahoma" pitchFamily="34" charset="0"/>
                <a:cs typeface="Tahoma" pitchFamily="34" charset="0"/>
              </a:rPr>
              <a:t>to</a:t>
            </a:r>
            <a:r>
              <a:rPr lang="ru-RU" sz="3600" b="0" i="1" dirty="0">
                <a:solidFill>
                  <a:srgbClr val="222222"/>
                </a:solidFill>
                <a:effectLst/>
                <a:latin typeface="Tahoma" pitchFamily="34" charset="0"/>
                <a:ea typeface="Tahoma" pitchFamily="34" charset="0"/>
                <a:cs typeface="Tahoma" pitchFamily="34" charset="0"/>
              </a:rPr>
              <a:t> </a:t>
            </a:r>
            <a:r>
              <a:rPr lang="ru-RU" sz="3600" b="0" i="1" dirty="0" err="1">
                <a:solidFill>
                  <a:srgbClr val="222222"/>
                </a:solidFill>
                <a:effectLst/>
                <a:latin typeface="Tahoma" pitchFamily="34" charset="0"/>
                <a:ea typeface="Tahoma" pitchFamily="34" charset="0"/>
                <a:cs typeface="Tahoma" pitchFamily="34" charset="0"/>
              </a:rPr>
              <a:t>lift</a:t>
            </a:r>
            <a:r>
              <a:rPr lang="ru-RU" sz="3600" b="0" dirty="0">
                <a:solidFill>
                  <a:srgbClr val="222222"/>
                </a:solidFill>
                <a:effectLst/>
                <a:latin typeface="Tahoma" pitchFamily="34" charset="0"/>
                <a:ea typeface="Tahoma" pitchFamily="34" charset="0"/>
                <a:cs typeface="Tahoma" pitchFamily="34" charset="0"/>
              </a:rPr>
              <a:t> — поднимать) — разновидность </a:t>
            </a:r>
            <a:r>
              <a:rPr lang="ru-RU" sz="3600" b="0" u="sng" dirty="0">
                <a:solidFill>
                  <a:srgbClr val="C00000"/>
                </a:solidFill>
                <a:effectLst/>
                <a:latin typeface="Tahoma" pitchFamily="34" charset="0"/>
                <a:ea typeface="Tahoma" pitchFamily="34" charset="0"/>
                <a:cs typeface="Tahoma" pitchFamily="34" charset="0"/>
              </a:rPr>
              <a:t>грузоподъёмной машины</a:t>
            </a:r>
            <a:r>
              <a:rPr lang="ru-RU" sz="3600" b="0" dirty="0">
                <a:solidFill>
                  <a:srgbClr val="222222"/>
                </a:solidFill>
                <a:effectLst/>
                <a:latin typeface="Tahoma" pitchFamily="34" charset="0"/>
                <a:ea typeface="Tahoma" pitchFamily="34" charset="0"/>
                <a:cs typeface="Tahoma" pitchFamily="34" charset="0"/>
              </a:rPr>
              <a:t>, предназначенная для вертикального или наклонного перемещения грузов на специальных платформах, передвигающихся по жёстким направляющим.</a:t>
            </a:r>
            <a:endParaRPr lang="ru-RU" sz="3600" dirty="0">
              <a:latin typeface="Tahoma" pitchFamily="34" charset="0"/>
              <a:ea typeface="Tahoma" pitchFamily="34" charset="0"/>
              <a:cs typeface="Tahoma" pitchFamily="34" charset="0"/>
            </a:endParaRPr>
          </a:p>
        </p:txBody>
      </p:sp>
      <p:sp>
        <p:nvSpPr>
          <p:cNvPr id="3" name="Объект 2"/>
          <p:cNvSpPr>
            <a:spLocks noGrp="1"/>
          </p:cNvSpPr>
          <p:nvPr>
            <p:ph sz="quarter" idx="13"/>
          </p:nvPr>
        </p:nvSpPr>
        <p:spPr>
          <a:xfrm>
            <a:off x="8532440" y="5805264"/>
            <a:ext cx="163488" cy="129168"/>
          </a:xfrm>
        </p:spPr>
        <p:txBody>
          <a:bodyPr>
            <a:normAutofit fontScale="25000" lnSpcReduction="20000"/>
          </a:bodyPr>
          <a:lstStyle/>
          <a:p>
            <a:endParaRPr lang="ru-RU"/>
          </a:p>
        </p:txBody>
      </p:sp>
      <p:pic>
        <p:nvPicPr>
          <p:cNvPr id="3074" name="Picture 2" descr="https://upload.wikimedia.org/wikipedia/commons/5/54/240_Sparks_Elevat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02578"/>
            <a:ext cx="3240360" cy="243027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3076" name="Picture 4" descr="http://www.yaprofi.net/wp-content/uploads/2013/05/hydraulic-lift-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293096"/>
            <a:ext cx="3909395" cy="2489473"/>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058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9427" y="116632"/>
            <a:ext cx="5076056" cy="4524315"/>
          </a:xfrm>
          <a:prstGeom prst="rect">
            <a:avLst/>
          </a:prstGeom>
        </p:spPr>
        <p:txBody>
          <a:bodyPr wrap="square">
            <a:spAutoFit/>
          </a:bodyPr>
          <a:lstStyle/>
          <a:p>
            <a:pPr algn="just"/>
            <a:r>
              <a:rPr lang="ru-RU" sz="2400" dirty="0">
                <a:solidFill>
                  <a:srgbClr val="666666"/>
                </a:solidFill>
                <a:latin typeface="Tahoma" pitchFamily="34" charset="0"/>
                <a:ea typeface="Tahoma" pitchFamily="34" charset="0"/>
                <a:cs typeface="Tahoma" pitchFamily="34" charset="0"/>
              </a:rPr>
              <a:t>Зарядные установки. Для преобразования переменного тока в постоянный, необходимый для зарядки аккумуляторных батарей, применяют вращающиеся преобразователи, состоящие из генератора постоянного тока и приводного асинхронного двигателя, ртутные выпрямители и твердые полупроводниковые выпрямители.</a:t>
            </a:r>
            <a:endParaRPr lang="ru-RU" sz="2400" dirty="0">
              <a:latin typeface="Tahoma" pitchFamily="34" charset="0"/>
              <a:ea typeface="Tahoma" pitchFamily="34" charset="0"/>
              <a:cs typeface="Tahoma" pitchFamily="34" charset="0"/>
            </a:endParaRPr>
          </a:p>
        </p:txBody>
      </p:sp>
      <p:pic>
        <p:nvPicPr>
          <p:cNvPr id="3074" name="Picture 2" descr="http://yakauto.ru/wp-content/uploads/2016/08/Zaryadnyie-ustroystva-dlya-tyagovyih-akkumulyatorov-600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476"/>
            <a:ext cx="3402658" cy="2325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na.bhs1.com/wp-content/uploads/2012/10/Gantry-in-use_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394" y="2625637"/>
            <a:ext cx="3474666" cy="20995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arguz.ru/image/data/AKBimage/zaradki/zaryadk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858569"/>
            <a:ext cx="7092280" cy="187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73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88640"/>
            <a:ext cx="8712968" cy="1569660"/>
          </a:xfrm>
          <a:prstGeom prst="rect">
            <a:avLst/>
          </a:prstGeom>
        </p:spPr>
        <p:txBody>
          <a:bodyPr wrap="square">
            <a:spAutoFit/>
          </a:bodyPr>
          <a:lstStyle/>
          <a:p>
            <a:pPr algn="just"/>
            <a:r>
              <a:rPr lang="ru-RU" sz="2400" dirty="0">
                <a:solidFill>
                  <a:prstClr val="black"/>
                </a:solidFill>
                <a:latin typeface="Tahoma" pitchFamily="34" charset="0"/>
                <a:ea typeface="Tahoma" pitchFamily="34" charset="0"/>
                <a:cs typeface="Tahoma" pitchFamily="34" charset="0"/>
              </a:rPr>
              <a:t>На автопогрузчиках указанных типов устанавливаются два четырехполюсных закрытых двигателя с последовательным возбуждением: типа ДК-908А (электродвигатель движения) и типа ДК-907А (электродвигатель насоса).</a:t>
            </a:r>
          </a:p>
        </p:txBody>
      </p:sp>
      <p:pic>
        <p:nvPicPr>
          <p:cNvPr id="1026" name="Picture 2" descr="https://cdn.elec.ru/_thumb/1200x900/i/02/b8/02b844b6a0aad3734019f8ce646a1e1427c36f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04864"/>
            <a:ext cx="5544616" cy="4165404"/>
          </a:xfrm>
          <a:prstGeom prst="rect">
            <a:avLst/>
          </a:prstGeom>
          <a:noFill/>
          <a:ln w="3810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07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laycast.ru/uploads/2016/12/22/20993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4940" cy="682828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64088" y="2547273"/>
            <a:ext cx="3654377" cy="1938992"/>
          </a:xfrm>
          <a:prstGeom prst="rect">
            <a:avLst/>
          </a:prstGeom>
          <a:noFill/>
          <a:scene3d>
            <a:camera prst="orthographicFront"/>
            <a:lightRig rig="threePt" dir="t"/>
          </a:scene3d>
          <a:sp3d>
            <a:bevelT prst="relaxedInset"/>
          </a:sp3d>
        </p:spPr>
        <p:txBody>
          <a:bodyPr wrap="square" lIns="91440" tIns="45720" rIns="91440" bIns="45720">
            <a:spAutoFit/>
          </a:bodyPr>
          <a:lstStyle/>
          <a:p>
            <a:pPr algn="ctr"/>
            <a:r>
              <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Всем спасибо!</a:t>
            </a:r>
          </a:p>
        </p:txBody>
      </p:sp>
    </p:spTree>
    <p:extLst>
      <p:ext uri="{BB962C8B-B14F-4D97-AF65-F5344CB8AC3E}">
        <p14:creationId xmlns:p14="http://schemas.microsoft.com/office/powerpoint/2010/main" val="422892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6512511" cy="1143000"/>
          </a:xfrm>
        </p:spPr>
        <p:txBody>
          <a:bodyPr/>
          <a:lstStyle/>
          <a:p>
            <a:pPr algn="ctr"/>
            <a:r>
              <a:rPr lang="ru-RU" b="0" dirty="0">
                <a:solidFill>
                  <a:srgbClr val="C00000"/>
                </a:solidFill>
                <a:effectLst/>
                <a:latin typeface="Tahoma" pitchFamily="34" charset="0"/>
                <a:ea typeface="Tahoma" pitchFamily="34" charset="0"/>
                <a:cs typeface="Tahoma" pitchFamily="34" charset="0"/>
              </a:rPr>
              <a:t>Классификация:</a:t>
            </a:r>
            <a:br>
              <a:rPr lang="ru-RU" b="0" dirty="0">
                <a:solidFill>
                  <a:srgbClr val="C00000"/>
                </a:solidFill>
                <a:effectLst/>
                <a:latin typeface="Tahoma" pitchFamily="34" charset="0"/>
                <a:ea typeface="Tahoma" pitchFamily="34" charset="0"/>
                <a:cs typeface="Tahoma" pitchFamily="34" charset="0"/>
              </a:rPr>
            </a:br>
            <a:endParaRPr lang="ru-RU" dirty="0">
              <a:solidFill>
                <a:srgbClr val="C00000"/>
              </a:solidFill>
              <a:latin typeface="Tahoma" pitchFamily="34" charset="0"/>
              <a:ea typeface="Tahoma" pitchFamily="34" charset="0"/>
              <a:cs typeface="Tahoma" pitchFamily="34" charset="0"/>
            </a:endParaRPr>
          </a:p>
        </p:txBody>
      </p:sp>
      <p:sp>
        <p:nvSpPr>
          <p:cNvPr id="3" name="Объект 2"/>
          <p:cNvSpPr>
            <a:spLocks noGrp="1"/>
          </p:cNvSpPr>
          <p:nvPr>
            <p:ph sz="quarter" idx="13"/>
          </p:nvPr>
        </p:nvSpPr>
        <p:spPr>
          <a:xfrm>
            <a:off x="179512" y="1340768"/>
            <a:ext cx="8784976" cy="5256584"/>
          </a:xfrm>
        </p:spPr>
        <p:txBody>
          <a:bodyPr>
            <a:normAutofit lnSpcReduction="10000"/>
          </a:bodyPr>
          <a:lstStyle/>
          <a:p>
            <a:pPr marL="45720" indent="0">
              <a:buNone/>
            </a:pPr>
            <a:r>
              <a:rPr lang="ru-RU" dirty="0">
                <a:solidFill>
                  <a:srgbClr val="C00000"/>
                </a:solidFill>
                <a:latin typeface="Arial"/>
              </a:rPr>
              <a:t>	</a:t>
            </a:r>
            <a:r>
              <a:rPr lang="ru-RU" sz="2800" b="1" dirty="0">
                <a:solidFill>
                  <a:srgbClr val="C00000"/>
                </a:solidFill>
                <a:latin typeface="Arial"/>
              </a:rPr>
              <a:t>По назначению:</a:t>
            </a:r>
          </a:p>
          <a:p>
            <a:pPr algn="just">
              <a:buFont typeface="Arial"/>
              <a:buChar char="•"/>
            </a:pPr>
            <a:r>
              <a:rPr lang="ru-RU" b="1" i="1" dirty="0">
                <a:solidFill>
                  <a:srgbClr val="C00000"/>
                </a:solidFill>
                <a:latin typeface="Arial"/>
              </a:rPr>
              <a:t>Пассажирские лифты</a:t>
            </a:r>
            <a:r>
              <a:rPr lang="ru-RU" b="1" dirty="0">
                <a:solidFill>
                  <a:srgbClr val="C00000"/>
                </a:solidFill>
                <a:latin typeface="Arial"/>
              </a:rPr>
              <a:t>. </a:t>
            </a:r>
            <a:r>
              <a:rPr lang="ru-RU" dirty="0">
                <a:solidFill>
                  <a:srgbClr val="222222"/>
                </a:solidFill>
                <a:latin typeface="Arial"/>
              </a:rPr>
              <a:t>Для перевозки людей. Также допускается перевозка грузов, если общая масса пассажиров с грузом не превысит грузоподъёмности лифта.</a:t>
            </a:r>
          </a:p>
          <a:p>
            <a:pPr algn="just">
              <a:buFont typeface="Arial"/>
              <a:buChar char="•"/>
            </a:pPr>
            <a:r>
              <a:rPr lang="ru-RU" b="1" i="1" dirty="0">
                <a:solidFill>
                  <a:srgbClr val="C00000"/>
                </a:solidFill>
                <a:latin typeface="Arial"/>
              </a:rPr>
              <a:t>Грузовые лифты</a:t>
            </a:r>
            <a:r>
              <a:rPr lang="ru-RU" b="1" dirty="0">
                <a:solidFill>
                  <a:srgbClr val="C00000"/>
                </a:solidFill>
                <a:latin typeface="Arial"/>
              </a:rPr>
              <a:t>. </a:t>
            </a:r>
            <a:r>
              <a:rPr lang="ru-RU" dirty="0">
                <a:solidFill>
                  <a:srgbClr val="222222"/>
                </a:solidFill>
                <a:latin typeface="Arial"/>
              </a:rPr>
              <a:t>Для перевозки грузов с сопровождающим персоналом (как правило, проводником) и только грузов, перевозка людей запрещена регламентом.</a:t>
            </a:r>
          </a:p>
          <a:p>
            <a:pPr algn="just">
              <a:buFont typeface="Arial"/>
              <a:buChar char="•"/>
            </a:pPr>
            <a:r>
              <a:rPr lang="ru-RU" b="1" i="1" dirty="0">
                <a:solidFill>
                  <a:srgbClr val="C00000"/>
                </a:solidFill>
                <a:latin typeface="Arial"/>
              </a:rPr>
              <a:t>Больничные лифты</a:t>
            </a:r>
            <a:r>
              <a:rPr lang="ru-RU" b="1" dirty="0">
                <a:solidFill>
                  <a:srgbClr val="C00000"/>
                </a:solidFill>
                <a:latin typeface="Arial"/>
              </a:rPr>
              <a:t>. </a:t>
            </a:r>
            <a:r>
              <a:rPr lang="ru-RU" dirty="0">
                <a:solidFill>
                  <a:srgbClr val="222222"/>
                </a:solidFill>
                <a:latin typeface="Arial"/>
              </a:rPr>
              <a:t>Лифты для лечебно-профилактических учреждений. Используются для транспортировки больных, в том числе на больничных транспортных средствах (каталках, инвалидных колясках), с сопровождающим персоналом (как правило, проводником). Отличаются плавностью хода и точностью остановки.</a:t>
            </a:r>
          </a:p>
          <a:p>
            <a:pPr algn="just">
              <a:buFont typeface="Arial"/>
              <a:buChar char="•"/>
            </a:pPr>
            <a:r>
              <a:rPr lang="ru-RU" b="1" i="1" dirty="0">
                <a:solidFill>
                  <a:srgbClr val="C00000"/>
                </a:solidFill>
                <a:latin typeface="Arial"/>
              </a:rPr>
              <a:t>Грузопассажирские</a:t>
            </a:r>
            <a:r>
              <a:rPr lang="ru-RU" b="1" dirty="0">
                <a:solidFill>
                  <a:srgbClr val="C00000"/>
                </a:solidFill>
                <a:latin typeface="Arial"/>
              </a:rPr>
              <a:t>.</a:t>
            </a:r>
            <a:r>
              <a:rPr lang="ru-RU" dirty="0">
                <a:solidFill>
                  <a:srgbClr val="222222"/>
                </a:solidFill>
                <a:latin typeface="Arial"/>
              </a:rPr>
              <a:t> Для транспортировки людей и грузов. Имеет увеличенную площадь пола и размер дверей.</a:t>
            </a:r>
          </a:p>
          <a:p>
            <a:endParaRPr lang="ru-RU" dirty="0"/>
          </a:p>
        </p:txBody>
      </p:sp>
    </p:spTree>
    <p:extLst>
      <p:ext uri="{BB962C8B-B14F-4D97-AF65-F5344CB8AC3E}">
        <p14:creationId xmlns:p14="http://schemas.microsoft.com/office/powerpoint/2010/main" val="427615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6512511" cy="1143000"/>
          </a:xfrm>
        </p:spPr>
        <p:txBody>
          <a:bodyPr/>
          <a:lstStyle/>
          <a:p>
            <a:pPr algn="ctr"/>
            <a:r>
              <a:rPr lang="ru-RU" b="0" dirty="0">
                <a:solidFill>
                  <a:srgbClr val="C00000"/>
                </a:solidFill>
                <a:effectLst/>
                <a:latin typeface="Tahoma" pitchFamily="34" charset="0"/>
                <a:ea typeface="Tahoma" pitchFamily="34" charset="0"/>
                <a:cs typeface="Tahoma" pitchFamily="34" charset="0"/>
              </a:rPr>
              <a:t>По конструкции:</a:t>
            </a:r>
            <a:endParaRPr lang="ru-RU" dirty="0">
              <a:solidFill>
                <a:srgbClr val="C00000"/>
              </a:solidFill>
              <a:latin typeface="Tahoma" pitchFamily="34" charset="0"/>
              <a:ea typeface="Tahoma" pitchFamily="34" charset="0"/>
              <a:cs typeface="Tahoma" pitchFamily="34" charset="0"/>
            </a:endParaRPr>
          </a:p>
        </p:txBody>
      </p:sp>
      <p:sp>
        <p:nvSpPr>
          <p:cNvPr id="3" name="Объект 2"/>
          <p:cNvSpPr>
            <a:spLocks noGrp="1"/>
          </p:cNvSpPr>
          <p:nvPr>
            <p:ph sz="quarter" idx="13"/>
          </p:nvPr>
        </p:nvSpPr>
        <p:spPr>
          <a:xfrm>
            <a:off x="107504" y="1196752"/>
            <a:ext cx="8784976" cy="5400600"/>
          </a:xfrm>
        </p:spPr>
        <p:txBody>
          <a:bodyPr>
            <a:normAutofit lnSpcReduction="10000"/>
          </a:bodyPr>
          <a:lstStyle/>
          <a:p>
            <a:pPr algn="just">
              <a:buFont typeface="Arial"/>
              <a:buChar char="•"/>
            </a:pPr>
            <a:r>
              <a:rPr lang="ru-RU" b="1" i="1" dirty="0">
                <a:solidFill>
                  <a:srgbClr val="C00000"/>
                </a:solidFill>
                <a:latin typeface="Arial"/>
              </a:rPr>
              <a:t>Выжимные</a:t>
            </a:r>
            <a:r>
              <a:rPr lang="ru-RU" b="1" dirty="0">
                <a:solidFill>
                  <a:srgbClr val="C00000"/>
                </a:solidFill>
                <a:latin typeface="Arial"/>
              </a:rPr>
              <a:t>. </a:t>
            </a:r>
            <a:r>
              <a:rPr lang="ru-RU" dirty="0">
                <a:solidFill>
                  <a:srgbClr val="222222"/>
                </a:solidFill>
                <a:latin typeface="Arial"/>
              </a:rPr>
              <a:t>В таком лифте канаты обхватывают кабину снизу.</a:t>
            </a:r>
          </a:p>
          <a:p>
            <a:pPr algn="just">
              <a:buFont typeface="Arial"/>
              <a:buChar char="•"/>
            </a:pPr>
            <a:r>
              <a:rPr lang="ru-RU" b="1" i="1" dirty="0">
                <a:solidFill>
                  <a:srgbClr val="C00000"/>
                </a:solidFill>
                <a:latin typeface="Arial"/>
              </a:rPr>
              <a:t>Тротуарные</a:t>
            </a:r>
            <a:r>
              <a:rPr lang="ru-RU" b="1" dirty="0">
                <a:solidFill>
                  <a:srgbClr val="C00000"/>
                </a:solidFill>
                <a:latin typeface="Arial"/>
              </a:rPr>
              <a:t>.</a:t>
            </a:r>
            <a:r>
              <a:rPr lang="ru-RU" dirty="0">
                <a:solidFill>
                  <a:srgbClr val="222222"/>
                </a:solidFill>
                <a:latin typeface="Arial"/>
              </a:rPr>
              <a:t> Кабина выезжает из пола. Тротуарный лифт может быть выжимным.</a:t>
            </a:r>
          </a:p>
          <a:p>
            <a:pPr algn="just">
              <a:buFont typeface="Arial"/>
              <a:buChar char="•"/>
            </a:pPr>
            <a:r>
              <a:rPr lang="ru-RU" b="1" i="1" dirty="0">
                <a:solidFill>
                  <a:srgbClr val="C00000"/>
                </a:solidFill>
                <a:latin typeface="Arial"/>
              </a:rPr>
              <a:t>Грузовые</a:t>
            </a:r>
            <a:r>
              <a:rPr lang="ru-RU" i="1" dirty="0">
                <a:solidFill>
                  <a:srgbClr val="222222"/>
                </a:solidFill>
                <a:latin typeface="Arial"/>
              </a:rPr>
              <a:t> с монорельсом</a:t>
            </a:r>
            <a:r>
              <a:rPr lang="ru-RU" dirty="0">
                <a:solidFill>
                  <a:srgbClr val="222222"/>
                </a:solidFill>
                <a:latin typeface="Arial"/>
              </a:rPr>
              <a:t>, встроенным в кабину.</a:t>
            </a:r>
          </a:p>
          <a:p>
            <a:pPr algn="just">
              <a:buFont typeface="Arial"/>
              <a:buChar char="•"/>
            </a:pPr>
            <a:r>
              <a:rPr lang="ru-RU" b="1" i="1" dirty="0">
                <a:solidFill>
                  <a:srgbClr val="C00000"/>
                </a:solidFill>
                <a:latin typeface="Arial"/>
              </a:rPr>
              <a:t>Грузовые</a:t>
            </a:r>
            <a:r>
              <a:rPr lang="ru-RU" i="1" dirty="0">
                <a:solidFill>
                  <a:srgbClr val="C00000"/>
                </a:solidFill>
                <a:latin typeface="Arial"/>
              </a:rPr>
              <a:t> </a:t>
            </a:r>
            <a:r>
              <a:rPr lang="ru-RU" dirty="0">
                <a:solidFill>
                  <a:srgbClr val="222222"/>
                </a:solidFill>
                <a:latin typeface="Arial"/>
              </a:rPr>
              <a:t>(малые </a:t>
            </a:r>
            <a:r>
              <a:rPr lang="ru-RU" i="1" dirty="0">
                <a:solidFill>
                  <a:srgbClr val="222222"/>
                </a:solidFill>
                <a:latin typeface="Arial"/>
              </a:rPr>
              <a:t>магазинные</a:t>
            </a:r>
            <a:r>
              <a:rPr lang="ru-RU" dirty="0">
                <a:solidFill>
                  <a:srgbClr val="222222"/>
                </a:solidFill>
                <a:latin typeface="Arial"/>
              </a:rPr>
              <a:t>).</a:t>
            </a:r>
          </a:p>
          <a:p>
            <a:pPr algn="just">
              <a:buFont typeface="Arial"/>
              <a:buChar char="•"/>
            </a:pPr>
            <a:r>
              <a:rPr lang="ru-RU" b="1" i="1" dirty="0">
                <a:solidFill>
                  <a:srgbClr val="C00000"/>
                </a:solidFill>
                <a:latin typeface="Arial"/>
              </a:rPr>
              <a:t>Лифты</a:t>
            </a:r>
            <a:r>
              <a:rPr lang="ru-RU" i="1" dirty="0">
                <a:solidFill>
                  <a:srgbClr val="222222"/>
                </a:solidFill>
                <a:latin typeface="Arial"/>
              </a:rPr>
              <a:t>, доступные для инвалидов</a:t>
            </a:r>
            <a:r>
              <a:rPr lang="ru-RU" dirty="0">
                <a:solidFill>
                  <a:srgbClr val="222222"/>
                </a:solidFill>
                <a:latin typeface="Arial"/>
              </a:rPr>
              <a:t>. Предназначены для перемещения людей с ограниченными физическими способностями в коттеджах, административных и общественных зданиях.</a:t>
            </a:r>
          </a:p>
          <a:p>
            <a:pPr algn="just">
              <a:buFont typeface="Arial"/>
              <a:buChar char="•"/>
            </a:pPr>
            <a:r>
              <a:rPr lang="ru-RU" b="1" i="1" dirty="0" err="1">
                <a:solidFill>
                  <a:srgbClr val="C00000"/>
                </a:solidFill>
                <a:latin typeface="Arial"/>
              </a:rPr>
              <a:t>Пневмолифты</a:t>
            </a:r>
            <a:r>
              <a:rPr lang="ru-RU" b="1" dirty="0">
                <a:solidFill>
                  <a:srgbClr val="C00000"/>
                </a:solidFill>
                <a:latin typeface="Arial"/>
              </a:rPr>
              <a:t>.</a:t>
            </a:r>
            <a:r>
              <a:rPr lang="ru-RU" dirty="0">
                <a:solidFill>
                  <a:srgbClr val="222222"/>
                </a:solidFill>
                <a:latin typeface="Arial"/>
              </a:rPr>
              <a:t> Работают за счёт воздуха, который откачивается внутри цилиндра в секции выше кабины. После достижения определённого разрежения воздуха кабина начинает подниматься.</a:t>
            </a:r>
            <a:r>
              <a:rPr lang="ru-RU" baseline="30000" dirty="0">
                <a:solidFill>
                  <a:srgbClr val="0B0080"/>
                </a:solidFill>
                <a:latin typeface="Arial"/>
                <a:hlinkClick r:id="rId2"/>
              </a:rPr>
              <a:t>[8]</a:t>
            </a:r>
            <a:endParaRPr lang="ru-RU" dirty="0">
              <a:solidFill>
                <a:srgbClr val="222222"/>
              </a:solidFill>
              <a:latin typeface="Arial"/>
            </a:endParaRPr>
          </a:p>
          <a:p>
            <a:pPr algn="just">
              <a:buFont typeface="Arial"/>
              <a:buChar char="•"/>
            </a:pPr>
            <a:r>
              <a:rPr lang="ru-RU" b="1" i="1" dirty="0">
                <a:solidFill>
                  <a:srgbClr val="C00000"/>
                </a:solidFill>
                <a:latin typeface="Arial"/>
              </a:rPr>
              <a:t>Гидравлические</a:t>
            </a:r>
            <a:r>
              <a:rPr lang="ru-RU" b="1" dirty="0">
                <a:solidFill>
                  <a:srgbClr val="C00000"/>
                </a:solidFill>
                <a:latin typeface="Arial"/>
              </a:rPr>
              <a:t>.</a:t>
            </a:r>
          </a:p>
          <a:p>
            <a:pPr algn="just"/>
            <a:endParaRPr lang="ru-RU" dirty="0"/>
          </a:p>
        </p:txBody>
      </p:sp>
    </p:spTree>
    <p:extLst>
      <p:ext uri="{BB962C8B-B14F-4D97-AF65-F5344CB8AC3E}">
        <p14:creationId xmlns:p14="http://schemas.microsoft.com/office/powerpoint/2010/main" val="428093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910264" cy="1143000"/>
          </a:xfrm>
        </p:spPr>
        <p:txBody>
          <a:bodyPr/>
          <a:lstStyle/>
          <a:p>
            <a:r>
              <a:rPr lang="ru-RU" b="0" dirty="0">
                <a:solidFill>
                  <a:srgbClr val="C00000"/>
                </a:solidFill>
                <a:effectLst/>
                <a:latin typeface="Tahoma" pitchFamily="34" charset="0"/>
                <a:ea typeface="Tahoma" pitchFamily="34" charset="0"/>
                <a:cs typeface="Tahoma" pitchFamily="34" charset="0"/>
              </a:rPr>
              <a:t>По конструкции привода:</a:t>
            </a:r>
            <a:endParaRPr lang="ru-RU" dirty="0">
              <a:solidFill>
                <a:srgbClr val="C00000"/>
              </a:solidFill>
              <a:latin typeface="Tahoma" pitchFamily="34" charset="0"/>
              <a:ea typeface="Tahoma" pitchFamily="34" charset="0"/>
              <a:cs typeface="Tahoma" pitchFamily="34" charset="0"/>
            </a:endParaRPr>
          </a:p>
        </p:txBody>
      </p:sp>
      <p:sp>
        <p:nvSpPr>
          <p:cNvPr id="3" name="Объект 2"/>
          <p:cNvSpPr>
            <a:spLocks noGrp="1"/>
          </p:cNvSpPr>
          <p:nvPr>
            <p:ph sz="quarter" idx="13"/>
          </p:nvPr>
        </p:nvSpPr>
        <p:spPr>
          <a:xfrm>
            <a:off x="209092" y="1124744"/>
            <a:ext cx="8640960" cy="2808312"/>
          </a:xfrm>
        </p:spPr>
        <p:txBody>
          <a:bodyPr/>
          <a:lstStyle/>
          <a:p>
            <a:pPr>
              <a:buFont typeface="Arial"/>
              <a:buChar char="•"/>
            </a:pPr>
            <a:r>
              <a:rPr lang="ru-RU" dirty="0">
                <a:solidFill>
                  <a:srgbClr val="222222"/>
                </a:solidFill>
                <a:latin typeface="Arial"/>
              </a:rPr>
              <a:t>С </a:t>
            </a:r>
            <a:r>
              <a:rPr lang="ru-RU" dirty="0">
                <a:solidFill>
                  <a:srgbClr val="C00000"/>
                </a:solidFill>
                <a:latin typeface="Arial"/>
              </a:rPr>
              <a:t>электрическим приводом:</a:t>
            </a:r>
          </a:p>
          <a:p>
            <a:pPr marL="742950" lvl="1" indent="-285750">
              <a:buFont typeface="Arial"/>
              <a:buChar char="•"/>
            </a:pPr>
            <a:r>
              <a:rPr lang="ru-RU" dirty="0">
                <a:solidFill>
                  <a:srgbClr val="222222"/>
                </a:solidFill>
                <a:latin typeface="Arial"/>
              </a:rPr>
              <a:t>С барабанными лебёдками. Имеют жёсткое соединение кабины и противовеса с барабаном.</a:t>
            </a:r>
          </a:p>
          <a:p>
            <a:pPr marL="742950" lvl="1" indent="-285750">
              <a:buFont typeface="Arial"/>
              <a:buChar char="•"/>
            </a:pPr>
            <a:r>
              <a:rPr lang="ru-RU" dirty="0">
                <a:solidFill>
                  <a:srgbClr val="222222"/>
                </a:solidFill>
                <a:latin typeface="Arial"/>
              </a:rPr>
              <a:t>Лебёдки с канатоведущим шкивом. Не имеют жёсткого соединения кабины и противовеса с канатоведущим шкивом.</a:t>
            </a:r>
          </a:p>
          <a:p>
            <a:pPr>
              <a:buFont typeface="Arial"/>
              <a:buChar char="•"/>
            </a:pPr>
            <a:r>
              <a:rPr lang="ru-RU" dirty="0">
                <a:solidFill>
                  <a:srgbClr val="222222"/>
                </a:solidFill>
                <a:latin typeface="Arial"/>
              </a:rPr>
              <a:t>C </a:t>
            </a:r>
            <a:r>
              <a:rPr lang="ru-RU" dirty="0">
                <a:solidFill>
                  <a:srgbClr val="C00000"/>
                </a:solidFill>
                <a:latin typeface="Arial"/>
              </a:rPr>
              <a:t>гидравлическим</a:t>
            </a:r>
            <a:r>
              <a:rPr lang="ru-RU" dirty="0">
                <a:solidFill>
                  <a:srgbClr val="222222"/>
                </a:solidFill>
                <a:latin typeface="Arial"/>
              </a:rPr>
              <a:t> приводом.</a:t>
            </a:r>
          </a:p>
          <a:p>
            <a:pPr>
              <a:buFont typeface="Arial"/>
              <a:buChar char="•"/>
            </a:pPr>
            <a:r>
              <a:rPr lang="ru-RU" dirty="0">
                <a:solidFill>
                  <a:srgbClr val="222222"/>
                </a:solidFill>
                <a:latin typeface="Arial"/>
              </a:rPr>
              <a:t>С </a:t>
            </a:r>
            <a:r>
              <a:rPr lang="ru-RU" dirty="0">
                <a:solidFill>
                  <a:srgbClr val="C00000"/>
                </a:solidFill>
                <a:latin typeface="Arial"/>
              </a:rPr>
              <a:t>пневматическим </a:t>
            </a:r>
            <a:r>
              <a:rPr lang="ru-RU" dirty="0">
                <a:solidFill>
                  <a:srgbClr val="222222"/>
                </a:solidFill>
                <a:latin typeface="Arial"/>
              </a:rPr>
              <a:t>приводом.</a:t>
            </a:r>
          </a:p>
          <a:p>
            <a:endParaRPr lang="ru-RU" dirty="0"/>
          </a:p>
        </p:txBody>
      </p:sp>
      <p:pic>
        <p:nvPicPr>
          <p:cNvPr id="4098" name="Picture 2" descr="http://leoncranelifts.az/wp-content/uploads/2014/11/o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57" y="4005064"/>
            <a:ext cx="2391535" cy="2742532"/>
          </a:xfrm>
          <a:prstGeom prst="rect">
            <a:avLst/>
          </a:prstGeom>
          <a:noFill/>
          <a:ln w="38100">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4102" name="Picture 6" descr="http://pazar.bilmet.net/resimler/local/11_urun_guzel_0531_494_70_70_torbali_asansor_teknik_servis_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149080"/>
            <a:ext cx="3344104" cy="2591681"/>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pic>
        <p:nvPicPr>
          <p:cNvPr id="4104" name="Picture 8" descr="https://premierliftproducts.com/wp-content/uploads/2016/07/PVEOpenEleg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520" y="3284984"/>
            <a:ext cx="2406515" cy="3462612"/>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51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88640"/>
            <a:ext cx="6512511" cy="1143000"/>
          </a:xfrm>
        </p:spPr>
        <p:txBody>
          <a:bodyPr/>
          <a:lstStyle/>
          <a:p>
            <a:pPr algn="l"/>
            <a:r>
              <a:rPr lang="ru-RU" b="0" dirty="0">
                <a:solidFill>
                  <a:srgbClr val="C00000"/>
                </a:solidFill>
                <a:effectLst/>
                <a:latin typeface="Linux Libertine"/>
              </a:rPr>
              <a:t>Устройство</a:t>
            </a:r>
            <a:br>
              <a:rPr lang="ru-RU" b="0" dirty="0">
                <a:solidFill>
                  <a:srgbClr val="C00000"/>
                </a:solidFill>
                <a:effectLst/>
                <a:latin typeface="Linux Libertine"/>
              </a:rPr>
            </a:br>
            <a:endParaRPr lang="ru-RU" dirty="0">
              <a:solidFill>
                <a:srgbClr val="C00000"/>
              </a:solidFill>
            </a:endParaRPr>
          </a:p>
        </p:txBody>
      </p:sp>
      <p:sp>
        <p:nvSpPr>
          <p:cNvPr id="3" name="Объект 2"/>
          <p:cNvSpPr>
            <a:spLocks noGrp="1"/>
          </p:cNvSpPr>
          <p:nvPr>
            <p:ph sz="quarter" idx="13"/>
          </p:nvPr>
        </p:nvSpPr>
        <p:spPr>
          <a:xfrm>
            <a:off x="107504" y="1196752"/>
            <a:ext cx="4392488" cy="5472608"/>
          </a:xfrm>
        </p:spPr>
        <p:txBody>
          <a:bodyPr>
            <a:normAutofit/>
          </a:bodyPr>
          <a:lstStyle/>
          <a:p>
            <a:r>
              <a:rPr lang="ru-RU" b="1" dirty="0">
                <a:solidFill>
                  <a:srgbClr val="C00000"/>
                </a:solidFill>
                <a:latin typeface="Arial"/>
              </a:rPr>
              <a:t>С электрическим приводом</a:t>
            </a:r>
          </a:p>
          <a:p>
            <a:pPr algn="just">
              <a:buFont typeface="+mj-lt"/>
              <a:buAutoNum type="arabicPeriod"/>
            </a:pPr>
            <a:r>
              <a:rPr lang="ru-RU" dirty="0">
                <a:solidFill>
                  <a:srgbClr val="222222"/>
                </a:solidFill>
                <a:latin typeface="Arial"/>
              </a:rPr>
              <a:t>Средства подвески кабины и </a:t>
            </a:r>
            <a:r>
              <a:rPr lang="ru-RU" u="sng" dirty="0">
                <a:solidFill>
                  <a:srgbClr val="C00000"/>
                </a:solidFill>
                <a:latin typeface="Arial"/>
              </a:rPr>
              <a:t>противовеса</a:t>
            </a:r>
            <a:r>
              <a:rPr lang="ru-RU" dirty="0">
                <a:solidFill>
                  <a:srgbClr val="222222"/>
                </a:solidFill>
                <a:latin typeface="Arial"/>
              </a:rPr>
              <a:t>. Используются стальные проволочные канаты. В последнее время применяются и плоские канаты, снижающие уровень шума при работе лифта. Обычно канатов подвески несколько, идущих параллельно, и связывающих противовес, лебёдку и кабину, а иногда ещё и шахту (при их закреплении в шахте).</a:t>
            </a:r>
          </a:p>
          <a:p>
            <a:pPr algn="just">
              <a:buFont typeface="+mj-lt"/>
              <a:buAutoNum type="arabicPeriod"/>
            </a:pPr>
            <a:endParaRPr lang="ru-RU" dirty="0">
              <a:solidFill>
                <a:srgbClr val="222222"/>
              </a:solidFill>
              <a:latin typeface="Arial"/>
            </a:endParaRPr>
          </a:p>
          <a:p>
            <a:endParaRPr lang="ru-RU" dirty="0">
              <a:solidFill>
                <a:srgbClr val="C00000"/>
              </a:solidFill>
            </a:endParaRPr>
          </a:p>
        </p:txBody>
      </p:sp>
      <p:pic>
        <p:nvPicPr>
          <p:cNvPr id="7170" name="Picture 2" descr="http://mayaksbor.ru/upload/iblock/149/149622487f871d017129879060a713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296" y="188640"/>
            <a:ext cx="3828824" cy="3168352"/>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7172" name="Picture 4" descr="http://img-fotki.yandex.ru/get/5304/pawel-kostyuhin.3/0_58c43_84c2ed8d_X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0497" y="3573016"/>
            <a:ext cx="4247993" cy="3185995"/>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9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0312" y="4941168"/>
            <a:ext cx="925488" cy="574000"/>
          </a:xfrm>
        </p:spPr>
        <p:txBody>
          <a:bodyPr/>
          <a:lstStyle/>
          <a:p>
            <a:endParaRPr lang="ru-RU" dirty="0"/>
          </a:p>
        </p:txBody>
      </p:sp>
      <p:sp>
        <p:nvSpPr>
          <p:cNvPr id="3" name="Объект 2"/>
          <p:cNvSpPr>
            <a:spLocks noGrp="1"/>
          </p:cNvSpPr>
          <p:nvPr>
            <p:ph sz="quarter" idx="13"/>
          </p:nvPr>
        </p:nvSpPr>
        <p:spPr>
          <a:xfrm>
            <a:off x="179512" y="260648"/>
            <a:ext cx="3744416" cy="5112568"/>
          </a:xfrm>
        </p:spPr>
        <p:txBody>
          <a:bodyPr>
            <a:normAutofit/>
          </a:bodyPr>
          <a:lstStyle/>
          <a:p>
            <a:pPr marL="45720" lvl="0" indent="0">
              <a:buClr>
                <a:srgbClr val="F14124">
                  <a:lumMod val="75000"/>
                </a:srgbClr>
              </a:buClr>
              <a:buNone/>
            </a:pPr>
            <a:r>
              <a:rPr lang="ru-RU" sz="2400" dirty="0">
                <a:solidFill>
                  <a:srgbClr val="C00000"/>
                </a:solidFill>
                <a:latin typeface="Arial"/>
              </a:rPr>
              <a:t>2.</a:t>
            </a:r>
            <a:r>
              <a:rPr lang="ru-RU" sz="2000" dirty="0">
                <a:solidFill>
                  <a:srgbClr val="222222"/>
                </a:solidFill>
                <a:latin typeface="Arial"/>
              </a:rPr>
              <a:t> </a:t>
            </a:r>
            <a:r>
              <a:rPr lang="ru-RU" sz="2800" dirty="0">
                <a:solidFill>
                  <a:srgbClr val="222222"/>
                </a:solidFill>
                <a:latin typeface="Arial"/>
              </a:rPr>
              <a:t>Лебёдка. Является </a:t>
            </a:r>
            <a:r>
              <a:rPr lang="ru-RU" sz="2800" u="sng" dirty="0">
                <a:solidFill>
                  <a:srgbClr val="C00000"/>
                </a:solidFill>
                <a:latin typeface="Arial"/>
              </a:rPr>
              <a:t>силовой установкой</a:t>
            </a:r>
            <a:r>
              <a:rPr lang="ru-RU" sz="2800" dirty="0">
                <a:solidFill>
                  <a:srgbClr val="222222"/>
                </a:solidFill>
                <a:latin typeface="Arial"/>
              </a:rPr>
              <a:t>. Существуют лебёдки редукторные с барабаном или канатоведущим шкивом и без редукторные с канатоведущим шкивом.</a:t>
            </a:r>
          </a:p>
          <a:p>
            <a:pPr lvl="0">
              <a:buClr>
                <a:srgbClr val="F14124">
                  <a:lumMod val="75000"/>
                </a:srgbClr>
              </a:buClr>
              <a:buFont typeface="+mj-lt"/>
              <a:buAutoNum type="arabicPeriod"/>
            </a:pPr>
            <a:endParaRPr lang="ru-RU" sz="2000" dirty="0">
              <a:solidFill>
                <a:srgbClr val="222222"/>
              </a:solidFill>
              <a:latin typeface="Arial"/>
            </a:endParaRPr>
          </a:p>
          <a:p>
            <a:endParaRPr lang="ru-RU" dirty="0"/>
          </a:p>
        </p:txBody>
      </p:sp>
      <p:pic>
        <p:nvPicPr>
          <p:cNvPr id="8194" name="Picture 2" descr="http://s8.hostingkartinok.com/uploads/images/2016/07/6675fffed8fc4eaf354577d42aaa5b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43323"/>
            <a:ext cx="5133911" cy="385310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news.sarbc.ru/images/orig/2014/07/img_MIG1q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245401"/>
            <a:ext cx="4845879" cy="354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99111"/>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1929</Words>
  <Application>Microsoft Office PowerPoint</Application>
  <PresentationFormat>Экран (4:3)</PresentationFormat>
  <Paragraphs>99</Paragraphs>
  <Slides>42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42</vt:i4>
      </vt:variant>
    </vt:vector>
  </HeadingPairs>
  <TitlesOfParts>
    <vt:vector size="52" baseType="lpstr">
      <vt:lpstr>Arial</vt:lpstr>
      <vt:lpstr>Georgia</vt:lpstr>
      <vt:lpstr>Linux Libertine</vt:lpstr>
      <vt:lpstr>palatino linotype</vt:lpstr>
      <vt:lpstr>PT Sans Narrow</vt:lpstr>
      <vt:lpstr>Tahoma</vt:lpstr>
      <vt:lpstr>Times New Roman</vt:lpstr>
      <vt:lpstr>Trebuchet MS</vt:lpstr>
      <vt:lpstr>Воздушный поток</vt:lpstr>
      <vt:lpstr>1_Воздушный поток</vt:lpstr>
      <vt:lpstr>Электрооборудование промышленности</vt:lpstr>
      <vt:lpstr>Электрооборудование лифтов и электротранспорт промышленных предприятий </vt:lpstr>
      <vt:lpstr>1.Назначение, общее устройство и принцип действия лифтов</vt:lpstr>
      <vt:lpstr>Лифт (англ. to lift — поднимать) — разновидность грузоподъёмной машины, предназначенная для вертикального или наклонного перемещения грузов на специальных платформах, передвигающихся по жёстким направляющим.</vt:lpstr>
      <vt:lpstr>Классификация: </vt:lpstr>
      <vt:lpstr>По конструкции:</vt:lpstr>
      <vt:lpstr>По конструкции привода:</vt:lpstr>
      <vt:lpstr>Устройство </vt:lpstr>
      <vt:lpstr>Презентация PowerPoint</vt:lpstr>
      <vt:lpstr>Презентация PowerPoint</vt:lpstr>
      <vt:lpstr>Презентация PowerPoint</vt:lpstr>
      <vt:lpstr>Презентация PowerPoint</vt:lpstr>
      <vt:lpstr>Презентация PowerPoint</vt:lpstr>
      <vt:lpstr>7.Станция управления лифтом (контроллер). </vt:lpstr>
      <vt:lpstr>С гидравлическим приводом</vt:lpstr>
      <vt:lpstr>Электрооборудование лифтов </vt:lpstr>
      <vt:lpstr>Презентация PowerPoint</vt:lpstr>
      <vt:lpstr>Тиристорный электропривод лифта типа УЛМП-25-16</vt:lpstr>
      <vt:lpstr>Презентация PowerPoint</vt:lpstr>
      <vt:lpstr>Тормозные электромагниты</vt:lpstr>
      <vt:lpstr>Аппараты управления лифтов</vt:lpstr>
      <vt:lpstr>Презентация PowerPoint</vt:lpstr>
      <vt:lpstr>2.Назначение, общее устройство и принцип действия электротранспорта предприятия </vt:lpstr>
      <vt:lpstr>Презентация PowerPoint</vt:lpstr>
      <vt:lpstr>Презентация PowerPoint</vt:lpstr>
      <vt:lpstr>Классификация:</vt:lpstr>
      <vt:lpstr>Подвесные электротележки (ЭТ) предназначены для подъема и перемещения грузов на производственных объектах по строго определенному пути. «ЭТ» имеют небольшие габариты, что позволяет решать вопросы транспортировки в небольших объемах производственных помещений.</vt:lpstr>
      <vt:lpstr>Электротележка, платформенная тележка (от электро… и англ. car — тележка) — электромобиль упрощенной конструкции, колёсная тележка с приводом от электродвигателя, питающегося от аккумуляторов.</vt:lpstr>
      <vt:lpstr>Тельфер (англ. telpher, от др.-греч. τῆλε «далеко» + φέρω «несу») — подвесное грузоподъёмное устройство (таль) с электрическим приводом, обеспечивает значительную скорость как подъёма груза по вертикали, так и перемещения его по складу вдоль балок (двутавров).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Электрооборудование  электротранспорта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Электрооборудование лифтовое и электротранспорт промышленных предприятий </dc:title>
  <dc:creator>User</dc:creator>
  <cp:lastModifiedBy>Чипа Александр</cp:lastModifiedBy>
  <cp:revision>54</cp:revision>
  <cp:lastPrinted>2018-10-14T05:23:14Z</cp:lastPrinted>
  <dcterms:created xsi:type="dcterms:W3CDTF">2018-10-13T04:19:55Z</dcterms:created>
  <dcterms:modified xsi:type="dcterms:W3CDTF">2021-10-14T05:23:33Z</dcterms:modified>
</cp:coreProperties>
</file>