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81" autoAdjust="0"/>
  </p:normalViewPr>
  <p:slideViewPr>
    <p:cSldViewPr>
      <p:cViewPr varScale="1">
        <p:scale>
          <a:sx n="77" d="100"/>
          <a:sy n="77" d="100"/>
        </p:scale>
        <p:origin x="-3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204EAD-1B20-4E31-9C96-F7EAA200416C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4213DF-2134-42C3-B83B-4AC6D43F8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DBC97-A55B-4C36-B8FA-EADCCEA65AFB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4B6F8-D12D-422E-8B83-F7EB2F1FE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197B1-4DEF-4A1E-B6D0-29B301CF624A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7D4D5-3400-408E-81A9-AB822AF82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A65F4-F95C-4A8F-93EB-73A339276F2B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D2894-0B84-44CA-9395-A24612FB9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2B514-F367-46B1-BCBA-E342DE994F34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8D71-2D75-4262-9AB9-5FE995501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EC6CB-2BDA-4087-8F3D-5005DD35238D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A1CE-4DB3-420C-932D-8546BB948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451B4-9D97-4723-BE3A-27D20E95151E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033B8-DC7F-43A7-9E45-4890588A7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32903-2428-4808-A369-246C028C1FB9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157F2-23DE-4FC6-90CF-C64EA5A48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A036-505A-4091-A3FA-45DA274011CA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9AD95-4ACC-4CBC-A764-D61550A12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7F242-C919-4363-B8ED-97F209A0DD20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4117-49A7-4369-96ED-97FF13F7B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83E8E-5527-4FCF-A081-4E9B4892F852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7DC4C-9CC2-4675-91FA-9FB488F2D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5740-D121-44B2-A786-6E62159A5F91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6A2D5-6011-484B-8A37-2E4B445BE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89D59E-1690-4BAD-98A0-A363F5AE1121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C41BB0-8C4E-4ADB-B2B2-4612BD451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313" y="2286000"/>
            <a:ext cx="6215062" cy="1724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2060"/>
                </a:solidFill>
                <a:latin typeface="Comic Sans MS" pitchFamily="66" charset="0"/>
              </a:rPr>
              <a:t>Основы общей патологии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571500" y="928688"/>
            <a:ext cx="8072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Болезнь – это реакция организма на воздействие различных патогенных факторов.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813" y="1857375"/>
            <a:ext cx="7500937" cy="584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Cambria" pitchFamily="18" charset="0"/>
              </a:rPr>
              <a:t>Факторы, вызывающие болезни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75" y="3357563"/>
            <a:ext cx="2214563" cy="14779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Физиологические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Связанные с особенностью организма рыбы и его изменений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3357563"/>
            <a:ext cx="2000250" cy="14779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Экологические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Связанные с влиянием среды, окружающей рыбу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929313" y="3357563"/>
            <a:ext cx="2286000" cy="14779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Зоогеографические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Связанные с зоогеографическими особенностями местности</a:t>
            </a:r>
            <a:endParaRPr lang="ru-RU" i="1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1071563" y="2571750"/>
            <a:ext cx="1500187" cy="5715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643313" y="2571750"/>
            <a:ext cx="1571625" cy="5715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286500" y="2571750"/>
            <a:ext cx="1571625" cy="57150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75" y="571500"/>
            <a:ext cx="2643188" cy="4619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Болезни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рыб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813" y="1571625"/>
            <a:ext cx="1785937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Инфекционные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00438" y="1571625"/>
            <a:ext cx="1643062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Инвазионные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0750" y="1571625"/>
            <a:ext cx="2000250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Незаразные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86556" y="4101306"/>
            <a:ext cx="2000250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Бактериозы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42069" y="4101306"/>
            <a:ext cx="2000250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Микозы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70694" y="4101306"/>
            <a:ext cx="2000250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Риккетсионы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899319" y="4101306"/>
            <a:ext cx="2000250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Вирусные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327944" y="4101306"/>
            <a:ext cx="2000250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Альгеозы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113757" y="4101306"/>
            <a:ext cx="2000250" cy="369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Протозойные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2542382" y="4101306"/>
            <a:ext cx="2000250" cy="369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Целентератозы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3399632" y="4101306"/>
            <a:ext cx="2000250" cy="369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Гельминтозы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2971007" y="4101306"/>
            <a:ext cx="2000250" cy="369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Крустацеозы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828257" y="4101306"/>
            <a:ext cx="2000250" cy="369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Моллюскозы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4819651" y="3824287"/>
            <a:ext cx="2000250" cy="9239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Вызываемые механическими факторами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5819776" y="3824287"/>
            <a:ext cx="2000250" cy="9239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Вызываемые физическими факторами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6819901" y="3824287"/>
            <a:ext cx="2000250" cy="9239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Вызываемые химическими факторами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7677944" y="3963194"/>
            <a:ext cx="2000250" cy="6461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Вызываемые иными факторами</a:t>
            </a:r>
            <a:endParaRPr lang="ru-RU" dirty="0"/>
          </a:p>
        </p:txBody>
      </p:sp>
      <p:sp>
        <p:nvSpPr>
          <p:cNvPr id="27" name="Правая фигурная скобка 26"/>
          <p:cNvSpPr/>
          <p:nvPr/>
        </p:nvSpPr>
        <p:spPr>
          <a:xfrm rot="16200000">
            <a:off x="1250156" y="1964532"/>
            <a:ext cx="428625" cy="2071688"/>
          </a:xfrm>
          <a:prstGeom prst="rightBrace">
            <a:avLst>
              <a:gd name="adj1" fmla="val 8333"/>
              <a:gd name="adj2" fmla="val 51285"/>
            </a:avLst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авая фигурная скобка 27"/>
          <p:cNvSpPr/>
          <p:nvPr/>
        </p:nvSpPr>
        <p:spPr>
          <a:xfrm rot="16200000">
            <a:off x="3750469" y="1964532"/>
            <a:ext cx="428625" cy="2071687"/>
          </a:xfrm>
          <a:prstGeom prst="rightBrace">
            <a:avLst>
              <a:gd name="adj1" fmla="val 8333"/>
              <a:gd name="adj2" fmla="val 51285"/>
            </a:avLst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авая фигурная скобка 28"/>
          <p:cNvSpPr/>
          <p:nvPr/>
        </p:nvSpPr>
        <p:spPr>
          <a:xfrm rot="16200000">
            <a:off x="6965156" y="1178720"/>
            <a:ext cx="428625" cy="3643312"/>
          </a:xfrm>
          <a:prstGeom prst="rightBrace">
            <a:avLst>
              <a:gd name="adj1" fmla="val 8333"/>
              <a:gd name="adj2" fmla="val 53478"/>
            </a:avLst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трелка углом 33"/>
          <p:cNvSpPr/>
          <p:nvPr/>
        </p:nvSpPr>
        <p:spPr>
          <a:xfrm rot="5400000">
            <a:off x="6036469" y="178594"/>
            <a:ext cx="928688" cy="1714500"/>
          </a:xfrm>
          <a:prstGeom prst="bentArrow">
            <a:avLst>
              <a:gd name="adj1" fmla="val 25000"/>
              <a:gd name="adj2" fmla="val 31692"/>
              <a:gd name="adj3" fmla="val 25000"/>
              <a:gd name="adj4" fmla="val 4375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Стрелка углом 36"/>
          <p:cNvSpPr/>
          <p:nvPr/>
        </p:nvSpPr>
        <p:spPr>
          <a:xfrm rot="5400000" flipV="1">
            <a:off x="1714500" y="214313"/>
            <a:ext cx="928688" cy="1643062"/>
          </a:xfrm>
          <a:prstGeom prst="bentArrow">
            <a:avLst>
              <a:gd name="adj1" fmla="val 25000"/>
              <a:gd name="adj2" fmla="val 29780"/>
              <a:gd name="adj3" fmla="val 25000"/>
              <a:gd name="adj4" fmla="val 4375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>
          <a:xfrm>
            <a:off x="4000500" y="1071563"/>
            <a:ext cx="571500" cy="500062"/>
          </a:xfrm>
          <a:prstGeom prst="downArrow">
            <a:avLst>
              <a:gd name="adj1" fmla="val 43787"/>
              <a:gd name="adj2" fmla="val 58285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0" name="Прямая со стрелкой 39"/>
          <p:cNvCxnSpPr>
            <a:endCxn id="27" idx="1"/>
          </p:cNvCxnSpPr>
          <p:nvPr/>
        </p:nvCxnSpPr>
        <p:spPr>
          <a:xfrm rot="5400000">
            <a:off x="1138237" y="2352676"/>
            <a:ext cx="785813" cy="80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28" idx="1"/>
          </p:cNvCxnSpPr>
          <p:nvPr/>
        </p:nvCxnSpPr>
        <p:spPr>
          <a:xfrm rot="5400000">
            <a:off x="3745706" y="2245519"/>
            <a:ext cx="785813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29" idx="1"/>
          </p:cNvCxnSpPr>
          <p:nvPr/>
        </p:nvCxnSpPr>
        <p:spPr>
          <a:xfrm rot="16200000" flipH="1">
            <a:off x="6796087" y="2276476"/>
            <a:ext cx="785813" cy="233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75" y="500063"/>
            <a:ext cx="3429000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Constantia" pitchFamily="18" charset="0"/>
              </a:rPr>
              <a:t>Периоды заболеваний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5" y="2165350"/>
            <a:ext cx="2786063" cy="1477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Скрытый период (латентный)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Никаких внешних признаков болезни не наблюдается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500438" y="2165350"/>
            <a:ext cx="2071687" cy="12017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Второй период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Клинический – проявление болезни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929313" y="2165350"/>
            <a:ext cx="2214562" cy="6429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Третий период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Исход болезни</a:t>
            </a:r>
            <a:endParaRPr lang="ru-RU" i="1" dirty="0"/>
          </a:p>
        </p:txBody>
      </p:sp>
      <p:sp>
        <p:nvSpPr>
          <p:cNvPr id="8" name="Штриховая стрелка вправо 7"/>
          <p:cNvSpPr/>
          <p:nvPr/>
        </p:nvSpPr>
        <p:spPr>
          <a:xfrm rot="8121559">
            <a:off x="1735138" y="1265238"/>
            <a:ext cx="790575" cy="585787"/>
          </a:xfrm>
          <a:prstGeom prst="strip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Штриховая стрелка вправо 8"/>
          <p:cNvSpPr/>
          <p:nvPr/>
        </p:nvSpPr>
        <p:spPr>
          <a:xfrm rot="5400000">
            <a:off x="4000500" y="1212850"/>
            <a:ext cx="714375" cy="644525"/>
          </a:xfrm>
          <a:prstGeom prst="striped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Штриховая стрелка вправо 9"/>
          <p:cNvSpPr/>
          <p:nvPr/>
        </p:nvSpPr>
        <p:spPr>
          <a:xfrm rot="2838024">
            <a:off x="5866606" y="1226344"/>
            <a:ext cx="879475" cy="604838"/>
          </a:xfrm>
          <a:prstGeom prst="striped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563" y="428625"/>
            <a:ext cx="4286250" cy="584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Формы болезней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" y="2857500"/>
            <a:ext cx="250031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Constantia" pitchFamily="18" charset="0"/>
              </a:rPr>
              <a:t>Острая форма болезни</a:t>
            </a:r>
            <a:endParaRPr lang="ru-RU" sz="2000" dirty="0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38" y="2857500"/>
            <a:ext cx="30003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latin typeface="Constantia" pitchFamily="18" charset="0"/>
              </a:rPr>
              <a:t>Хроничская</a:t>
            </a:r>
            <a:r>
              <a:rPr lang="ru-RU" sz="2000" dirty="0">
                <a:latin typeface="Constantia" pitchFamily="18" charset="0"/>
              </a:rPr>
              <a:t> форма болезни</a:t>
            </a:r>
            <a:endParaRPr lang="ru-RU" sz="2000" dirty="0"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2188" y="2857500"/>
            <a:ext cx="2928937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latin typeface="Constantia" pitchFamily="18" charset="0"/>
              </a:rPr>
              <a:t>Подострая</a:t>
            </a:r>
            <a:r>
              <a:rPr lang="ru-RU" sz="2000" dirty="0">
                <a:latin typeface="Constantia" pitchFamily="18" charset="0"/>
              </a:rPr>
              <a:t> форма болезни</a:t>
            </a:r>
            <a:endParaRPr lang="ru-RU" sz="2000" dirty="0">
              <a:latin typeface="Constantia" pitchFamily="18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 rot="8077240">
            <a:off x="611981" y="1231107"/>
            <a:ext cx="2124075" cy="1604962"/>
          </a:xfrm>
          <a:prstGeom prst="notch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право с вырезом 8"/>
          <p:cNvSpPr/>
          <p:nvPr/>
        </p:nvSpPr>
        <p:spPr>
          <a:xfrm rot="5400000">
            <a:off x="3536157" y="1107281"/>
            <a:ext cx="1714500" cy="1643063"/>
          </a:xfrm>
          <a:prstGeom prst="notch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с вырезом 9"/>
          <p:cNvSpPr/>
          <p:nvPr/>
        </p:nvSpPr>
        <p:spPr>
          <a:xfrm rot="2754819">
            <a:off x="5930106" y="1205707"/>
            <a:ext cx="2276475" cy="1563688"/>
          </a:xfrm>
          <a:prstGeom prst="notch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95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Arial</vt:lpstr>
      <vt:lpstr>Comic Sans MS</vt:lpstr>
      <vt:lpstr>Cambria</vt:lpstr>
      <vt:lpstr>Constantia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KGEU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test</dc:creator>
  <cp:lastModifiedBy>USER</cp:lastModifiedBy>
  <cp:revision>10</cp:revision>
  <dcterms:created xsi:type="dcterms:W3CDTF">2009-09-17T11:42:25Z</dcterms:created>
  <dcterms:modified xsi:type="dcterms:W3CDTF">2010-10-29T09:52:13Z</dcterms:modified>
</cp:coreProperties>
</file>