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82" r:id="rId5"/>
    <p:sldId id="269" r:id="rId6"/>
    <p:sldId id="270" r:id="rId7"/>
    <p:sldId id="271" r:id="rId8"/>
    <p:sldId id="272" r:id="rId9"/>
    <p:sldId id="28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6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D22A94-EF6C-4F06-9F36-B69A20DAFA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0159-A49E-4F41-A079-5B00BAC11A38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8FB7-219D-457A-A668-DD6230DCEF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	Интерфейс</a:t>
            </a:r>
            <a:r>
              <a:rPr lang="ru-RU" dirty="0" smtClean="0"/>
              <a:t> </a:t>
            </a:r>
            <a:r>
              <a:rPr lang="ru-RU" dirty="0"/>
              <a:t>– это средство сопряжения двух устройств, в котором все физические и логические параметры согласуются между собой.</a:t>
            </a:r>
          </a:p>
          <a:p>
            <a:pPr>
              <a:buNone/>
            </a:pPr>
            <a:r>
              <a:rPr lang="ru-RU" dirty="0" smtClean="0"/>
              <a:t>	Для </a:t>
            </a:r>
            <a:r>
              <a:rPr lang="ru-RU" dirty="0"/>
              <a:t>согласования интерфейсов периферийные устройства подключаются к шине не напрямую, а через свои </a:t>
            </a:r>
            <a:r>
              <a:rPr lang="ru-RU" b="1" i="1" dirty="0"/>
              <a:t>контроллеры</a:t>
            </a:r>
            <a:r>
              <a:rPr lang="ru-RU" b="1" dirty="0"/>
              <a:t> (адаптеры) и </a:t>
            </a:r>
            <a:r>
              <a:rPr lang="ru-RU" b="1" i="1" dirty="0" smtClean="0"/>
              <a:t>порты.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Внутренние элементы персонального компьютера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/>
              <a:t>Блок питания.</a:t>
            </a:r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 </a:t>
            </a:r>
            <a:r>
              <a:rPr lang="ru-RU" sz="2400" dirty="0"/>
              <a:t>его задачу входит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преобразование </a:t>
            </a:r>
            <a:r>
              <a:rPr lang="ru-RU" sz="2400" dirty="0"/>
              <a:t>сетевого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напряжения </a:t>
            </a:r>
            <a:r>
              <a:rPr lang="ru-RU" sz="2400" dirty="0"/>
              <a:t>до заданных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значений</a:t>
            </a:r>
            <a:r>
              <a:rPr lang="ru-RU" sz="2400" dirty="0"/>
              <a:t>, их стабилизация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и </a:t>
            </a:r>
            <a:r>
              <a:rPr lang="ru-RU" sz="2400" dirty="0"/>
              <a:t>защита от незначительных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помех </a:t>
            </a:r>
            <a:r>
              <a:rPr lang="ru-RU" sz="2400" dirty="0"/>
              <a:t>питающего </a:t>
            </a:r>
            <a:r>
              <a:rPr lang="ru-RU" sz="2400" dirty="0" smtClean="0"/>
              <a:t>напряжения.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Также</a:t>
            </a:r>
            <a:r>
              <a:rPr lang="ru-RU" sz="2400" dirty="0"/>
              <a:t>, будучи снабжён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вентилятором</a:t>
            </a:r>
            <a:r>
              <a:rPr lang="ru-RU" sz="2400" dirty="0"/>
              <a:t>, он участвует в охлаждении системного блока. </a:t>
            </a:r>
          </a:p>
          <a:p>
            <a:endParaRPr lang="ru-RU" dirty="0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797414" cy="303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/>
              <a:t>Микропроцессор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Внутренние </a:t>
            </a:r>
            <a:r>
              <a:rPr lang="ru-RU" dirty="0"/>
              <a:t>ячейки процессора называют </a:t>
            </a:r>
            <a:r>
              <a:rPr lang="ru-RU" i="1" dirty="0"/>
              <a:t>регистрами.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Состав и назначение регистров называют архитектурой процессора.   </a:t>
            </a:r>
          </a:p>
          <a:p>
            <a:pPr>
              <a:buNone/>
            </a:pPr>
            <a:r>
              <a:rPr lang="ru-RU" dirty="0"/>
              <a:t>1. Адресные регистры служат для хранения адресов, </a:t>
            </a:r>
            <a:r>
              <a:rPr lang="ru-RU" dirty="0" smtClean="0"/>
              <a:t>по которым </a:t>
            </a:r>
            <a:r>
              <a:rPr lang="ru-RU" dirty="0"/>
              <a:t>процессор находит данные  в памяти.</a:t>
            </a:r>
          </a:p>
          <a:p>
            <a:pPr>
              <a:buNone/>
            </a:pPr>
            <a:r>
              <a:rPr lang="ru-RU" dirty="0"/>
              <a:t>2. Регистры общего назначения – используют для операций с данными.</a:t>
            </a:r>
          </a:p>
          <a:p>
            <a:pPr>
              <a:buNone/>
            </a:pPr>
            <a:r>
              <a:rPr lang="ru-RU" dirty="0"/>
              <a:t>3. Регистры самопроверок в процессоре – ячейки, которые постоянно проверяют контрольные суммы – работоспособность процессора.</a:t>
            </a:r>
          </a:p>
          <a:p>
            <a:pPr>
              <a:buNone/>
            </a:pPr>
            <a:r>
              <a:rPr lang="ru-RU" dirty="0"/>
              <a:t>4. </a:t>
            </a:r>
            <a:r>
              <a:rPr lang="ru-RU" dirty="0" err="1"/>
              <a:t>Флаговые</a:t>
            </a:r>
            <a:r>
              <a:rPr lang="ru-RU" dirty="0"/>
              <a:t> регистры  – для проведения, например, операции с плавающей точкой.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Команды процессора: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 </a:t>
            </a:r>
            <a:r>
              <a:rPr lang="ru-RU" dirty="0"/>
              <a:t>- арифметические действия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логические операции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передачу управления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перемещение данных из одного места в другое</a:t>
            </a:r>
          </a:p>
          <a:p>
            <a:pPr>
              <a:buNone/>
            </a:pPr>
            <a:r>
              <a:rPr lang="ru-RU" dirty="0" smtClean="0"/>
              <a:t>	- </a:t>
            </a:r>
            <a:r>
              <a:rPr lang="ru-RU" dirty="0"/>
              <a:t>координация взаимодействия различных устройств компьютера.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/>
              <a:t>Процессоры с </a:t>
            </a:r>
            <a:r>
              <a:rPr lang="ru-RU" i="1" dirty="0" smtClean="0"/>
              <a:t>расширенной системой команд </a:t>
            </a:r>
            <a:r>
              <a:rPr lang="ru-RU" dirty="0" smtClean="0"/>
              <a:t>– </a:t>
            </a:r>
            <a:r>
              <a:rPr lang="ru-RU" i="1" dirty="0" smtClean="0"/>
              <a:t>CISC-процессоры </a:t>
            </a:r>
            <a:r>
              <a:rPr lang="ru-RU" i="1" dirty="0"/>
              <a:t>(CISC – </a:t>
            </a:r>
            <a:r>
              <a:rPr lang="ru-RU" i="1" dirty="0" err="1"/>
              <a:t>Complex</a:t>
            </a:r>
            <a:r>
              <a:rPr lang="ru-RU" i="1" dirty="0"/>
              <a:t> </a:t>
            </a:r>
            <a:r>
              <a:rPr lang="ru-RU" i="1" dirty="0" err="1"/>
              <a:t>Instruction</a:t>
            </a:r>
            <a:r>
              <a:rPr lang="ru-RU" i="1" dirty="0"/>
              <a:t> </a:t>
            </a:r>
            <a:r>
              <a:rPr lang="ru-RU" i="1" dirty="0" err="1"/>
              <a:t>Set</a:t>
            </a:r>
            <a:r>
              <a:rPr lang="ru-RU" i="1" dirty="0"/>
              <a:t> </a:t>
            </a:r>
            <a:r>
              <a:rPr lang="ru-RU" i="1" dirty="0" err="1"/>
              <a:t>Computing</a:t>
            </a:r>
            <a:r>
              <a:rPr lang="ru-RU" dirty="0"/>
              <a:t>)</a:t>
            </a:r>
            <a:r>
              <a:rPr lang="ru-RU" i="1" dirty="0"/>
              <a:t>.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i="1" dirty="0"/>
              <a:t>П</a:t>
            </a:r>
            <a:r>
              <a:rPr lang="ru-RU" i="1" dirty="0" smtClean="0"/>
              <a:t>роцессоры с сокращенной системой команд</a:t>
            </a:r>
            <a:r>
              <a:rPr lang="ru-RU" dirty="0" smtClean="0"/>
              <a:t>  - </a:t>
            </a:r>
            <a:r>
              <a:rPr lang="ru-RU" i="1" dirty="0" smtClean="0"/>
              <a:t>RISC-процессоры (</a:t>
            </a:r>
            <a:r>
              <a:rPr lang="ru-RU" i="1" dirty="0"/>
              <a:t>RISC – </a:t>
            </a:r>
            <a:r>
              <a:rPr lang="ru-RU" i="1" dirty="0" err="1"/>
              <a:t>Reduced</a:t>
            </a:r>
            <a:r>
              <a:rPr lang="ru-RU" i="1" dirty="0"/>
              <a:t> </a:t>
            </a:r>
            <a:r>
              <a:rPr lang="ru-RU" i="1" dirty="0" err="1"/>
              <a:t>Instruction</a:t>
            </a:r>
            <a:r>
              <a:rPr lang="ru-RU" i="1" dirty="0"/>
              <a:t> </a:t>
            </a:r>
            <a:r>
              <a:rPr lang="ru-RU" i="1" dirty="0" err="1"/>
              <a:t>Set</a:t>
            </a:r>
            <a:r>
              <a:rPr lang="ru-RU" i="1" dirty="0"/>
              <a:t> </a:t>
            </a:r>
            <a:r>
              <a:rPr lang="ru-RU" i="1" dirty="0" err="1"/>
              <a:t>Computing</a:t>
            </a:r>
            <a:r>
              <a:rPr lang="ru-RU" i="1" dirty="0"/>
              <a:t>)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Распределение </a:t>
            </a:r>
            <a:r>
              <a:rPr lang="ru-RU" dirty="0"/>
              <a:t>их сфер применения:</a:t>
            </a:r>
          </a:p>
          <a:p>
            <a:pPr lvl="0"/>
            <a:r>
              <a:rPr lang="ru-RU" i="1" dirty="0"/>
              <a:t>CISC</a:t>
            </a:r>
            <a:r>
              <a:rPr lang="ru-RU" dirty="0"/>
              <a:t>-процессоры используют в универсальных вычислительных системах; </a:t>
            </a:r>
          </a:p>
          <a:p>
            <a:r>
              <a:rPr lang="ru-RU" i="1" dirty="0"/>
              <a:t>RISC-</a:t>
            </a:r>
            <a:r>
              <a:rPr lang="ru-RU" dirty="0"/>
              <a:t>процессоры используют в специализированных вычислительных системах или устройствах, ориентированных на </a:t>
            </a:r>
            <a:r>
              <a:rPr lang="ru-RU" dirty="0" smtClean="0"/>
              <a:t> </a:t>
            </a:r>
            <a:r>
              <a:rPr lang="ru-RU" dirty="0"/>
              <a:t>выполнение единообразных операций.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Основными </a:t>
            </a:r>
            <a:r>
              <a:rPr lang="ru-RU" dirty="0"/>
              <a:t>параметрами микропроцессоров являются: </a:t>
            </a:r>
          </a:p>
          <a:p>
            <a:pPr>
              <a:buNone/>
            </a:pPr>
            <a:r>
              <a:rPr lang="ru-RU" dirty="0"/>
              <a:t>– рабочее напряжение;</a:t>
            </a:r>
          </a:p>
          <a:p>
            <a:pPr>
              <a:buNone/>
            </a:pPr>
            <a:r>
              <a:rPr lang="ru-RU" dirty="0"/>
              <a:t>- тактовая частота; </a:t>
            </a:r>
          </a:p>
          <a:p>
            <a:pPr>
              <a:buNone/>
            </a:pPr>
            <a:r>
              <a:rPr lang="ru-RU" dirty="0"/>
              <a:t>- коэффициент внутреннего умножения тактовой частоты;</a:t>
            </a:r>
          </a:p>
          <a:p>
            <a:pPr>
              <a:buNone/>
            </a:pPr>
            <a:r>
              <a:rPr lang="ru-RU" dirty="0"/>
              <a:t>– разрядность; </a:t>
            </a:r>
          </a:p>
          <a:p>
            <a:pPr>
              <a:buNone/>
            </a:pPr>
            <a:r>
              <a:rPr lang="ru-RU" dirty="0"/>
              <a:t>- размер кэш-памяти;</a:t>
            </a:r>
          </a:p>
          <a:p>
            <a:pPr>
              <a:buNone/>
            </a:pPr>
            <a:r>
              <a:rPr lang="ru-RU" dirty="0"/>
              <a:t>- степень интеграции микросхемы;</a:t>
            </a:r>
          </a:p>
          <a:p>
            <a:pPr>
              <a:buNone/>
            </a:pPr>
            <a:r>
              <a:rPr lang="ru-RU" dirty="0"/>
              <a:t>- адресное пространство;</a:t>
            </a:r>
          </a:p>
          <a:p>
            <a:pPr>
              <a:buNone/>
            </a:pPr>
            <a:r>
              <a:rPr lang="ru-RU" dirty="0"/>
              <a:t>– архитектура МП.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Основные характеристики видеокарты:</a:t>
            </a:r>
          </a:p>
          <a:p>
            <a:pPr>
              <a:buNone/>
            </a:pPr>
            <a:r>
              <a:rPr lang="ru-RU" dirty="0"/>
              <a:t>– производитель – </a:t>
            </a:r>
            <a:r>
              <a:rPr lang="en-US" dirty="0" err="1"/>
              <a:t>nVidia</a:t>
            </a:r>
            <a:r>
              <a:rPr lang="ru-RU" dirty="0"/>
              <a:t> (</a:t>
            </a:r>
            <a:r>
              <a:rPr lang="en-US" dirty="0" err="1"/>
              <a:t>GeForce</a:t>
            </a:r>
            <a:r>
              <a:rPr lang="ru-RU" dirty="0"/>
              <a:t>), </a:t>
            </a:r>
            <a:r>
              <a:rPr lang="en-US" dirty="0"/>
              <a:t>ATI</a:t>
            </a:r>
            <a:r>
              <a:rPr lang="ru-RU" dirty="0"/>
              <a:t>/</a:t>
            </a:r>
            <a:r>
              <a:rPr lang="en-US" dirty="0"/>
              <a:t>AMD</a:t>
            </a:r>
            <a:r>
              <a:rPr lang="ru-RU" dirty="0"/>
              <a:t> (</a:t>
            </a:r>
            <a:r>
              <a:rPr lang="en-US" dirty="0" err="1"/>
              <a:t>Radeon</a:t>
            </a:r>
            <a:r>
              <a:rPr lang="ru-RU" dirty="0"/>
              <a:t>), </a:t>
            </a:r>
            <a:r>
              <a:rPr lang="en-US" dirty="0"/>
              <a:t>Intel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– объем видеопамяти;</a:t>
            </a:r>
          </a:p>
          <a:p>
            <a:pPr>
              <a:buNone/>
            </a:pPr>
            <a:r>
              <a:rPr lang="ru-RU" dirty="0"/>
              <a:t>– быстродействие видеопамяти;</a:t>
            </a:r>
          </a:p>
          <a:p>
            <a:pPr>
              <a:buNone/>
            </a:pPr>
            <a:r>
              <a:rPr lang="ru-RU" dirty="0"/>
              <a:t>– аппаратная поддержка трехмерных библиотек (</a:t>
            </a:r>
            <a:r>
              <a:rPr lang="en-US" dirty="0"/>
              <a:t>DirectX</a:t>
            </a:r>
            <a:r>
              <a:rPr lang="ru-RU" dirty="0"/>
              <a:t>, </a:t>
            </a:r>
            <a:r>
              <a:rPr lang="en-US" dirty="0"/>
              <a:t>OpenGL</a:t>
            </a:r>
            <a:r>
              <a:rPr lang="ru-RU" dirty="0"/>
              <a:t>);</a:t>
            </a:r>
          </a:p>
          <a:p>
            <a:pPr>
              <a:buNone/>
            </a:pPr>
            <a:r>
              <a:rPr lang="ru-RU" dirty="0"/>
              <a:t>– охлаждающая подсистема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Основным </a:t>
            </a:r>
            <a:r>
              <a:rPr lang="ru-RU" dirty="0"/>
              <a:t>параметром звуковой карты является </a:t>
            </a:r>
            <a:r>
              <a:rPr lang="ru-RU" i="1" dirty="0"/>
              <a:t>разрядность, </a:t>
            </a:r>
            <a:r>
              <a:rPr lang="ru-RU" dirty="0"/>
              <a:t>определяющая количество битов, используемых при преобразовании сигналов из аналоговой в цифровую форму и наоборот. Чем выше разрядность, тем меньше погрешность, связанная с оцифровкой, тем выше качество звучания.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Сетевые карты </a:t>
            </a:r>
            <a:r>
              <a:rPr lang="ru-RU" dirty="0" smtClean="0"/>
              <a:t>бывают:</a:t>
            </a:r>
          </a:p>
          <a:p>
            <a:pPr>
              <a:buFontTx/>
              <a:buChar char="-"/>
            </a:pPr>
            <a:r>
              <a:rPr lang="ru-RU" dirty="0" smtClean="0"/>
              <a:t>внутренние</a:t>
            </a:r>
          </a:p>
          <a:p>
            <a:pPr>
              <a:buFontTx/>
              <a:buChar char="-"/>
            </a:pPr>
            <a:r>
              <a:rPr lang="ru-RU" dirty="0" smtClean="0"/>
              <a:t>внешние </a:t>
            </a:r>
          </a:p>
          <a:p>
            <a:pPr>
              <a:buFontTx/>
              <a:buChar char="-"/>
            </a:pPr>
            <a:r>
              <a:rPr lang="ru-RU" dirty="0" smtClean="0"/>
              <a:t>встроенные</a:t>
            </a:r>
            <a:r>
              <a:rPr lang="ru-RU" dirty="0"/>
              <a:t>. 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None/>
            </a:pPr>
            <a:r>
              <a:rPr lang="ru-RU" dirty="0" smtClean="0"/>
              <a:t>	Внешние </a:t>
            </a:r>
            <a:r>
              <a:rPr lang="ru-RU" dirty="0"/>
              <a:t>применяются, как правило, совместно с мобильной техникой</a:t>
            </a:r>
            <a:r>
              <a:rPr lang="ru-RU" dirty="0" smtClean="0"/>
              <a:t>.</a:t>
            </a:r>
            <a:r>
              <a:rPr lang="ru-RU" b="1" dirty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Внутренние элементы персонального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Модем </a:t>
            </a:r>
            <a:r>
              <a:rPr lang="ru-RU" dirty="0"/>
              <a:t>(модулятор-демодулятор) – устройство, применяющееся в системах связи и выполняющее функцию модуляции и демодуляции.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Контроллеры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89390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Микропроцессорный комплект (</a:t>
            </a:r>
            <a:r>
              <a:rPr lang="ru-RU" b="1" dirty="0" err="1"/>
              <a:t>чипсет</a:t>
            </a:r>
            <a:r>
              <a:rPr lang="ru-RU" b="1" dirty="0"/>
              <a:t>).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631" y="1600200"/>
            <a:ext cx="5704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шина</a:t>
            </a:r>
            <a:endParaRPr lang="ru-RU" dirty="0"/>
          </a:p>
        </p:txBody>
      </p:sp>
      <p:pic>
        <p:nvPicPr>
          <p:cNvPr id="4" name="Picture 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650" t="5077" r="2789" b="7813"/>
          <a:stretch>
            <a:fillRect/>
          </a:stretch>
        </p:blipFill>
        <p:spPr bwMode="auto">
          <a:xfrm>
            <a:off x="179512" y="1484784"/>
            <a:ext cx="29562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532853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Порты устройств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	Порты </a:t>
            </a:r>
            <a:r>
              <a:rPr lang="ru-RU" i="1" dirty="0"/>
              <a:t>устройств</a:t>
            </a:r>
            <a:r>
              <a:rPr lang="ru-RU" dirty="0"/>
              <a:t> представляют собой электронные схемы, содержащие один или несколько регистров ввода-вывода и позволяющие подключать периферийные устройства компьютера к внешним шинам микропроцессора.</a:t>
            </a:r>
          </a:p>
          <a:p>
            <a:pPr>
              <a:buNone/>
            </a:pPr>
            <a:r>
              <a:rPr lang="ru-RU" dirty="0" smtClean="0"/>
              <a:t>	Портами </a:t>
            </a:r>
            <a:r>
              <a:rPr lang="ru-RU" dirty="0"/>
              <a:t>также называют </a:t>
            </a:r>
            <a:r>
              <a:rPr lang="ru-RU" i="1" dirty="0"/>
              <a:t>устройства стандартного интерфейса</a:t>
            </a:r>
            <a:r>
              <a:rPr lang="ru-RU" dirty="0"/>
              <a:t>: последовательный, параллельный и игровой порты (интерфейсы).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Классификация компонентов персонального </a:t>
            </a:r>
            <a:r>
              <a:rPr lang="ru-RU" b="1" dirty="0" smtClean="0"/>
              <a:t>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/>
              <a:t>Существует </a:t>
            </a:r>
            <a:r>
              <a:rPr lang="ru-RU" sz="2000" dirty="0"/>
              <a:t>понятие базовой конфигурации, которую считают типовой. </a:t>
            </a:r>
          </a:p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dirty="0" smtClean="0"/>
              <a:t>Считается</a:t>
            </a:r>
            <a:r>
              <a:rPr lang="ru-RU" sz="2000" dirty="0"/>
              <a:t>, что в </a:t>
            </a:r>
            <a:r>
              <a:rPr lang="ru-RU" sz="2000" i="1" dirty="0"/>
              <a:t>состав стационарного персонального компьютера</a:t>
            </a:r>
            <a:r>
              <a:rPr lang="ru-RU" sz="2000" dirty="0"/>
              <a:t> входят</a:t>
            </a:r>
            <a:r>
              <a:rPr lang="ru-RU" sz="2000" dirty="0" smtClean="0"/>
              <a:t>: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– системный блок;</a:t>
            </a:r>
          </a:p>
          <a:p>
            <a:pPr>
              <a:buNone/>
            </a:pPr>
            <a:r>
              <a:rPr lang="ru-RU" sz="2000" dirty="0"/>
              <a:t>– внешние устройства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4105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устройств ПК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	Все </a:t>
            </a:r>
            <a:r>
              <a:rPr lang="ru-RU" dirty="0"/>
              <a:t>устройства, входящие в состав ПК, можно условно разделить по </a:t>
            </a:r>
            <a:r>
              <a:rPr lang="ru-RU" i="1" dirty="0"/>
              <a:t>категориям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1. По назначению устройства делятся на: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системные, необходимые для функционирования компьютера;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периферийные, которые позволяют выполнять на компьютере разнообразную деятельность.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 По исполнению устройства делятся на: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внутренние, расположенные внутри системного блока и обычно подключенные к системной шине напрямую;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внешние, которые подключаются к компьютеру через специальные или универсальные разъемы расширения.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/>
              <a:t>. По деятельности устройства делятся на: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основные, которые необходимы для полноценной работы персонального компьютера;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дополнительные, которые для такой работы не являются необходимыми, но вносят дополнительную функциональность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Внутренние элементы персонального компьютера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/>
              <a:t>Корпус</a:t>
            </a:r>
          </a:p>
          <a:p>
            <a:pPr>
              <a:buNone/>
            </a:pPr>
            <a:r>
              <a:rPr lang="ru-RU" dirty="0"/>
              <a:t>Наиболее распространенные типы корпусов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горизонтальные</a:t>
            </a:r>
          </a:p>
          <a:p>
            <a:pPr>
              <a:buNone/>
            </a:pPr>
            <a:r>
              <a:rPr lang="ru-RU" dirty="0" smtClean="0"/>
              <a:t>			– </a:t>
            </a:r>
            <a:r>
              <a:rPr lang="ru-RU" dirty="0" err="1"/>
              <a:t>десктоп</a:t>
            </a:r>
            <a:r>
              <a:rPr lang="ru-RU" dirty="0"/>
              <a:t>	</a:t>
            </a:r>
          </a:p>
          <a:p>
            <a:pPr>
              <a:buNone/>
            </a:pPr>
            <a:r>
              <a:rPr lang="ru-RU" dirty="0" smtClean="0"/>
              <a:t>			– </a:t>
            </a:r>
            <a:r>
              <a:rPr lang="ru-RU" dirty="0" err="1"/>
              <a:t>слим</a:t>
            </a:r>
            <a:r>
              <a:rPr lang="ru-RU" dirty="0"/>
              <a:t> (406 </a:t>
            </a:r>
            <a:r>
              <a:rPr lang="en-US" dirty="0"/>
              <a:t>x</a:t>
            </a:r>
            <a:r>
              <a:rPr lang="ru-RU" dirty="0"/>
              <a:t> 406 </a:t>
            </a:r>
            <a:r>
              <a:rPr lang="en-US" dirty="0"/>
              <a:t>x</a:t>
            </a:r>
            <a:r>
              <a:rPr lang="ru-RU" dirty="0"/>
              <a:t> 101</a:t>
            </a:r>
          </a:p>
          <a:p>
            <a:pPr>
              <a:buNone/>
            </a:pPr>
            <a:r>
              <a:rPr lang="ru-RU" dirty="0" smtClean="0"/>
              <a:t>			– </a:t>
            </a:r>
            <a:r>
              <a:rPr lang="ru-RU" dirty="0" err="1"/>
              <a:t>ультраслим</a:t>
            </a:r>
            <a:r>
              <a:rPr lang="ru-RU" dirty="0"/>
              <a:t> (381 </a:t>
            </a:r>
            <a:r>
              <a:rPr lang="en-US" dirty="0"/>
              <a:t>x</a:t>
            </a:r>
            <a:r>
              <a:rPr lang="ru-RU" dirty="0"/>
              <a:t> 352 </a:t>
            </a:r>
            <a:r>
              <a:rPr lang="en-US" dirty="0"/>
              <a:t>x</a:t>
            </a:r>
            <a:r>
              <a:rPr lang="ru-RU" dirty="0"/>
              <a:t> 75)</a:t>
            </a:r>
          </a:p>
          <a:p>
            <a:pPr>
              <a:buNone/>
            </a:pPr>
            <a:r>
              <a:rPr lang="ru-RU" dirty="0" smtClean="0"/>
              <a:t>	– </a:t>
            </a:r>
            <a:r>
              <a:rPr lang="ru-RU" dirty="0"/>
              <a:t>вертикальные</a:t>
            </a:r>
          </a:p>
          <a:p>
            <a:pPr>
              <a:buNone/>
            </a:pPr>
            <a:r>
              <a:rPr lang="ru-RU" dirty="0" smtClean="0"/>
              <a:t>			– </a:t>
            </a:r>
            <a:r>
              <a:rPr lang="ru-RU" dirty="0" err="1"/>
              <a:t>минитауэр</a:t>
            </a:r>
            <a:r>
              <a:rPr lang="ru-RU" dirty="0"/>
              <a:t> (152 </a:t>
            </a:r>
            <a:r>
              <a:rPr lang="en-US" dirty="0"/>
              <a:t>x</a:t>
            </a:r>
            <a:r>
              <a:rPr lang="ru-RU" dirty="0"/>
              <a:t> 432 </a:t>
            </a:r>
            <a:r>
              <a:rPr lang="en-US" dirty="0"/>
              <a:t>x</a:t>
            </a:r>
            <a:r>
              <a:rPr lang="ru-RU" dirty="0"/>
              <a:t> 432)</a:t>
            </a:r>
          </a:p>
          <a:p>
            <a:pPr>
              <a:buNone/>
            </a:pPr>
            <a:r>
              <a:rPr lang="ru-RU" dirty="0" smtClean="0"/>
              <a:t>			– </a:t>
            </a:r>
            <a:r>
              <a:rPr lang="ru-RU" dirty="0" err="1"/>
              <a:t>мидитауэр</a:t>
            </a:r>
            <a:r>
              <a:rPr lang="ru-RU" dirty="0"/>
              <a:t> (173 </a:t>
            </a:r>
            <a:r>
              <a:rPr lang="en-US" dirty="0"/>
              <a:t>x</a:t>
            </a:r>
            <a:r>
              <a:rPr lang="ru-RU" dirty="0"/>
              <a:t> 432 </a:t>
            </a:r>
            <a:r>
              <a:rPr lang="en-US" dirty="0"/>
              <a:t>x</a:t>
            </a:r>
            <a:r>
              <a:rPr lang="ru-RU" dirty="0"/>
              <a:t> 490)</a:t>
            </a:r>
          </a:p>
          <a:p>
            <a:pPr>
              <a:buNone/>
            </a:pPr>
            <a:r>
              <a:rPr lang="ru-RU" dirty="0" smtClean="0"/>
              <a:t>			– </a:t>
            </a:r>
            <a:r>
              <a:rPr lang="ru-RU" dirty="0"/>
              <a:t>тауэр (190 </a:t>
            </a:r>
            <a:r>
              <a:rPr lang="en-US" dirty="0"/>
              <a:t>x</a:t>
            </a:r>
            <a:r>
              <a:rPr lang="ru-RU" dirty="0"/>
              <a:t> 482 </a:t>
            </a:r>
            <a:r>
              <a:rPr lang="en-US" dirty="0"/>
              <a:t>x</a:t>
            </a:r>
            <a:r>
              <a:rPr lang="ru-RU" dirty="0"/>
              <a:t> 820)</a:t>
            </a:r>
          </a:p>
          <a:p>
            <a:pPr>
              <a:buNone/>
            </a:pPr>
            <a:r>
              <a:rPr lang="ru-RU" dirty="0" smtClean="0"/>
              <a:t>			– </a:t>
            </a:r>
            <a:r>
              <a:rPr lang="ru-RU" dirty="0" err="1"/>
              <a:t>бигтауэр</a:t>
            </a:r>
            <a:r>
              <a:rPr lang="ru-RU" dirty="0"/>
              <a:t> (размеры варьируются).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836613"/>
            <a:ext cx="9144000" cy="27368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90538"/>
          </a:xfrm>
        </p:spPr>
        <p:txBody>
          <a:bodyPr>
            <a:normAutofit fontScale="90000"/>
          </a:bodyPr>
          <a:lstStyle/>
          <a:p>
            <a:r>
              <a:rPr lang="ru-RU" sz="3500"/>
              <a:t>Корпус</a:t>
            </a:r>
          </a:p>
        </p:txBody>
      </p:sp>
      <p:pic>
        <p:nvPicPr>
          <p:cNvPr id="624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1341438"/>
            <a:ext cx="25193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403350" y="2708275"/>
            <a:ext cx="110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Десктоп </a:t>
            </a:r>
          </a:p>
        </p:txBody>
      </p:sp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3" cstate="print"/>
          <a:srcRect t="22296" b="22296"/>
          <a:stretch>
            <a:fillRect/>
          </a:stretch>
        </p:blipFill>
        <p:spPr bwMode="auto">
          <a:xfrm>
            <a:off x="3563938" y="1412875"/>
            <a:ext cx="251936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4427538" y="2708275"/>
            <a:ext cx="830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Слим </a:t>
            </a:r>
          </a:p>
        </p:txBody>
      </p:sp>
      <p:pic>
        <p:nvPicPr>
          <p:cNvPr id="62487" name="Picture 23"/>
          <p:cNvPicPr>
            <a:picLocks noChangeAspect="1" noChangeArrowheads="1"/>
          </p:cNvPicPr>
          <p:nvPr/>
        </p:nvPicPr>
        <p:blipFill>
          <a:blip r:embed="rId4" cstate="print"/>
          <a:srcRect t="28050"/>
          <a:stretch>
            <a:fillRect/>
          </a:stretch>
        </p:blipFill>
        <p:spPr bwMode="auto">
          <a:xfrm>
            <a:off x="6373813" y="1268413"/>
            <a:ext cx="2519362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6877050" y="2708275"/>
            <a:ext cx="153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Ультраслим </a:t>
            </a: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0" y="3573463"/>
            <a:ext cx="9144000" cy="3284537"/>
          </a:xfrm>
          <a:prstGeom prst="rect">
            <a:avLst/>
          </a:prstGeom>
          <a:solidFill>
            <a:srgbClr val="E2CC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494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076700"/>
            <a:ext cx="2138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95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076700"/>
            <a:ext cx="251936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96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076700"/>
            <a:ext cx="2516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1619250" y="6021388"/>
            <a:ext cx="1408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Минитауэр </a:t>
            </a: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140200" y="6021388"/>
            <a:ext cx="1414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Мидитауэр </a:t>
            </a:r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6877050" y="6021388"/>
            <a:ext cx="1198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Бигтауэр 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 rot="16200000">
            <a:off x="-573087" y="2092325"/>
            <a:ext cx="2014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Горизонтальные </a:t>
            </a: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 rot="16200000">
            <a:off x="-456406" y="5015707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Вертикальные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253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Контроллеры</vt:lpstr>
      <vt:lpstr>Контроллеры</vt:lpstr>
      <vt:lpstr>Микропроцессорный комплект (чипсет).</vt:lpstr>
      <vt:lpstr>Системная шина</vt:lpstr>
      <vt:lpstr>Порты устройств</vt:lpstr>
      <vt:lpstr>Классификация компонентов персонального компьютера</vt:lpstr>
      <vt:lpstr>Категории устройств ПК</vt:lpstr>
      <vt:lpstr> Внутренние элементы персонального компьютера </vt:lpstr>
      <vt:lpstr>Корпус</vt:lpstr>
      <vt:lpstr> Внутренние элементы персонального компьютера </vt:lpstr>
      <vt:lpstr>Внутренние элементы персонального компьютера</vt:lpstr>
      <vt:lpstr>Внутренние элементы персонального компьютера</vt:lpstr>
      <vt:lpstr>Внутренние элементы персонального компьютера</vt:lpstr>
      <vt:lpstr>Внутренние элементы персонального компьютера</vt:lpstr>
      <vt:lpstr>Внутренние элементы персонального компьютера</vt:lpstr>
      <vt:lpstr>Внутренние элементы персонального компьютера</vt:lpstr>
      <vt:lpstr>Внутренние элементы персонального компьютера</vt:lpstr>
      <vt:lpstr>Внутренние элементы персонального компьютера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Контроллеры</dc:title>
  <dc:creator>Елена</dc:creator>
  <cp:lastModifiedBy>Елена</cp:lastModifiedBy>
  <cp:revision>9</cp:revision>
  <dcterms:created xsi:type="dcterms:W3CDTF">2013-07-05T14:39:14Z</dcterms:created>
  <dcterms:modified xsi:type="dcterms:W3CDTF">2013-07-05T15:54:06Z</dcterms:modified>
</cp:coreProperties>
</file>