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Default Extension="wdp" ContentType="image/vnd.ms-phot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15" r:id="rId2"/>
    <p:sldId id="323" r:id="rId3"/>
    <p:sldId id="325" r:id="rId4"/>
    <p:sldId id="326" r:id="rId5"/>
    <p:sldId id="324" r:id="rId6"/>
    <p:sldId id="256" r:id="rId7"/>
    <p:sldId id="282" r:id="rId8"/>
    <p:sldId id="312" r:id="rId9"/>
    <p:sldId id="346" r:id="rId10"/>
    <p:sldId id="313" r:id="rId11"/>
    <p:sldId id="258" r:id="rId12"/>
    <p:sldId id="259" r:id="rId13"/>
    <p:sldId id="316" r:id="rId14"/>
    <p:sldId id="279" r:id="rId15"/>
    <p:sldId id="274" r:id="rId16"/>
    <p:sldId id="297" r:id="rId17"/>
    <p:sldId id="314" r:id="rId18"/>
    <p:sldId id="299" r:id="rId19"/>
    <p:sldId id="300" r:id="rId20"/>
    <p:sldId id="277" r:id="rId21"/>
    <p:sldId id="285" r:id="rId22"/>
    <p:sldId id="317" r:id="rId23"/>
    <p:sldId id="290" r:id="rId24"/>
    <p:sldId id="318" r:id="rId25"/>
    <p:sldId id="319" r:id="rId26"/>
    <p:sldId id="303" r:id="rId27"/>
    <p:sldId id="308" r:id="rId28"/>
    <p:sldId id="306" r:id="rId29"/>
    <p:sldId id="305" r:id="rId30"/>
    <p:sldId id="307" r:id="rId31"/>
    <p:sldId id="304" r:id="rId32"/>
    <p:sldId id="309" r:id="rId33"/>
    <p:sldId id="310" r:id="rId34"/>
    <p:sldId id="311" r:id="rId35"/>
    <p:sldId id="296" r:id="rId36"/>
    <p:sldId id="298" r:id="rId37"/>
    <p:sldId id="320" r:id="rId38"/>
    <p:sldId id="321" r:id="rId39"/>
    <p:sldId id="322" r:id="rId4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66"/>
    <a:srgbClr val="66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95" autoAdjust="0"/>
    <p:restoredTop sz="89157" autoAdjust="0"/>
  </p:normalViewPr>
  <p:slideViewPr>
    <p:cSldViewPr snapToGrid="0">
      <p:cViewPr varScale="1">
        <p:scale>
          <a:sx n="103" d="100"/>
          <a:sy n="103" d="100"/>
        </p:scale>
        <p:origin x="-87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7ECBA-AA4B-4491-876F-AD0B080A2E44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95A14-0444-48BB-80F8-776F1EE696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0761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-cpp.ru/books/printf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-cpp.ru/books/printf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95A14-0444-48BB-80F8-776F1EE696F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1090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333333"/>
                </a:solidFill>
                <a:effectLst/>
                <a:latin typeface="Menlo"/>
              </a:rPr>
              <a:t>На Питоне: </a:t>
            </a:r>
            <a:r>
              <a:rPr lang="en-US" b="1" i="0" dirty="0">
                <a:solidFill>
                  <a:srgbClr val="333333"/>
                </a:solidFill>
                <a:effectLst/>
                <a:latin typeface="Menlo"/>
              </a:rPr>
              <a:t>def</a:t>
            </a:r>
            <a:r>
              <a:rPr lang="en-US" b="0" i="0" dirty="0"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lang="en-US" b="1" i="0" dirty="0">
                <a:solidFill>
                  <a:srgbClr val="990000"/>
                </a:solidFill>
                <a:effectLst/>
                <a:latin typeface="Menlo"/>
              </a:rPr>
              <a:t>abs</a:t>
            </a:r>
            <a:r>
              <a:rPr lang="en-US" b="0" i="0" dirty="0">
                <a:solidFill>
                  <a:srgbClr val="333333"/>
                </a:solidFill>
                <a:effectLst/>
                <a:latin typeface="Menlo"/>
              </a:rPr>
              <a:t>(number): </a:t>
            </a:r>
            <a:r>
              <a:rPr lang="en-US" b="1" i="0" dirty="0">
                <a:solidFill>
                  <a:srgbClr val="333333"/>
                </a:solidFill>
                <a:effectLst/>
                <a:latin typeface="Menlo"/>
              </a:rPr>
              <a:t>return</a:t>
            </a:r>
            <a:r>
              <a:rPr lang="en-US" b="0" i="0" dirty="0">
                <a:solidFill>
                  <a:srgbClr val="333333"/>
                </a:solidFill>
                <a:effectLst/>
                <a:latin typeface="Menlo"/>
              </a:rPr>
              <a:t> number </a:t>
            </a:r>
            <a:r>
              <a:rPr lang="en-US" b="1" i="0" dirty="0">
                <a:solidFill>
                  <a:srgbClr val="333333"/>
                </a:solidFill>
                <a:effectLst/>
                <a:latin typeface="Menlo"/>
              </a:rPr>
              <a:t>if</a:t>
            </a:r>
            <a:r>
              <a:rPr lang="en-US" b="0" i="0" dirty="0">
                <a:solidFill>
                  <a:srgbClr val="333333"/>
                </a:solidFill>
                <a:effectLst/>
                <a:latin typeface="Menlo"/>
              </a:rPr>
              <a:t> number &gt;= </a:t>
            </a:r>
            <a:r>
              <a:rPr lang="en-US" b="0" i="0" dirty="0">
                <a:solidFill>
                  <a:srgbClr val="008080"/>
                </a:solidFill>
                <a:effectLst/>
                <a:latin typeface="Menlo"/>
              </a:rPr>
              <a:t>0</a:t>
            </a:r>
            <a:r>
              <a:rPr lang="en-US" b="0" i="0" dirty="0">
                <a:solidFill>
                  <a:srgbClr val="333333"/>
                </a:solidFill>
                <a:effectLst/>
                <a:latin typeface="Menlo"/>
              </a:rPr>
              <a:t> </a:t>
            </a:r>
            <a:r>
              <a:rPr lang="en-US" b="1" i="0" dirty="0">
                <a:solidFill>
                  <a:srgbClr val="333333"/>
                </a:solidFill>
                <a:effectLst/>
                <a:latin typeface="Menlo"/>
              </a:rPr>
              <a:t>else</a:t>
            </a:r>
            <a:r>
              <a:rPr lang="en-US" b="0" i="0" dirty="0">
                <a:solidFill>
                  <a:srgbClr val="333333"/>
                </a:solidFill>
                <a:effectLst/>
                <a:latin typeface="Menlo"/>
              </a:rPr>
              <a:t> -number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95A14-0444-48BB-80F8-776F1EE696F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3022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Обратные </a:t>
            </a:r>
            <a:r>
              <a:rPr lang="ru-RU" dirty="0" err="1"/>
              <a:t>тр.функции</a:t>
            </a:r>
            <a:r>
              <a:rPr lang="ru-RU" dirty="0"/>
              <a:t> есть в Питоне, в библиотеке </a:t>
            </a:r>
            <a:r>
              <a:rPr lang="en-US" dirty="0"/>
              <a:t>math</a:t>
            </a:r>
            <a:r>
              <a:rPr 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95A14-0444-48BB-80F8-776F1EE696F9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925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hlinkClick r:id="rId3"/>
              </a:rPr>
              <a:t>http://www.c-cpp.ru/books/printf</a:t>
            </a:r>
            <a:endParaRPr lang="ru-RU" sz="12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BEC535-3147-4BC8-8BB2-89EAA0C8252A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7600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hlinkClick r:id="rId3"/>
              </a:rPr>
              <a:t>http://www.c-cpp.ru/books/printf</a:t>
            </a:r>
            <a:endParaRPr lang="ru-RU" sz="12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BEC535-3147-4BC8-8BB2-89EAA0C8252A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0722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1489EE-397B-4DEF-9D9B-73F3205CA60E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6732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1489EE-397B-4DEF-9D9B-73F3205CA60E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5120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1489EE-397B-4DEF-9D9B-73F3205CA60E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3452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1489EE-397B-4DEF-9D9B-73F3205CA60E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8526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545E25-7DBB-4E1B-B533-0A383978A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BA142B3-6F22-4DEE-B3BA-CC9900BC8C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7612843-5BA0-45BA-8D85-2A3EBBE2B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BB4D-439A-4840-A5D8-360E5139EFEC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95C8974-EA8D-4ECD-AB02-9A5F6C3E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9D4237D-8711-4FD0-9CB1-2382C77E2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A9F5-7C13-4DF6-A57D-9EFDBAF4ED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877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9A0B5F-B1D7-4A24-8331-C81401FC9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56646D3-70FC-4857-A15E-A386F7615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190E677-D49A-4033-B644-2E731FD82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BB4D-439A-4840-A5D8-360E5139EFEC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E6931A2-BCE1-4774-920C-71DFDA7C6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E52622A-7B56-4B27-8BE9-03938482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A9F5-7C13-4DF6-A57D-9EFDBAF4ED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536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B0B3658E-11AE-4423-B5CD-5914E6FBD5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B1A9123-0D33-40B2-8DFE-EBD995CAC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5D905B0-1794-4F34-A4FC-575DD798E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BB4D-439A-4840-A5D8-360E5139EFEC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EF6BCAB-A36B-4EBF-A4B9-06A3DAF38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CEEA95A-2FFE-461A-882B-95BF67D7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A9F5-7C13-4DF6-A57D-9EFDBAF4ED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021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5D13A2-2753-4B25-BEB1-0761A672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3B93506-4AA6-4B17-8D43-0D8E26CC2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F179DE1-D3E7-47E4-BAF7-CF058E89B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BB4D-439A-4840-A5D8-360E5139EFEC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B5C4AA8-AF5D-4C55-9117-9B32531A0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24B5D5C-3AC1-40A6-B24C-83B56B002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A9F5-7C13-4DF6-A57D-9EFDBAF4ED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261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F772CE-ABC0-4B28-AD2A-CB91FC7D5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B7183F9-074E-4875-B0FE-3A9BDC311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C2165F0-032F-4E81-9DCD-AC2E71880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BB4D-439A-4840-A5D8-360E5139EFEC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5606B4E-44EF-466A-8A11-4C4D538A9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6B75D3E-DAA7-4AE0-BABD-D945ADEA3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A9F5-7C13-4DF6-A57D-9EFDBAF4ED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032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36C6340-C5EF-4F60-AD32-2D18D6EF3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F7807C7-5E3D-4316-9500-A21B90D8B4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2B28FB7-CDF4-4A8D-9DE4-2C9846D6B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B092E13-2361-4525-9826-E21A9B862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BB4D-439A-4840-A5D8-360E5139EFEC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07CAF4A-5408-4919-8419-882263433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1D32F47-AB12-4518-86CA-D519A0F3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A9F5-7C13-4DF6-A57D-9EFDBAF4ED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050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0EE8CC-421F-472A-B2FC-47B3BBC7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E70099D-A5E5-49B8-882E-B2FD796C7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B5C3C03-4081-4E23-AF29-C16B9DAB2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7BB1FCE-8FBD-4BBD-AAAD-0B7C0E8E0F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086AAF4-20CF-4A1D-BF8B-1B7F3C5933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CC26F66-8078-40DA-8343-707B8B6B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BB4D-439A-4840-A5D8-360E5139EFEC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38A085C-1D39-4B75-81E4-0885FE597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DC1129B-DB20-408A-BC30-A17C2562A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A9F5-7C13-4DF6-A57D-9EFDBAF4ED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41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862458-5997-41B4-ADAD-2A89025FB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B3AECB5-53B4-4DAC-AB5E-4BEFBD96E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BB4D-439A-4840-A5D8-360E5139EFEC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9AB4511-8D6C-4C54-A4AF-4E02BDF44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DB7DE75-6BDE-43A4-A333-63FF52668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A9F5-7C13-4DF6-A57D-9EFDBAF4ED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5034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727F7471-26D8-40FF-8A74-8E64C19C9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BB4D-439A-4840-A5D8-360E5139EFEC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088DEEF-91C1-4E5E-801B-BF4549D54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33E142E-F0B6-4DFF-A2D8-959D84E41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A9F5-7C13-4DF6-A57D-9EFDBAF4ED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040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AF1D44-A529-4C85-8196-416E370C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7601D59-11DA-43EC-8EEA-95527C872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D56FBA2-CAA9-400F-AD85-F88C3E444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7BCBF0E-967F-4AE6-B898-147BB75B3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BB4D-439A-4840-A5D8-360E5139EFEC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A61E194-29CF-4EC7-8D67-CAA1C53C0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BB37341-F5CC-46D3-A1EB-81271BEB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A9F5-7C13-4DF6-A57D-9EFDBAF4ED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572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1D3DB1-51F8-44BC-BFB8-A006ADCC8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3FFEAD2-4A14-49D7-9718-E86D6D4731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4C9380B-7394-4B0F-964A-F842EE152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50C960C-1B84-48A8-BECE-C6B895EAE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BB4D-439A-4840-A5D8-360E5139EFEC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26F0A62-14A7-458A-ABF3-8E7FB5691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94485E7-FE24-4BB7-80CD-92BA0A880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A9F5-7C13-4DF6-A57D-9EFDBAF4ED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841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01714A-EF30-48AF-B4FB-40ABB3EA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B0AD59E-8211-4EDD-B2CD-B93A267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70E40CF-95C6-47D0-B1BD-E0D629079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7BB4D-439A-4840-A5D8-360E5139EFEC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A6282E6-0B18-429F-B69A-6F7EC336D5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423E4A8-BD7D-4BEE-A370-243384B2FB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6A9F5-7C13-4DF6-A57D-9EFDBAF4ED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990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90E7122-32F7-4DD3-8301-03DD5B615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1762125"/>
            <a:ext cx="9972675" cy="3048000"/>
          </a:xfrm>
        </p:spPr>
        <p:txBody>
          <a:bodyPr>
            <a:noAutofit/>
          </a:bodyPr>
          <a:lstStyle/>
          <a:p>
            <a:pPr algn="l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</a:t>
            </a:r>
            <a:b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Блоки операторов и пробелы в написании кода на С++</a:t>
            </a:r>
            <a:b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Описание констант на С++.</a:t>
            </a:r>
            <a:b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Логическая функция и логические операторы</a:t>
            </a:r>
            <a:b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Область видимости имён и переменных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Оператора выбора - переключатель.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5433B6E7-8E9D-458F-B1A2-990841D52B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839788"/>
            <a:ext cx="9144000" cy="579437"/>
          </a:xfrm>
        </p:spPr>
        <p:txBody>
          <a:bodyPr>
            <a:normAutofit fontScale="92500" lnSpcReduction="10000"/>
          </a:bodyPr>
          <a:lstStyle/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2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753840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946139-89E9-4758-829B-EAE3CFAC1A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6000" b="1" dirty="0"/>
              <a:t>БАЗОВЫЕ АЛГОРИТМИЧЕСКИЕ СТРУКТУРЫ, РЕАЛИЗУЕМЫЕ ОПЕРАТОРАМИ С++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7F9408A-1785-4C59-A19D-98C9E9DE23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652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5">
            <a:extLst>
              <a:ext uri="{FF2B5EF4-FFF2-40B4-BE49-F238E27FC236}">
                <a16:creationId xmlns:a16="http://schemas.microsoft.com/office/drawing/2014/main" xmlns="" id="{64C3A324-F9CC-4F07-9EEA-89178CC67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EBBA43-64E3-4C03-A1D7-C5EAD64C374B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ru-RU" sz="140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333EFF25-51E6-4951-A243-803B19F5C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4714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ВЕТВЛЕНИЯ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C976D4C5-CE64-4F2D-BDD9-E1E1C1581F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42118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ru-RU" b="1" dirty="0"/>
              <a:t>1. Условная операция</a:t>
            </a:r>
            <a:r>
              <a:rPr lang="ru-RU" dirty="0"/>
              <a:t>.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b="1" dirty="0"/>
              <a:t>2. Условный оператор</a:t>
            </a:r>
            <a:r>
              <a:rPr lang="ru-RU" dirty="0"/>
              <a:t>.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dirty="0"/>
              <a:t>	</a:t>
            </a:r>
            <a:r>
              <a:rPr lang="ru-RU" sz="2800" dirty="0"/>
              <a:t>2.1. Сокращенная форма условного оператора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r>
              <a:rPr lang="ru-RU" sz="2800" dirty="0"/>
              <a:t>	2.2. Полная форма условного оператора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sz="2800" dirty="0"/>
              <a:t>	2.3. Технология программирования задачи </a:t>
            </a:r>
            <a:br>
              <a:rPr lang="ru-RU" sz="2800" dirty="0"/>
            </a:br>
            <a:r>
              <a:rPr lang="ru-RU" sz="2800" dirty="0"/>
              <a:t>		с разветвлением на три направления 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b="1" dirty="0"/>
              <a:t>3. Оператор выбора</a:t>
            </a:r>
            <a:r>
              <a:rPr lang="ru-RU" sz="2800" dirty="0"/>
              <a:t>.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sz="2800" dirty="0"/>
              <a:t>	3.1. Общий вид оператора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r>
              <a:rPr lang="ru-RU" sz="2800" dirty="0"/>
              <a:t>	3.2. Пример</a:t>
            </a:r>
          </a:p>
          <a:p>
            <a:pPr marL="0" indent="0">
              <a:buNone/>
              <a:defRPr/>
            </a:pPr>
            <a:endParaRPr lang="ru-RU" b="1" dirty="0"/>
          </a:p>
          <a:p>
            <a:pPr marL="0" indent="0">
              <a:buNone/>
              <a:defRPr/>
            </a:pPr>
            <a:endParaRPr lang="ru-RU" b="1" dirty="0"/>
          </a:p>
          <a:p>
            <a:pPr marL="533400" indent="-533400">
              <a:buFont typeface="Wingdings" pitchFamily="2" charset="2"/>
              <a:buAutoNum type="arabicPeriod"/>
              <a:defRPr/>
            </a:pPr>
            <a:endParaRPr lang="ru-RU" u="sng" dirty="0"/>
          </a:p>
          <a:p>
            <a:pPr marL="533400" indent="-533400">
              <a:buFont typeface="Wingdings" pitchFamily="2" charset="2"/>
              <a:buAutoNum type="arabicPeriod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003737B-7E7D-4950-B287-AFBB2857C67A}" type="slidenum">
              <a:rPr lang="ru-RU" smtClean="0"/>
              <a:pPr eaLnBrk="1" hangingPunct="1">
                <a:defRPr/>
              </a:pPr>
              <a:t>12</a:t>
            </a:fld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3101" y="260351"/>
            <a:ext cx="9344024" cy="1008063"/>
          </a:xfrm>
        </p:spPr>
        <p:txBody>
          <a:bodyPr/>
          <a:lstStyle/>
          <a:p>
            <a:pPr marL="838200" indent="-838200"/>
            <a:r>
              <a:rPr lang="ru-RU" sz="3200" b="1" dirty="0"/>
              <a:t>1. Условная операция (</a:t>
            </a:r>
            <a:r>
              <a:rPr lang="ru-RU" sz="3200" b="1" dirty="0">
                <a:solidFill>
                  <a:srgbClr val="C00000"/>
                </a:solidFill>
              </a:rPr>
              <a:t>тернарная</a:t>
            </a:r>
            <a:r>
              <a:rPr lang="ru-RU" sz="3200" b="1" dirty="0"/>
              <a:t> операция)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1125538"/>
            <a:ext cx="11153775" cy="5732462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2400" b="1" dirty="0"/>
              <a:t>&lt;</a:t>
            </a:r>
            <a:r>
              <a:rPr lang="ru-RU" sz="2400" b="1" dirty="0">
                <a:solidFill>
                  <a:srgbClr val="00B050"/>
                </a:solidFill>
              </a:rPr>
              <a:t>переменная</a:t>
            </a:r>
            <a:r>
              <a:rPr lang="en-US" sz="2400" b="1" dirty="0"/>
              <a:t>&gt;</a:t>
            </a:r>
            <a:r>
              <a:rPr lang="ru-RU" sz="2400" b="1" dirty="0"/>
              <a:t>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n-US" sz="2400" b="1" dirty="0"/>
              <a:t>&lt;</a:t>
            </a:r>
            <a:r>
              <a:rPr lang="ru-RU" sz="2400" b="1" dirty="0">
                <a:solidFill>
                  <a:srgbClr val="0070C0"/>
                </a:solidFill>
              </a:rPr>
              <a:t>логическое выражение</a:t>
            </a:r>
            <a:r>
              <a:rPr lang="en-US" sz="2400" b="1" dirty="0"/>
              <a:t>&gt;</a:t>
            </a:r>
            <a:r>
              <a:rPr lang="ru-RU" sz="2400" b="1" dirty="0"/>
              <a:t>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en-US" sz="2400" b="1" dirty="0"/>
              <a:t>&lt;</a:t>
            </a:r>
            <a:r>
              <a:rPr lang="ru-RU" sz="2400" b="1" dirty="0" err="1">
                <a:solidFill>
                  <a:srgbClr val="0070C0"/>
                </a:solidFill>
              </a:rPr>
              <a:t>выражение1</a:t>
            </a:r>
            <a:r>
              <a:rPr lang="en-US" sz="2400" b="1" dirty="0"/>
              <a:t>&gt;</a:t>
            </a:r>
            <a:r>
              <a:rPr lang="ru-RU" sz="2400" b="1" dirty="0"/>
              <a:t>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400" b="1" dirty="0"/>
              <a:t> &lt;</a:t>
            </a:r>
            <a:r>
              <a:rPr lang="ru-RU" sz="2400" b="1" dirty="0" err="1">
                <a:solidFill>
                  <a:srgbClr val="0070C0"/>
                </a:solidFill>
              </a:rPr>
              <a:t>выражение</a:t>
            </a:r>
            <a:r>
              <a:rPr lang="ru-RU" sz="2400" b="1" dirty="0" err="1"/>
              <a:t>2</a:t>
            </a:r>
            <a:r>
              <a:rPr lang="en-US" sz="2400" b="1" dirty="0"/>
              <a:t>&gt;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endParaRPr lang="ru-RU" sz="2400" dirty="0"/>
          </a:p>
          <a:p>
            <a:pPr marL="0" indent="0">
              <a:buNone/>
              <a:defRPr/>
            </a:pPr>
            <a:r>
              <a:rPr lang="ru-RU" sz="2400" dirty="0"/>
              <a:t>Если </a:t>
            </a:r>
            <a:r>
              <a:rPr lang="en-US" sz="2400" b="1" dirty="0"/>
              <a:t>&lt;</a:t>
            </a:r>
            <a:r>
              <a:rPr lang="ru-RU" sz="2400" b="1" dirty="0">
                <a:solidFill>
                  <a:srgbClr val="0070C0"/>
                </a:solidFill>
              </a:rPr>
              <a:t>логическое выражение</a:t>
            </a:r>
            <a:r>
              <a:rPr lang="en-US" sz="2400" b="1" dirty="0"/>
              <a:t>&gt;</a:t>
            </a:r>
            <a:r>
              <a:rPr lang="ru-RU" sz="2400" b="1" dirty="0"/>
              <a:t> </a:t>
            </a:r>
            <a:r>
              <a:rPr lang="ru-RU" sz="2400" dirty="0"/>
              <a:t>истинно, </a:t>
            </a:r>
            <a:br>
              <a:rPr lang="ru-RU" sz="2400" dirty="0"/>
            </a:br>
            <a:r>
              <a:rPr lang="ru-RU" sz="2400" dirty="0"/>
              <a:t>то 	</a:t>
            </a:r>
            <a:r>
              <a:rPr lang="en-US" sz="2400" b="1" dirty="0"/>
              <a:t>&lt;</a:t>
            </a:r>
            <a:r>
              <a:rPr lang="ru-RU" sz="2400" b="1" dirty="0">
                <a:solidFill>
                  <a:srgbClr val="00B050"/>
                </a:solidFill>
              </a:rPr>
              <a:t>переменная</a:t>
            </a:r>
            <a:r>
              <a:rPr lang="en-US" sz="2400" b="1" dirty="0"/>
              <a:t>&gt;</a:t>
            </a:r>
            <a:r>
              <a:rPr lang="ru-RU" sz="2400" b="1" dirty="0"/>
              <a:t> </a:t>
            </a:r>
            <a:r>
              <a:rPr lang="ru-RU" sz="2400" dirty="0"/>
              <a:t>получает значение </a:t>
            </a:r>
            <a:r>
              <a:rPr lang="en-US" sz="2400" b="1" dirty="0"/>
              <a:t>&lt;</a:t>
            </a:r>
            <a:r>
              <a:rPr lang="ru-RU" sz="2400" b="1" dirty="0" err="1">
                <a:solidFill>
                  <a:srgbClr val="0070C0"/>
                </a:solidFill>
              </a:rPr>
              <a:t>выражение</a:t>
            </a:r>
            <a:r>
              <a:rPr lang="ru-RU" sz="2400" b="1" dirty="0" err="1"/>
              <a:t>1</a:t>
            </a:r>
            <a:r>
              <a:rPr lang="en-US" sz="2400" b="1" dirty="0"/>
              <a:t>&gt;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dirty="0"/>
              <a:t>иначе   </a:t>
            </a:r>
            <a:r>
              <a:rPr lang="en-US" sz="2400" b="1" dirty="0"/>
              <a:t>&lt;</a:t>
            </a:r>
            <a:r>
              <a:rPr lang="ru-RU" sz="2400" b="1" dirty="0">
                <a:solidFill>
                  <a:srgbClr val="00B050"/>
                </a:solidFill>
              </a:rPr>
              <a:t>переменная</a:t>
            </a:r>
            <a:r>
              <a:rPr lang="en-US" sz="2400" b="1" dirty="0"/>
              <a:t>&gt;</a:t>
            </a:r>
            <a:r>
              <a:rPr lang="ru-RU" sz="2400" b="1" dirty="0"/>
              <a:t> </a:t>
            </a:r>
            <a:r>
              <a:rPr lang="ru-RU" sz="2400" dirty="0"/>
              <a:t>получает значение </a:t>
            </a:r>
            <a:r>
              <a:rPr lang="en-US" sz="2400" b="1" dirty="0"/>
              <a:t>&lt;</a:t>
            </a:r>
            <a:r>
              <a:rPr lang="ru-RU" sz="2400" b="1" dirty="0" err="1">
                <a:solidFill>
                  <a:srgbClr val="0070C0"/>
                </a:solidFill>
              </a:rPr>
              <a:t>выражение2</a:t>
            </a:r>
            <a:r>
              <a:rPr lang="en-US" sz="2400" b="1" dirty="0"/>
              <a:t>&gt;</a:t>
            </a:r>
            <a:endParaRPr lang="ru-RU" sz="2400" b="1" dirty="0"/>
          </a:p>
          <a:p>
            <a:pPr marL="0" indent="0">
              <a:buNone/>
            </a:pPr>
            <a:r>
              <a:rPr lang="ru-RU" sz="2000" u="sng" dirty="0"/>
              <a:t>Пример 1:</a:t>
            </a:r>
            <a:r>
              <a:rPr lang="ru-RU" sz="2000" dirty="0"/>
              <a:t> записать на языке программирования следующую функцию: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* b &lt; 5 ?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– 2 * b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sqrt(a * b);</a:t>
            </a:r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cout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&lt;&lt;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* b &lt; 5 ?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– 2 * b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sqrt(a * b)&lt;&lt;</a:t>
            </a:r>
            <a:r>
              <a:rPr lang="en-US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endl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z=3.0*(a * b &lt; 5 ?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– 2 * b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sqrt(a * b));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z=3.0*(a * b &lt; 5 ?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– 2 * b;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cout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&lt;&lt;a;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sqrt(a * b)); </a:t>
            </a:r>
            <a:r>
              <a:rPr lang="en-US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cout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&lt;&lt;b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endParaRPr lang="ru-RU" sz="2000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xmlns="" id="{A5BF8F51-CF86-41DE-93CA-D32A0E720E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39713115"/>
              </p:ext>
            </p:extLst>
          </p:nvPr>
        </p:nvGraphicFramePr>
        <p:xfrm>
          <a:off x="3806938" y="3592508"/>
          <a:ext cx="4338637" cy="1139237"/>
        </p:xfrm>
        <a:graphic>
          <a:graphicData uri="http://schemas.openxmlformats.org/presentationml/2006/ole">
            <p:oleObj spid="_x0000_s2069" name="Формула" r:id="rId4" imgW="1854200" imgH="482600" progId="Equation.3">
              <p:embed/>
            </p:oleObj>
          </a:graphicData>
        </a:graphic>
      </p:graphicFrame>
      <p:sp>
        <p:nvSpPr>
          <p:cNvPr id="2" name="Выноска: линия с границей и чертой 1">
            <a:extLst>
              <a:ext uri="{FF2B5EF4-FFF2-40B4-BE49-F238E27FC236}">
                <a16:creationId xmlns:a16="http://schemas.microsoft.com/office/drawing/2014/main" xmlns="" id="{56031B2F-518E-400F-BDB3-A6A1EEC7CB82}"/>
              </a:ext>
            </a:extLst>
          </p:cNvPr>
          <p:cNvSpPr/>
          <p:nvPr/>
        </p:nvSpPr>
        <p:spPr>
          <a:xfrm>
            <a:off x="8934450" y="2496457"/>
            <a:ext cx="3095625" cy="1914525"/>
          </a:xfrm>
          <a:prstGeom prst="accentBorderCallout1">
            <a:avLst>
              <a:gd name="adj1" fmla="val 18750"/>
              <a:gd name="adj2" fmla="val -8333"/>
              <a:gd name="adj3" fmla="val -52532"/>
              <a:gd name="adj4" fmla="val -26157"/>
            </a:avLst>
          </a:prstGeom>
          <a:ln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&lt;</a:t>
            </a:r>
            <a:r>
              <a:rPr lang="ru-RU" sz="1800" b="1" dirty="0">
                <a:solidFill>
                  <a:schemeClr val="bg1"/>
                </a:solidFill>
              </a:rPr>
              <a:t>выражение1</a:t>
            </a:r>
            <a:r>
              <a:rPr lang="en-US" sz="1800" b="1" dirty="0"/>
              <a:t>&gt;</a:t>
            </a:r>
            <a:r>
              <a:rPr lang="ru-RU" sz="1800" b="1" dirty="0"/>
              <a:t>, </a:t>
            </a:r>
            <a:r>
              <a:rPr lang="en-US" sz="1800" b="1" dirty="0"/>
              <a:t>&lt;</a:t>
            </a:r>
            <a:r>
              <a:rPr lang="ru-RU" sz="1800" b="1" dirty="0">
                <a:solidFill>
                  <a:schemeClr val="bg1"/>
                </a:solidFill>
              </a:rPr>
              <a:t>выражение2</a:t>
            </a:r>
            <a:r>
              <a:rPr lang="en-US" sz="1800" b="1" dirty="0"/>
              <a:t>&gt;</a:t>
            </a:r>
            <a:r>
              <a:rPr lang="ru-RU" sz="1800" b="1" dirty="0"/>
              <a:t> </a:t>
            </a:r>
            <a:br>
              <a:rPr lang="ru-RU" sz="1800" b="1" dirty="0"/>
            </a:br>
            <a:r>
              <a:rPr lang="ru-RU" sz="1800" b="1" dirty="0"/>
              <a:t>НЕ ДОПУСКАЮТ ПРИМЕНЕНИЕ БЛОКОВ ОПЕРАТОРОВ</a:t>
            </a:r>
            <a:endParaRPr lang="ru-RU" dirty="0"/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59713CD8-9BD1-4E28-8A9B-4FD2392D823D}"/>
              </a:ext>
            </a:extLst>
          </p:cNvPr>
          <p:cNvCxnSpPr>
            <a:cxnSpLocks/>
          </p:cNvCxnSpPr>
          <p:nvPr/>
        </p:nvCxnSpPr>
        <p:spPr>
          <a:xfrm flipV="1">
            <a:off x="9731829" y="1581150"/>
            <a:ext cx="336096" cy="865547"/>
          </a:xfrm>
          <a:prstGeom prst="line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>
            <a:extLst>
              <a:ext uri="{FF2B5EF4-FFF2-40B4-BE49-F238E27FC236}">
                <a16:creationId xmlns:a16="http://schemas.microsoft.com/office/drawing/2014/main" xmlns="" id="{9161E19E-2048-4F6C-9E02-4610918A3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96861" y="6319344"/>
            <a:ext cx="1510393" cy="538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xmlns="" id="{10B784E4-47F3-4321-BF11-9369A8924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12728" y="6269584"/>
            <a:ext cx="1510393" cy="538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27F033-8CEC-4189-810C-A2D417EC7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Допустимо применение условной операции в условной операции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C0C3922-2780-42E6-BD99-6A4F51E49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51029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Задача: </a:t>
            </a:r>
            <a:r>
              <a:rPr lang="ru-RU" sz="2600" b="0" i="0" dirty="0">
                <a:effectLst/>
                <a:latin typeface="Helvetica Neue"/>
              </a:rPr>
              <a:t>Составить алгоритм находящий значение y, если </a:t>
            </a:r>
          </a:p>
          <a:p>
            <a:pPr marL="0" indent="0">
              <a:buNone/>
            </a:pPr>
            <a:r>
              <a:rPr lang="ru-RU" sz="2600" b="0" i="0" dirty="0">
                <a:effectLst/>
                <a:latin typeface="Helvetica Neue"/>
              </a:rPr>
              <a:t>у=х, при х&lt;0; </a:t>
            </a:r>
          </a:p>
          <a:p>
            <a:pPr marL="0" indent="0">
              <a:buNone/>
            </a:pPr>
            <a:r>
              <a:rPr lang="ru-RU" sz="2600" b="0" i="0" dirty="0">
                <a:effectLst/>
                <a:latin typeface="Helvetica Neue"/>
              </a:rPr>
              <a:t>у=0, при 0&lt;=х&lt;30; </a:t>
            </a:r>
          </a:p>
          <a:p>
            <a:pPr marL="0" indent="0">
              <a:buNone/>
            </a:pPr>
            <a:r>
              <a:rPr lang="ru-RU" sz="2600" b="0" i="0" dirty="0">
                <a:effectLst/>
                <a:latin typeface="Helvetica Neue"/>
              </a:rPr>
              <a:t>у=х</a:t>
            </a:r>
            <a:r>
              <a:rPr lang="ru-RU" sz="2600" b="0" i="0" baseline="30000" dirty="0">
                <a:effectLst/>
                <a:latin typeface="Helvetica Neue"/>
              </a:rPr>
              <a:t>2</a:t>
            </a:r>
            <a:r>
              <a:rPr lang="ru-RU" sz="2600" b="0" i="0" dirty="0">
                <a:effectLst/>
                <a:latin typeface="Helvetica Neue"/>
              </a:rPr>
              <a:t>, при х&gt;=30; 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int</a:t>
            </a:r>
            <a:r>
              <a:rPr lang="ru-RU" b="1" dirty="0">
                <a:solidFill>
                  <a:srgbClr val="002060"/>
                </a:solidFill>
              </a:rPr>
              <a:t> x;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    </a:t>
            </a:r>
            <a:r>
              <a:rPr lang="ru-RU" b="1" dirty="0" err="1">
                <a:solidFill>
                  <a:srgbClr val="002060"/>
                </a:solidFill>
              </a:rPr>
              <a:t>cout</a:t>
            </a:r>
            <a:r>
              <a:rPr lang="ru-RU" b="1" dirty="0">
                <a:solidFill>
                  <a:srgbClr val="002060"/>
                </a:solidFill>
              </a:rPr>
              <a:t> &lt;&lt; "Enter x: ";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    </a:t>
            </a:r>
            <a:r>
              <a:rPr lang="ru-RU" b="1" dirty="0" err="1">
                <a:solidFill>
                  <a:srgbClr val="002060"/>
                </a:solidFill>
              </a:rPr>
              <a:t>cin</a:t>
            </a:r>
            <a:r>
              <a:rPr lang="ru-RU" b="1" dirty="0">
                <a:solidFill>
                  <a:srgbClr val="002060"/>
                </a:solidFill>
              </a:rPr>
              <a:t> &gt;&gt; x; // вводим значение икса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    </a:t>
            </a:r>
            <a:r>
              <a:rPr lang="en-US" b="1" dirty="0">
                <a:solidFill>
                  <a:srgbClr val="002060"/>
                </a:solidFill>
              </a:rPr>
              <a:t>y=</a:t>
            </a:r>
            <a:r>
              <a:rPr lang="ru-RU" b="1" dirty="0">
                <a:solidFill>
                  <a:srgbClr val="FF0066"/>
                </a:solidFill>
              </a:rPr>
              <a:t>x &lt; 0 ? x : </a:t>
            </a:r>
            <a:r>
              <a:rPr lang="ru-RU" b="1" dirty="0">
                <a:solidFill>
                  <a:srgbClr val="660066"/>
                </a:solidFill>
              </a:rPr>
              <a:t>(x &gt;= 0) &amp;&amp; (x &lt; 30) ? 0 : x * x  </a:t>
            </a:r>
            <a:r>
              <a:rPr lang="ru-RU" b="1" dirty="0">
                <a:solidFill>
                  <a:srgbClr val="002060"/>
                </a:solidFill>
              </a:rPr>
              <a:t>); </a:t>
            </a:r>
            <a:r>
              <a:rPr lang="ru-RU" b="1" dirty="0">
                <a:solidFill>
                  <a:srgbClr val="00B050"/>
                </a:solidFill>
              </a:rPr>
              <a:t>// две тернарные операции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355721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E2F2D57-AD59-4D27-AB36-DD1EEAC917C9}" type="slidenum">
              <a:rPr lang="ru-RU" smtClean="0"/>
              <a:pPr eaLnBrk="1" hangingPunct="1">
                <a:defRPr/>
              </a:pPr>
              <a:t>14</a:t>
            </a:fld>
            <a:endParaRPr lang="ru-RU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5706" y="741189"/>
            <a:ext cx="11158579" cy="5375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ru-RU" sz="2800" u="sng" dirty="0"/>
              <a:t>Пример</a:t>
            </a:r>
            <a:r>
              <a:rPr lang="en-US" sz="2800" u="sng" dirty="0"/>
              <a:t> </a:t>
            </a:r>
            <a:r>
              <a:rPr lang="ru-RU" sz="2800" u="sng" dirty="0"/>
              <a:t>2</a:t>
            </a:r>
            <a:r>
              <a:rPr lang="ru-RU" sz="2800" dirty="0"/>
              <a:t>: определить наибольшее значение из </a:t>
            </a:r>
            <a:r>
              <a:rPr lang="en-US" sz="2800" dirty="0"/>
              <a:t>a</a:t>
            </a:r>
            <a:r>
              <a:rPr lang="ru-RU" sz="2800" dirty="0"/>
              <a:t> и </a:t>
            </a:r>
            <a:r>
              <a:rPr lang="en-US" sz="2800" dirty="0"/>
              <a:t>b</a:t>
            </a:r>
            <a:r>
              <a:rPr lang="ru-RU" sz="2800" dirty="0"/>
              <a:t>:</a:t>
            </a:r>
            <a:endParaRPr lang="en-US" sz="2800" dirty="0"/>
          </a:p>
          <a:p>
            <a:pPr marL="0" indent="0">
              <a:buNone/>
              <a:defRPr/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max = b &gt; a ?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a;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r>
              <a:rPr lang="ru-RU" sz="2800" u="sng" dirty="0"/>
              <a:t>Пример</a:t>
            </a:r>
            <a:r>
              <a:rPr lang="en-US" sz="2800" u="sng" dirty="0"/>
              <a:t> </a:t>
            </a:r>
            <a:r>
              <a:rPr lang="ru-RU" sz="2800" u="sng" dirty="0"/>
              <a:t>3</a:t>
            </a:r>
            <a:r>
              <a:rPr lang="ru-RU" sz="2800" dirty="0"/>
              <a:t>: требуется, чтобы некоторая целая величина увеличивалась на 1, если ее значение не превышает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ru-RU" sz="2800" dirty="0"/>
              <a:t>, а иначе принимала значение 1.</a:t>
            </a:r>
            <a:endParaRPr lang="en-US" sz="2800" dirty="0"/>
          </a:p>
          <a:p>
            <a:pPr marL="0" indent="0">
              <a:buNone/>
              <a:defRPr/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=  (i &lt;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n)  ?  i + 1  :  1;</a:t>
            </a:r>
          </a:p>
          <a:p>
            <a:pPr marL="0" indent="0">
              <a:buNone/>
              <a:defRPr/>
            </a:pP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73003E1-4899-471A-9774-9E96126B2E96}" type="slidenum">
              <a:rPr lang="ru-RU" smtClean="0"/>
              <a:pPr eaLnBrk="1" hangingPunct="1">
                <a:defRPr/>
              </a:pPr>
              <a:t>15</a:t>
            </a:fld>
            <a:endParaRPr lang="ru-RU"/>
          </a:p>
        </p:txBody>
      </p:sp>
      <p:sp>
        <p:nvSpPr>
          <p:cNvPr id="6147" name="Номер слайда 5"/>
          <p:cNvSpPr txBox="1">
            <a:spLocks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71E8A6F6-3695-4295-894D-3D4196C7D06E}" type="slidenum">
              <a:rPr lang="ru-RU" sz="1400"/>
              <a:pPr algn="r" eaLnBrk="1" hangingPunct="1"/>
              <a:t>15</a:t>
            </a:fld>
            <a:endParaRPr lang="ru-RU" sz="140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541588" y="260351"/>
            <a:ext cx="727075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38200" indent="-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dirty="0">
                <a:solidFill>
                  <a:schemeClr val="tx2"/>
                </a:solidFill>
              </a:rPr>
              <a:t>2. Условный оператор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86429" y="1773238"/>
            <a:ext cx="8097398" cy="503634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if (</a:t>
            </a: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b="1" dirty="0"/>
              <a:t>&lt;</a:t>
            </a:r>
            <a:r>
              <a:rPr lang="ru-RU" sz="2400" b="1" dirty="0" err="1"/>
              <a:t>логическое_выражение</a:t>
            </a:r>
            <a:r>
              <a:rPr lang="en-US" sz="2400" b="1" dirty="0"/>
              <a:t>&gt;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/>
              <a:t>&lt;</a:t>
            </a:r>
            <a:r>
              <a:rPr lang="ru-RU" sz="2400" b="1" dirty="0"/>
              <a:t>оператор</a:t>
            </a:r>
            <a:r>
              <a:rPr lang="en-US" sz="2400" b="1" dirty="0"/>
              <a:t>&gt;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38200" y="2564904"/>
            <a:ext cx="9726976" cy="3918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457200">
              <a:spcAft>
                <a:spcPts val="600"/>
              </a:spcAft>
              <a:buNone/>
              <a:defRPr/>
            </a:pPr>
            <a:r>
              <a:rPr lang="ru-RU" sz="2800" dirty="0"/>
              <a:t>Сначала определяется значение логического выражения.</a:t>
            </a:r>
          </a:p>
          <a:p>
            <a:pPr marL="0" indent="457200">
              <a:spcAft>
                <a:spcPts val="600"/>
              </a:spcAft>
              <a:buNone/>
              <a:defRPr/>
            </a:pPr>
            <a:r>
              <a:rPr lang="ru-RU" sz="2800" dirty="0"/>
              <a:t>Если оно равно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</a:t>
            </a:r>
            <a:r>
              <a:rPr lang="ru-RU" sz="2800" dirty="0"/>
              <a:t>, то выполняется оператор, </a:t>
            </a:r>
          </a:p>
          <a:p>
            <a:pPr marL="0" indent="457200">
              <a:spcAft>
                <a:spcPts val="600"/>
              </a:spcAft>
              <a:buNone/>
              <a:defRPr/>
            </a:pPr>
            <a:r>
              <a:rPr lang="ru-RU" sz="2800" dirty="0"/>
              <a:t>иначе – пропускается (не выполняется).</a:t>
            </a:r>
          </a:p>
          <a:p>
            <a:pPr marL="0" indent="457200">
              <a:spcAft>
                <a:spcPts val="600"/>
              </a:spcAft>
              <a:buNone/>
              <a:defRPr/>
            </a:pPr>
            <a:r>
              <a:rPr lang="ru-RU" sz="2800" dirty="0"/>
              <a:t>После этого управление передается на оператор, следующий за условным.</a:t>
            </a:r>
          </a:p>
          <a:p>
            <a:pPr marL="0" indent="457200" algn="ctr">
              <a:spcAft>
                <a:spcPts val="600"/>
              </a:spcAft>
              <a:buNone/>
              <a:defRPr/>
            </a:pPr>
            <a:r>
              <a:rPr lang="ru-RU" sz="2800" b="1" dirty="0">
                <a:solidFill>
                  <a:srgbClr val="C00000"/>
                </a:solidFill>
              </a:rPr>
              <a:t>Если в качестве оператора требуется выполнить несколько операторов, то необходимо заключить их в блок, </a:t>
            </a:r>
            <a:r>
              <a:rPr lang="ru-RU" sz="2800" b="1" dirty="0" err="1">
                <a:solidFill>
                  <a:srgbClr val="C00000"/>
                </a:solidFill>
              </a:rPr>
              <a:t>т.е</a:t>
            </a:r>
            <a:r>
              <a:rPr lang="ru-RU" sz="2800" b="1" dirty="0">
                <a:solidFill>
                  <a:srgbClr val="C00000"/>
                </a:solidFill>
              </a:rPr>
              <a:t> в фигурные скобки </a:t>
            </a:r>
            <a:r>
              <a:rPr lang="en-US" sz="2800" b="1" dirty="0">
                <a:solidFill>
                  <a:srgbClr val="C00000"/>
                </a:solidFill>
              </a:rPr>
              <a:t>{}</a:t>
            </a:r>
            <a:r>
              <a:rPr lang="ru-RU" sz="2800" b="1" dirty="0">
                <a:solidFill>
                  <a:srgbClr val="C00000"/>
                </a:solidFill>
              </a:rPr>
              <a:t>.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063750" y="944563"/>
            <a:ext cx="799269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400" b="1" dirty="0"/>
              <a:t>2.1. Сокращенная форма условного оператора </a:t>
            </a:r>
            <a:endParaRPr lang="en-US" sz="2400" b="1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10210800" y="261937"/>
            <a:ext cx="1476393" cy="3167063"/>
            <a:chOff x="6696603" y="2617970"/>
            <a:chExt cx="1476393" cy="3167063"/>
          </a:xfrm>
        </p:grpSpPr>
        <p:grpSp>
          <p:nvGrpSpPr>
            <p:cNvPr id="45" name="Group 9"/>
            <p:cNvGrpSpPr>
              <a:grpSpLocks/>
            </p:cNvGrpSpPr>
            <p:nvPr/>
          </p:nvGrpSpPr>
          <p:grpSpPr bwMode="auto">
            <a:xfrm>
              <a:off x="6696603" y="2617970"/>
              <a:ext cx="1350837" cy="3167063"/>
              <a:chOff x="8222" y="2850"/>
              <a:chExt cx="2098" cy="3645"/>
            </a:xfrm>
          </p:grpSpPr>
          <p:sp>
            <p:nvSpPr>
              <p:cNvPr id="48" name="AutoShape 10"/>
              <p:cNvSpPr>
                <a:spLocks noChangeArrowheads="1"/>
              </p:cNvSpPr>
              <p:nvPr/>
            </p:nvSpPr>
            <p:spPr bwMode="auto">
              <a:xfrm>
                <a:off x="8222" y="4515"/>
                <a:ext cx="1701" cy="850"/>
              </a:xfrm>
              <a:prstGeom prst="flowChartProcess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" name="AutoShape 11"/>
              <p:cNvSpPr>
                <a:spLocks noChangeArrowheads="1"/>
              </p:cNvSpPr>
              <p:nvPr/>
            </p:nvSpPr>
            <p:spPr bwMode="auto">
              <a:xfrm>
                <a:off x="8222" y="3255"/>
                <a:ext cx="1701" cy="850"/>
              </a:xfrm>
              <a:prstGeom prst="flowChartDecision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" name="Line 12"/>
              <p:cNvSpPr>
                <a:spLocks noChangeShapeType="1"/>
              </p:cNvSpPr>
              <p:nvPr/>
            </p:nvSpPr>
            <p:spPr bwMode="auto">
              <a:xfrm>
                <a:off x="9075" y="4110"/>
                <a:ext cx="0" cy="40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Line 13"/>
              <p:cNvSpPr>
                <a:spLocks noChangeShapeType="1"/>
              </p:cNvSpPr>
              <p:nvPr/>
            </p:nvSpPr>
            <p:spPr bwMode="auto">
              <a:xfrm>
                <a:off x="9075" y="5385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Line 15"/>
              <p:cNvSpPr>
                <a:spLocks noChangeShapeType="1"/>
              </p:cNvSpPr>
              <p:nvPr/>
            </p:nvSpPr>
            <p:spPr bwMode="auto">
              <a:xfrm>
                <a:off x="9075" y="2850"/>
                <a:ext cx="0" cy="40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Line 18"/>
              <p:cNvSpPr>
                <a:spLocks noChangeShapeType="1"/>
              </p:cNvSpPr>
              <p:nvPr/>
            </p:nvSpPr>
            <p:spPr bwMode="auto">
              <a:xfrm flipH="1">
                <a:off x="9075" y="6105"/>
                <a:ext cx="12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Line 19"/>
              <p:cNvSpPr>
                <a:spLocks noChangeShapeType="1"/>
              </p:cNvSpPr>
              <p:nvPr/>
            </p:nvSpPr>
            <p:spPr bwMode="auto">
              <a:xfrm flipV="1">
                <a:off x="10305" y="3660"/>
                <a:ext cx="0" cy="24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Line 20"/>
              <p:cNvSpPr>
                <a:spLocks noChangeShapeType="1"/>
              </p:cNvSpPr>
              <p:nvPr/>
            </p:nvSpPr>
            <p:spPr bwMode="auto">
              <a:xfrm>
                <a:off x="9915" y="3675"/>
                <a:ext cx="39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" name="Line 21"/>
              <p:cNvSpPr>
                <a:spLocks noChangeShapeType="1"/>
              </p:cNvSpPr>
              <p:nvPr/>
            </p:nvSpPr>
            <p:spPr bwMode="auto">
              <a:xfrm>
                <a:off x="9075" y="6105"/>
                <a:ext cx="0" cy="3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" name="Text Box 22"/>
              <p:cNvSpPr txBox="1">
                <a:spLocks noChangeArrowheads="1"/>
              </p:cNvSpPr>
              <p:nvPr/>
            </p:nvSpPr>
            <p:spPr bwMode="auto">
              <a:xfrm>
                <a:off x="8490" y="3435"/>
                <a:ext cx="1365" cy="5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 sz="1000" dirty="0"/>
                  <a:t>Логическое выражение</a:t>
                </a:r>
              </a:p>
            </p:txBody>
          </p:sp>
          <p:sp>
            <p:nvSpPr>
              <p:cNvPr id="61" name="Text Box 23"/>
              <p:cNvSpPr txBox="1">
                <a:spLocks noChangeArrowheads="1"/>
              </p:cNvSpPr>
              <p:nvPr/>
            </p:nvSpPr>
            <p:spPr bwMode="auto">
              <a:xfrm>
                <a:off x="8415" y="4725"/>
                <a:ext cx="1395" cy="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 sz="1200"/>
                  <a:t>Оператор</a:t>
                </a:r>
                <a:endParaRPr lang="ru-RU"/>
              </a:p>
            </p:txBody>
          </p:sp>
        </p:grpSp>
        <p:sp>
          <p:nvSpPr>
            <p:cNvPr id="46" name="Text Box 24"/>
            <p:cNvSpPr txBox="1">
              <a:spLocks noChangeArrowheads="1"/>
            </p:cNvSpPr>
            <p:nvPr/>
          </p:nvSpPr>
          <p:spPr bwMode="auto">
            <a:xfrm>
              <a:off x="7303773" y="3621525"/>
              <a:ext cx="444270" cy="338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sz="1200" dirty="0">
                  <a:solidFill>
                    <a:srgbClr val="FF3300"/>
                  </a:solidFill>
                </a:rPr>
                <a:t>Да</a:t>
              </a:r>
              <a:endParaRPr lang="ru-RU" dirty="0">
                <a:solidFill>
                  <a:srgbClr val="FF3300"/>
                </a:solidFill>
              </a:endParaRPr>
            </a:p>
          </p:txBody>
        </p:sp>
        <p:sp>
          <p:nvSpPr>
            <p:cNvPr id="47" name="Text Box 25"/>
            <p:cNvSpPr txBox="1">
              <a:spLocks noChangeArrowheads="1"/>
            </p:cNvSpPr>
            <p:nvPr/>
          </p:nvSpPr>
          <p:spPr bwMode="auto">
            <a:xfrm>
              <a:off x="7670778" y="2956833"/>
              <a:ext cx="502218" cy="338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sz="1200" dirty="0">
                  <a:solidFill>
                    <a:srgbClr val="0000FF"/>
                  </a:solidFill>
                </a:rPr>
                <a:t>Нет</a:t>
              </a:r>
              <a:endParaRPr lang="ru-RU"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E2F2D57-AD59-4D27-AB36-DD1EEAC917C9}" type="slidenum">
              <a:rPr lang="ru-RU" smtClean="0"/>
              <a:pPr eaLnBrk="1" hangingPunct="1">
                <a:defRPr/>
              </a:pPr>
              <a:t>16</a:t>
            </a:fld>
            <a:endParaRPr lang="ru-RU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63552" y="117748"/>
            <a:ext cx="8280400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ru-RU" sz="2400" u="sng" dirty="0"/>
              <a:t>Пример</a:t>
            </a:r>
            <a:r>
              <a:rPr lang="en-US" sz="2400" u="sng" dirty="0"/>
              <a:t> 4</a:t>
            </a:r>
            <a:r>
              <a:rPr lang="ru-RU" sz="2400" u="sng" dirty="0"/>
              <a:t>:</a:t>
            </a:r>
            <a:r>
              <a:rPr lang="ru-RU" sz="2400" dirty="0"/>
              <a:t> вычислить значение функции: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sz="2400" dirty="0"/>
              <a:t>	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if(a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%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==  0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a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(b/a);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if(a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!=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0)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y =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sqrt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sqrt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(b));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 		 </a:t>
            </a:r>
          </a:p>
          <a:p>
            <a:pPr marL="0" indent="0">
              <a:buNone/>
              <a:defRPr/>
            </a:pP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endParaRPr lang="en-US" sz="2400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1972185" y="1245891"/>
          <a:ext cx="6304978" cy="1332055"/>
        </p:xfrm>
        <a:graphic>
          <a:graphicData uri="http://schemas.openxmlformats.org/presentationml/2006/ole">
            <p:oleObj spid="_x0000_s3089" name="Уравнение" r:id="rId3" imgW="2730240" imgH="57132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96190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73003E1-4899-471A-9774-9E96126B2E96}" type="slidenum">
              <a:rPr lang="ru-RU" smtClean="0"/>
              <a:pPr eaLnBrk="1" hangingPunct="1">
                <a:defRPr/>
              </a:pPr>
              <a:t>17</a:t>
            </a:fld>
            <a:endParaRPr lang="ru-RU"/>
          </a:p>
        </p:txBody>
      </p:sp>
      <p:sp>
        <p:nvSpPr>
          <p:cNvPr id="6147" name="Номер слайда 5"/>
          <p:cNvSpPr txBox="1">
            <a:spLocks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71E8A6F6-3695-4295-894D-3D4196C7D06E}" type="slidenum">
              <a:rPr lang="ru-RU" sz="1400"/>
              <a:pPr algn="r" eaLnBrk="1" hangingPunct="1"/>
              <a:t>17</a:t>
            </a:fld>
            <a:endParaRPr lang="ru-RU" sz="140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42544" y="1232944"/>
            <a:ext cx="9229722" cy="10218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if (</a:t>
            </a:r>
            <a:r>
              <a:rPr lang="en-US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/>
              <a:t>&lt;</a:t>
            </a:r>
            <a:r>
              <a:rPr lang="ru-RU" sz="3200" dirty="0" err="1"/>
              <a:t>логическое_выражение</a:t>
            </a:r>
            <a:r>
              <a:rPr lang="en-US" sz="3200" dirty="0"/>
              <a:t>&gt;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dirty="0"/>
              <a:t>&lt;</a:t>
            </a:r>
            <a:r>
              <a:rPr lang="ru-RU" sz="3200" dirty="0"/>
              <a:t>оператор_1</a:t>
            </a:r>
            <a:r>
              <a:rPr lang="en-US" sz="3200" dirty="0"/>
              <a:t>&gt;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  <a:endParaRPr lang="ru-RU" sz="32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else   </a:t>
            </a:r>
            <a:r>
              <a:rPr lang="en-US" sz="3200" dirty="0"/>
              <a:t>&lt;</a:t>
            </a:r>
            <a:r>
              <a:rPr lang="ru-RU" sz="3200" dirty="0"/>
              <a:t>оператор_</a:t>
            </a:r>
            <a:r>
              <a:rPr lang="en-US" sz="3200" dirty="0"/>
              <a:t>2&gt;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  <a:endParaRPr lang="ru-RU" sz="32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24681" y="2620466"/>
            <a:ext cx="8905875" cy="3918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180000"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400" dirty="0"/>
              <a:t>Здесь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/>
              <a:t>- </a:t>
            </a:r>
            <a:r>
              <a:rPr lang="ru-RU" sz="2400" dirty="0"/>
              <a:t>служебное слово (иначе).</a:t>
            </a:r>
          </a:p>
          <a:p>
            <a:pPr marL="0" indent="180000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ru-RU" sz="2400" dirty="0"/>
              <a:t>Сначала определяется значение логического выражения.</a:t>
            </a:r>
          </a:p>
          <a:p>
            <a:pPr marL="0" indent="180000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ru-RU" sz="2400" dirty="0"/>
              <a:t>Если оно равно </a:t>
            </a:r>
            <a:r>
              <a:rPr lang="ru-RU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</a:t>
            </a:r>
            <a:r>
              <a:rPr lang="ru-RU" sz="2400" dirty="0"/>
              <a:t>, то выполняется оператор_1, </a:t>
            </a:r>
          </a:p>
          <a:p>
            <a:pPr marL="0" indent="180000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ru-RU" sz="2400" dirty="0"/>
              <a:t>иначе – выполняется оператор_2.</a:t>
            </a:r>
          </a:p>
          <a:p>
            <a:pPr marL="0" indent="180000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ru-RU" sz="2400" dirty="0"/>
              <a:t>После этого управление передается на оператор, следующий за условным.</a:t>
            </a:r>
          </a:p>
          <a:p>
            <a:pPr marL="0" indent="180000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ru-RU" sz="2400" b="1" dirty="0">
                <a:solidFill>
                  <a:srgbClr val="0070C0"/>
                </a:solidFill>
              </a:rPr>
              <a:t>Если в качестве оператора требуется выполнить несколько операторов, то необходимо </a:t>
            </a:r>
            <a:r>
              <a:rPr lang="ru-RU" sz="2400" b="1" u="sng" dirty="0">
                <a:solidFill>
                  <a:srgbClr val="0070C0"/>
                </a:solidFill>
              </a:rPr>
              <a:t>заключить их в блок: поставить операторы в фигурные скобки.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59869" y="296863"/>
            <a:ext cx="799269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400" b="1" dirty="0"/>
              <a:t>2.2. Полная форма условного оператора </a:t>
            </a:r>
            <a:endParaRPr lang="en-US" sz="2400" b="1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9982200" y="296863"/>
            <a:ext cx="1952625" cy="4679950"/>
            <a:chOff x="5795963" y="620713"/>
            <a:chExt cx="1952625" cy="4679950"/>
          </a:xfrm>
        </p:grpSpPr>
        <p:sp>
          <p:nvSpPr>
            <p:cNvPr id="23" name="AutoShape 50"/>
            <p:cNvSpPr>
              <a:spLocks noChangeAspect="1" noChangeArrowheads="1"/>
            </p:cNvSpPr>
            <p:nvPr/>
          </p:nvSpPr>
          <p:spPr bwMode="auto">
            <a:xfrm>
              <a:off x="6027738" y="3973513"/>
              <a:ext cx="1346200" cy="895350"/>
            </a:xfrm>
            <a:prstGeom prst="flowChartProcess">
              <a:avLst/>
            </a:prstGeom>
            <a:solidFill>
              <a:srgbClr val="F7EDC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grpSp>
          <p:nvGrpSpPr>
            <p:cNvPr id="24" name="Group 51"/>
            <p:cNvGrpSpPr>
              <a:grpSpLocks noChangeAspect="1"/>
            </p:cNvGrpSpPr>
            <p:nvPr/>
          </p:nvGrpSpPr>
          <p:grpSpPr bwMode="auto">
            <a:xfrm>
              <a:off x="6027738" y="620713"/>
              <a:ext cx="1346200" cy="2676525"/>
              <a:chOff x="7230" y="7230"/>
              <a:chExt cx="3402" cy="6768"/>
            </a:xfrm>
          </p:grpSpPr>
          <p:grpSp>
            <p:nvGrpSpPr>
              <p:cNvPr id="42" name="Group 52"/>
              <p:cNvGrpSpPr>
                <a:grpSpLocks noChangeAspect="1"/>
              </p:cNvGrpSpPr>
              <p:nvPr/>
            </p:nvGrpSpPr>
            <p:grpSpPr bwMode="auto">
              <a:xfrm>
                <a:off x="7230" y="8355"/>
                <a:ext cx="3402" cy="5643"/>
                <a:chOff x="7215" y="6375"/>
                <a:chExt cx="3402" cy="5643"/>
              </a:xfrm>
            </p:grpSpPr>
            <p:sp>
              <p:nvSpPr>
                <p:cNvPr id="44" name="AutoShape 53"/>
                <p:cNvSpPr>
                  <a:spLocks noChangeAspect="1" noChangeArrowheads="1"/>
                </p:cNvSpPr>
                <p:nvPr/>
              </p:nvSpPr>
              <p:spPr bwMode="auto">
                <a:xfrm>
                  <a:off x="7215" y="6375"/>
                  <a:ext cx="3402" cy="2268"/>
                </a:xfrm>
                <a:prstGeom prst="flowChartDecision">
                  <a:avLst/>
                </a:prstGeom>
                <a:solidFill>
                  <a:srgbClr val="F7EDC1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52" name="AutoShap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7215" y="9750"/>
                  <a:ext cx="3402" cy="2268"/>
                </a:xfrm>
                <a:prstGeom prst="flowChartProcess">
                  <a:avLst/>
                </a:prstGeom>
                <a:solidFill>
                  <a:srgbClr val="F7EDC1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  <p:sp>
              <p:nvSpPr>
                <p:cNvPr id="54" name="Line 55"/>
                <p:cNvSpPr>
                  <a:spLocks noChangeAspect="1" noChangeShapeType="1"/>
                </p:cNvSpPr>
                <p:nvPr/>
              </p:nvSpPr>
              <p:spPr bwMode="auto">
                <a:xfrm>
                  <a:off x="8910" y="8625"/>
                  <a:ext cx="0" cy="1134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ru-RU"/>
                </a:p>
              </p:txBody>
            </p:sp>
          </p:grpSp>
          <p:sp>
            <p:nvSpPr>
              <p:cNvPr id="43" name="Line 56"/>
              <p:cNvSpPr>
                <a:spLocks noChangeAspect="1" noChangeShapeType="1"/>
              </p:cNvSpPr>
              <p:nvPr/>
            </p:nvSpPr>
            <p:spPr bwMode="auto">
              <a:xfrm>
                <a:off x="8925" y="7230"/>
                <a:ext cx="0" cy="113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  <p:sp>
          <p:nvSpPr>
            <p:cNvPr id="25" name="Line 57"/>
            <p:cNvSpPr>
              <a:spLocks noChangeAspect="1" noChangeShapeType="1"/>
            </p:cNvSpPr>
            <p:nvPr/>
          </p:nvSpPr>
          <p:spPr bwMode="auto">
            <a:xfrm>
              <a:off x="6697663" y="3295650"/>
              <a:ext cx="0" cy="22542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26" name="Line 58"/>
            <p:cNvSpPr>
              <a:spLocks noChangeAspect="1" noChangeShapeType="1"/>
            </p:cNvSpPr>
            <p:nvPr/>
          </p:nvSpPr>
          <p:spPr bwMode="auto">
            <a:xfrm>
              <a:off x="7375525" y="1516063"/>
              <a:ext cx="22383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27" name="Line 59"/>
            <p:cNvSpPr>
              <a:spLocks noChangeAspect="1" noChangeShapeType="1"/>
            </p:cNvSpPr>
            <p:nvPr/>
          </p:nvSpPr>
          <p:spPr bwMode="auto">
            <a:xfrm>
              <a:off x="7600950" y="1516063"/>
              <a:ext cx="0" cy="21240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28" name="Line 60"/>
            <p:cNvSpPr>
              <a:spLocks noChangeAspect="1" noChangeShapeType="1"/>
            </p:cNvSpPr>
            <p:nvPr/>
          </p:nvSpPr>
          <p:spPr bwMode="auto">
            <a:xfrm>
              <a:off x="6697663" y="3635375"/>
              <a:ext cx="90328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29" name="Line 61"/>
            <p:cNvSpPr>
              <a:spLocks noChangeAspect="1" noChangeShapeType="1"/>
            </p:cNvSpPr>
            <p:nvPr/>
          </p:nvSpPr>
          <p:spPr bwMode="auto">
            <a:xfrm>
              <a:off x="6702425" y="3644900"/>
              <a:ext cx="0" cy="3286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0" name="Line 62"/>
            <p:cNvSpPr>
              <a:spLocks noChangeAspect="1" noChangeShapeType="1"/>
            </p:cNvSpPr>
            <p:nvPr/>
          </p:nvSpPr>
          <p:spPr bwMode="auto">
            <a:xfrm>
              <a:off x="5795963" y="3516313"/>
              <a:ext cx="9017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1" name="Line 63"/>
            <p:cNvSpPr>
              <a:spLocks noChangeAspect="1" noChangeShapeType="1"/>
            </p:cNvSpPr>
            <p:nvPr/>
          </p:nvSpPr>
          <p:spPr bwMode="auto">
            <a:xfrm>
              <a:off x="6697663" y="4868863"/>
              <a:ext cx="0" cy="431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2" name="Line 64"/>
            <p:cNvSpPr>
              <a:spLocks noChangeAspect="1" noChangeShapeType="1"/>
            </p:cNvSpPr>
            <p:nvPr/>
          </p:nvSpPr>
          <p:spPr bwMode="auto">
            <a:xfrm>
              <a:off x="5802313" y="3529013"/>
              <a:ext cx="0" cy="157003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3" name="Line 65"/>
            <p:cNvSpPr>
              <a:spLocks noChangeAspect="1" noChangeShapeType="1"/>
            </p:cNvSpPr>
            <p:nvPr/>
          </p:nvSpPr>
          <p:spPr bwMode="auto">
            <a:xfrm>
              <a:off x="5802313" y="5094288"/>
              <a:ext cx="89058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34" name="Text Box 66"/>
            <p:cNvSpPr txBox="1">
              <a:spLocks noChangeAspect="1" noChangeArrowheads="1"/>
            </p:cNvSpPr>
            <p:nvPr/>
          </p:nvSpPr>
          <p:spPr bwMode="auto">
            <a:xfrm>
              <a:off x="6330950" y="1147763"/>
              <a:ext cx="182563" cy="214312"/>
            </a:xfrm>
            <a:prstGeom prst="rect">
              <a:avLst/>
            </a:prstGeom>
            <a:solidFill>
              <a:srgbClr val="F7ED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800" b="1" dirty="0"/>
                <a:t>1</a:t>
              </a:r>
              <a:endParaRPr lang="ru-RU" dirty="0"/>
            </a:p>
          </p:txBody>
        </p:sp>
        <p:sp>
          <p:nvSpPr>
            <p:cNvPr id="35" name="Text Box 67"/>
            <p:cNvSpPr txBox="1">
              <a:spLocks noChangeAspect="1" noChangeArrowheads="1"/>
            </p:cNvSpPr>
            <p:nvPr/>
          </p:nvSpPr>
          <p:spPr bwMode="auto">
            <a:xfrm>
              <a:off x="6330950" y="2292350"/>
              <a:ext cx="182563" cy="214313"/>
            </a:xfrm>
            <a:prstGeom prst="rect">
              <a:avLst/>
            </a:prstGeom>
            <a:solidFill>
              <a:srgbClr val="F7ED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1000" b="1"/>
                <a:t>2</a:t>
              </a:r>
              <a:endParaRPr lang="ru-RU"/>
            </a:p>
          </p:txBody>
        </p:sp>
        <p:sp>
          <p:nvSpPr>
            <p:cNvPr id="36" name="Text Box 68"/>
            <p:cNvSpPr txBox="1">
              <a:spLocks noChangeAspect="1" noChangeArrowheads="1"/>
            </p:cNvSpPr>
            <p:nvPr/>
          </p:nvSpPr>
          <p:spPr bwMode="auto">
            <a:xfrm>
              <a:off x="6330950" y="3863975"/>
              <a:ext cx="182563" cy="214313"/>
            </a:xfrm>
            <a:prstGeom prst="rect">
              <a:avLst/>
            </a:prstGeom>
            <a:solidFill>
              <a:srgbClr val="F7ED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1000" b="1" dirty="0"/>
                <a:t>3</a:t>
              </a:r>
              <a:endParaRPr lang="ru-RU" dirty="0"/>
            </a:p>
          </p:txBody>
        </p:sp>
        <p:sp>
          <p:nvSpPr>
            <p:cNvPr id="37" name="Text Box 69"/>
            <p:cNvSpPr txBox="1">
              <a:spLocks noChangeAspect="1" noChangeArrowheads="1"/>
            </p:cNvSpPr>
            <p:nvPr/>
          </p:nvSpPr>
          <p:spPr bwMode="auto">
            <a:xfrm>
              <a:off x="7308850" y="1184275"/>
              <a:ext cx="439738" cy="212725"/>
            </a:xfrm>
            <a:prstGeom prst="rect">
              <a:avLst/>
            </a:prstGeom>
            <a:solidFill>
              <a:srgbClr val="F7ED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1600" b="1" dirty="0"/>
                <a:t>Нет</a:t>
              </a:r>
              <a:endParaRPr lang="ru-RU" sz="1600" dirty="0"/>
            </a:p>
          </p:txBody>
        </p:sp>
        <p:sp>
          <p:nvSpPr>
            <p:cNvPr id="38" name="Text Box 70"/>
            <p:cNvSpPr txBox="1">
              <a:spLocks noChangeAspect="1" noChangeArrowheads="1"/>
            </p:cNvSpPr>
            <p:nvPr/>
          </p:nvSpPr>
          <p:spPr bwMode="auto">
            <a:xfrm>
              <a:off x="6757988" y="1960563"/>
              <a:ext cx="439737" cy="214312"/>
            </a:xfrm>
            <a:prstGeom prst="rect">
              <a:avLst/>
            </a:prstGeom>
            <a:solidFill>
              <a:srgbClr val="F7ED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1600" b="1" dirty="0"/>
                <a:t>Да</a:t>
              </a:r>
              <a:endParaRPr lang="ru-RU" sz="1600" dirty="0"/>
            </a:p>
          </p:txBody>
        </p:sp>
        <p:sp>
          <p:nvSpPr>
            <p:cNvPr id="39" name="Text Box 71"/>
            <p:cNvSpPr txBox="1">
              <a:spLocks noChangeAspect="1" noChangeArrowheads="1"/>
            </p:cNvSpPr>
            <p:nvPr/>
          </p:nvSpPr>
          <p:spPr bwMode="auto">
            <a:xfrm>
              <a:off x="6282209" y="1336274"/>
              <a:ext cx="865187" cy="35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E5EBAD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1100" b="1" dirty="0"/>
                <a:t>Логическое выражение</a:t>
              </a:r>
              <a:endParaRPr lang="ru-RU" sz="1100" dirty="0"/>
            </a:p>
          </p:txBody>
        </p:sp>
        <p:sp>
          <p:nvSpPr>
            <p:cNvPr id="40" name="Text Box 72"/>
            <p:cNvSpPr txBox="1">
              <a:spLocks noChangeAspect="1" noChangeArrowheads="1"/>
            </p:cNvSpPr>
            <p:nvPr/>
          </p:nvSpPr>
          <p:spPr bwMode="auto">
            <a:xfrm>
              <a:off x="6149628" y="2624297"/>
              <a:ext cx="1178272" cy="509588"/>
            </a:xfrm>
            <a:prstGeom prst="rect">
              <a:avLst/>
            </a:prstGeom>
            <a:solidFill>
              <a:srgbClr val="F7ED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1400" b="1" dirty="0"/>
                <a:t>Оператор_1</a:t>
              </a:r>
              <a:endParaRPr lang="ru-RU" sz="1600" dirty="0"/>
            </a:p>
          </p:txBody>
        </p:sp>
        <p:sp>
          <p:nvSpPr>
            <p:cNvPr id="41" name="Text Box 73"/>
            <p:cNvSpPr txBox="1">
              <a:spLocks noChangeAspect="1" noChangeArrowheads="1"/>
            </p:cNvSpPr>
            <p:nvPr/>
          </p:nvSpPr>
          <p:spPr bwMode="auto">
            <a:xfrm>
              <a:off x="6125666" y="4304508"/>
              <a:ext cx="1178272" cy="511175"/>
            </a:xfrm>
            <a:prstGeom prst="rect">
              <a:avLst/>
            </a:prstGeom>
            <a:solidFill>
              <a:srgbClr val="F7ED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1400" b="1" dirty="0"/>
                <a:t>Оператор_2</a:t>
              </a:r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092720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E2F2D57-AD59-4D27-AB36-DD1EEAC917C9}" type="slidenum">
              <a:rPr lang="ru-RU" smtClean="0"/>
              <a:pPr eaLnBrk="1" hangingPunct="1">
                <a:defRPr/>
              </a:pPr>
              <a:t>18</a:t>
            </a:fld>
            <a:endParaRPr lang="ru-RU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0675" y="117748"/>
            <a:ext cx="11270255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ru-RU" sz="2400" u="sng" dirty="0"/>
              <a:t>Пример</a:t>
            </a:r>
            <a:r>
              <a:rPr lang="en-US" sz="2400" u="sng" dirty="0"/>
              <a:t> 5</a:t>
            </a:r>
            <a:r>
              <a:rPr lang="ru-RU" sz="2400" u="sng" dirty="0"/>
              <a:t>:</a:t>
            </a:r>
            <a:r>
              <a:rPr lang="ru-RU" sz="2400" dirty="0"/>
              <a:t> вычислить значение функции: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if(a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%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==  0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a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(b/a);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else   y =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sqrt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sqrt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(b));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ru-RU" sz="2400" u="sng" dirty="0"/>
              <a:t>Пример</a:t>
            </a:r>
            <a:r>
              <a:rPr lang="en-US" sz="2400" u="sng" dirty="0"/>
              <a:t> 6</a:t>
            </a:r>
            <a:r>
              <a:rPr lang="ru-RU" sz="2400" u="sng" dirty="0"/>
              <a:t>:</a:t>
            </a:r>
            <a:r>
              <a:rPr lang="ru-RU" sz="2400" dirty="0"/>
              <a:t> наименьшее из двух значений</a:t>
            </a:r>
            <a:r>
              <a:rPr lang="en-US" sz="2400" dirty="0"/>
              <a:t> </a:t>
            </a:r>
            <a:r>
              <a:rPr lang="ru-RU" sz="2400" dirty="0"/>
              <a:t>разделить на три, а большее - удвоить.</a:t>
            </a:r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if(a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)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{a*=2.;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b/=3.;}  else {b*=2.;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a/=3.;} 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 		 </a:t>
            </a:r>
          </a:p>
          <a:p>
            <a:pPr marL="0" indent="0">
              <a:buNone/>
              <a:defRPr/>
            </a:pP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endParaRPr lang="en-US" sz="2400" dirty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996588" y="644174"/>
          <a:ext cx="5753974" cy="1215644"/>
        </p:xfrm>
        <a:graphic>
          <a:graphicData uri="http://schemas.openxmlformats.org/presentationml/2006/ole">
            <p:oleObj spid="_x0000_s4113" name="Уравнение" r:id="rId3" imgW="2730240" imgH="57132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69652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73003E1-4899-471A-9774-9E96126B2E96}" type="slidenum">
              <a:rPr lang="ru-RU" smtClean="0"/>
              <a:pPr eaLnBrk="1" hangingPunct="1">
                <a:defRPr/>
              </a:pPr>
              <a:t>19</a:t>
            </a:fld>
            <a:endParaRPr lang="ru-RU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98305" y="235059"/>
            <a:ext cx="11718274" cy="928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sz="2400" b="1" dirty="0"/>
              <a:t>2.3. Технология программирования задачи </a:t>
            </a:r>
            <a:r>
              <a:rPr lang="en-US" sz="2400" b="1" dirty="0"/>
              <a:t> </a:t>
            </a:r>
            <a:r>
              <a:rPr lang="ru-RU" sz="2400" b="1" dirty="0"/>
              <a:t>с разветвлением на несколько направлений </a:t>
            </a:r>
            <a:endParaRPr lang="en-US" sz="24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8305" y="3708333"/>
            <a:ext cx="112922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 double pi = </a:t>
            </a:r>
            <a:r>
              <a:rPr lang="en-US" sz="25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acos</a:t>
            </a:r>
            <a:r>
              <a:rPr lang="en-US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(-1.); </a:t>
            </a:r>
          </a:p>
          <a:p>
            <a:r>
              <a:rPr lang="en-US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 x=pi/3;</a:t>
            </a:r>
            <a:r>
              <a:rPr lang="en-US" sz="2500" dirty="0">
                <a:solidFill>
                  <a:srgbClr val="C00000"/>
                </a:solidFill>
              </a:rPr>
              <a:t>	</a:t>
            </a:r>
          </a:p>
          <a:p>
            <a:r>
              <a:rPr lang="en-US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if(x &gt;= - pi/2 &amp;&amp;  x &lt;= pi/2) z = sin(x)*sin(x); </a:t>
            </a:r>
          </a:p>
          <a:p>
            <a:r>
              <a:rPr lang="en-US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 </a:t>
            </a:r>
          </a:p>
          <a:p>
            <a:r>
              <a:rPr lang="en-US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if(x &gt;= - pi &amp;&amp;  x&lt; - pi/2)  z</a:t>
            </a:r>
            <a:r>
              <a:rPr lang="ru-RU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cos(pow(x,3)); </a:t>
            </a:r>
          </a:p>
          <a:p>
            <a:r>
              <a:rPr lang="en-US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else </a:t>
            </a:r>
          </a:p>
          <a:p>
            <a:r>
              <a:rPr lang="en-US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if (x&lt; - 3*pi / 2 II x &gt; 3*pi/2) z= tan(pow(log(abs(x)),</a:t>
            </a:r>
            <a:r>
              <a:rPr lang="en-US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1./</a:t>
            </a:r>
            <a:r>
              <a:rPr lang="ru-RU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)); </a:t>
            </a:r>
          </a:p>
          <a:p>
            <a:r>
              <a:rPr lang="en-US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else z=1;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832336" y="1315220"/>
          <a:ext cx="7095311" cy="2185788"/>
        </p:xfrm>
        <a:graphic>
          <a:graphicData uri="http://schemas.openxmlformats.org/presentationml/2006/ole">
            <p:oleObj spid="_x0000_s5137" name="Уравнение" r:id="rId4" imgW="3365280" imgH="1028520" progId="Equation.3">
              <p:embed/>
            </p:oleObj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3CA2654-8D0D-483C-BF1D-31F1BE9ADCCB}"/>
              </a:ext>
            </a:extLst>
          </p:cNvPr>
          <p:cNvSpPr txBox="1"/>
          <p:nvPr/>
        </p:nvSpPr>
        <p:spPr>
          <a:xfrm>
            <a:off x="4693186" y="3652327"/>
            <a:ext cx="7498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{double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l-PL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log(abs(x)), p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l-PL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1./</a:t>
            </a:r>
            <a: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l-PL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z = tan(pow(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l-PL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l-PL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));}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xmlns="" id="{DA829C96-144A-4605-91C5-E03099A256CD}"/>
              </a:ext>
            </a:extLst>
          </p:cNvPr>
          <p:cNvSpPr/>
          <p:nvPr/>
        </p:nvSpPr>
        <p:spPr>
          <a:xfrm>
            <a:off x="6823114" y="4128577"/>
            <a:ext cx="341523" cy="15010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01D96A-9913-4145-BB62-68CCB2412E5D}"/>
              </a:ext>
            </a:extLst>
          </p:cNvPr>
          <p:cNvSpPr txBox="1"/>
          <p:nvPr/>
        </p:nvSpPr>
        <p:spPr>
          <a:xfrm>
            <a:off x="8240844" y="818008"/>
            <a:ext cx="40396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sin(x)</a:t>
            </a:r>
            <a:r>
              <a:rPr lang="en-US" sz="2000" b="1" dirty="0"/>
              <a:t>|</a:t>
            </a:r>
            <a:r>
              <a:rPr lang="en-US" sz="2000" b="1" dirty="0">
                <a:solidFill>
                  <a:srgbClr val="0070C0"/>
                </a:solidFill>
              </a:rPr>
              <a:t>cos(x)</a:t>
            </a:r>
            <a:r>
              <a:rPr lang="en-US" sz="2000" b="1" dirty="0"/>
              <a:t>|</a:t>
            </a:r>
            <a:r>
              <a:rPr lang="en-US" sz="2000" b="1" dirty="0">
                <a:solidFill>
                  <a:srgbClr val="0070C0"/>
                </a:solidFill>
              </a:rPr>
              <a:t>tan(x)</a:t>
            </a:r>
            <a:r>
              <a:rPr lang="en-US" sz="2000" b="1" dirty="0"/>
              <a:t>|</a:t>
            </a:r>
            <a:r>
              <a:rPr lang="en-US" sz="2000" b="1" dirty="0">
                <a:solidFill>
                  <a:srgbClr val="0070C0"/>
                </a:solidFill>
              </a:rPr>
              <a:t>log(x) )</a:t>
            </a:r>
            <a:r>
              <a:rPr lang="en-US" sz="2000" b="1" dirty="0"/>
              <a:t>|</a:t>
            </a:r>
            <a:r>
              <a:rPr lang="en-US" sz="2000" b="1" dirty="0">
                <a:solidFill>
                  <a:srgbClr val="0070C0"/>
                </a:solidFill>
              </a:rPr>
              <a:t>abs(x)</a:t>
            </a:r>
          </a:p>
          <a:p>
            <a:r>
              <a:rPr lang="en-US" sz="2000" b="1" dirty="0">
                <a:solidFill>
                  <a:srgbClr val="0070C0"/>
                </a:solidFill>
              </a:rPr>
              <a:t>pow(x, a)</a:t>
            </a:r>
            <a:r>
              <a:rPr lang="ru-RU" sz="2000" b="1" dirty="0">
                <a:solidFill>
                  <a:srgbClr val="0070C0"/>
                </a:solidFill>
              </a:rPr>
              <a:t> =</a:t>
            </a:r>
            <a:r>
              <a:rPr lang="en-US" sz="2000" b="1" dirty="0">
                <a:solidFill>
                  <a:srgbClr val="0070C0"/>
                </a:solidFill>
              </a:rPr>
              <a:t>&gt; </a:t>
            </a:r>
            <a:r>
              <a:rPr lang="en-US" sz="2000" b="1" dirty="0" err="1">
                <a:solidFill>
                  <a:srgbClr val="0070C0"/>
                </a:solidFill>
              </a:rPr>
              <a:t>x^a</a:t>
            </a:r>
            <a:endParaRPr lang="en-US" sz="2000" b="1" dirty="0">
              <a:solidFill>
                <a:srgbClr val="0070C0"/>
              </a:solidFill>
            </a:endParaRPr>
          </a:p>
          <a:p>
            <a:pPr lvl="2"/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2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&amp;&amp; - And</a:t>
            </a:r>
          </a:p>
          <a:p>
            <a:pPr lvl="2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|| - Or</a:t>
            </a:r>
          </a:p>
          <a:p>
            <a:pPr lvl="2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!  -Not</a:t>
            </a:r>
          </a:p>
          <a:p>
            <a:endParaRPr lang="ru-RU" dirty="0"/>
          </a:p>
        </p:txBody>
      </p:sp>
      <p:sp>
        <p:nvSpPr>
          <p:cNvPr id="7" name="Выноска: линия с границей и чертой 6">
            <a:extLst>
              <a:ext uri="{FF2B5EF4-FFF2-40B4-BE49-F238E27FC236}">
                <a16:creationId xmlns:a16="http://schemas.microsoft.com/office/drawing/2014/main" xmlns="" id="{6F506BE0-A2C1-47F3-8EF4-7B8CDABE8B93}"/>
              </a:ext>
            </a:extLst>
          </p:cNvPr>
          <p:cNvSpPr/>
          <p:nvPr/>
        </p:nvSpPr>
        <p:spPr>
          <a:xfrm>
            <a:off x="8610600" y="4732320"/>
            <a:ext cx="3030794" cy="1624030"/>
          </a:xfrm>
          <a:prstGeom prst="accentBorderCallout1">
            <a:avLst>
              <a:gd name="adj1" fmla="val 18750"/>
              <a:gd name="adj2" fmla="val -8333"/>
              <a:gd name="adj3" fmla="val -44910"/>
              <a:gd name="adj4" fmla="val -844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/>
              <a:t>Область видимости </a:t>
            </a:r>
            <a:r>
              <a:rPr lang="ru-RU" dirty="0"/>
              <a:t>переменных </a:t>
            </a:r>
            <a:r>
              <a:rPr lang="en-US" b="1" dirty="0"/>
              <a:t>x,</a:t>
            </a:r>
            <a:r>
              <a:rPr lang="ru-RU" b="1" dirty="0"/>
              <a:t> </a:t>
            </a:r>
            <a:r>
              <a:rPr lang="en-US" b="1" dirty="0"/>
              <a:t>px</a:t>
            </a:r>
            <a:r>
              <a:rPr lang="ru-RU" b="1" dirty="0"/>
              <a:t> </a:t>
            </a:r>
            <a:r>
              <a:rPr lang="ru-RU" dirty="0"/>
              <a:t>только текущий блок – они исчезнут из ОП после завершения выполнения операторов блока</a:t>
            </a:r>
          </a:p>
        </p:txBody>
      </p:sp>
    </p:spTree>
    <p:extLst>
      <p:ext uri="{BB962C8B-B14F-4D97-AF65-F5344CB8AC3E}">
        <p14:creationId xmlns:p14="http://schemas.microsoft.com/office/powerpoint/2010/main" xmlns="" val="251798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 animBg="1"/>
      <p:bldP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DF7110-316C-414D-869A-95BE20C75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75" y="365125"/>
            <a:ext cx="11553825" cy="739775"/>
          </a:xfrm>
        </p:spPr>
        <p:txBody>
          <a:bodyPr>
            <a:normAutofit/>
          </a:bodyPr>
          <a:lstStyle/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Блоки операторов и пробелы в написании кода на С++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570EFE-275C-4CF7-A172-E724F642F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09675"/>
            <a:ext cx="11353800" cy="55054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sz="3400" dirty="0"/>
              <a:t>Код программы на Си не чувствителен к пробелам: между ключевыми</a:t>
            </a:r>
            <a:r>
              <a:rPr lang="en-US" sz="3400" dirty="0"/>
              <a:t> </a:t>
            </a:r>
            <a:r>
              <a:rPr lang="ru-RU" sz="3400" dirty="0"/>
              <a:t>словами операторов можно ставить </a:t>
            </a:r>
            <a:r>
              <a:rPr lang="ru-RU" sz="3400" i="1" dirty="0"/>
              <a:t>любое количество пробелов</a:t>
            </a:r>
            <a:r>
              <a:rPr lang="ru-RU" sz="3400" dirty="0"/>
              <a:t>:</a:t>
            </a:r>
            <a:r>
              <a:rPr lang="en-US" sz="3400" dirty="0"/>
              <a:t> </a:t>
            </a:r>
            <a:r>
              <a:rPr lang="ru-RU" sz="3400" dirty="0"/>
              <a:t/>
            </a:r>
            <a:br>
              <a:rPr lang="ru-RU" sz="3400" dirty="0"/>
            </a:br>
            <a:r>
              <a:rPr lang="en-US" sz="3800" b="1" dirty="0">
                <a:solidFill>
                  <a:srgbClr val="0033CC"/>
                </a:solidFill>
              </a:rPr>
              <a:t>int a=2, </a:t>
            </a:r>
            <a:r>
              <a:rPr lang="ru-RU" sz="3800" b="1" dirty="0">
                <a:solidFill>
                  <a:srgbClr val="0033CC"/>
                </a:solidFill>
              </a:rPr>
              <a:t>  </a:t>
            </a:r>
            <a:r>
              <a:rPr lang="en-US" sz="3800" b="1" dirty="0">
                <a:solidFill>
                  <a:srgbClr val="0033CC"/>
                </a:solidFill>
              </a:rPr>
              <a:t>  b=3,c=10;</a:t>
            </a:r>
            <a:endParaRPr lang="ru-RU" sz="3800" b="1" dirty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ru-RU" sz="3400" dirty="0"/>
              <a:t>Операторы можно записывать в одной строке или разделать по разным – значения не имеет</a:t>
            </a:r>
            <a:r>
              <a:rPr lang="en-US" sz="3400" dirty="0"/>
              <a:t>:</a:t>
            </a:r>
            <a:r>
              <a:rPr lang="ru-RU" sz="3400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sz="3800" b="1" dirty="0">
                <a:solidFill>
                  <a:srgbClr val="0033CC"/>
                </a:solidFill>
              </a:rPr>
              <a:t>int a=2, 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33CC"/>
                </a:solidFill>
              </a:rPr>
              <a:t>  b=3,c=10;</a:t>
            </a:r>
            <a:r>
              <a:rPr lang="ru-RU" sz="3800" b="1" dirty="0">
                <a:solidFill>
                  <a:srgbClr val="0033CC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ru-RU" dirty="0"/>
              <a:t>. </a:t>
            </a:r>
            <a:r>
              <a:rPr lang="ru-RU" sz="3400" dirty="0"/>
              <a:t>В средах разработки по умолчанию блоки вложенных операторов автоматически отодвигаются от левой границы консоли, но </a:t>
            </a:r>
            <a:r>
              <a:rPr lang="ru-RU" sz="3400" dirty="0">
                <a:solidFill>
                  <a:srgbClr val="C00000"/>
                </a:solidFill>
              </a:rPr>
              <a:t>это не является обязательным</a:t>
            </a:r>
            <a:r>
              <a:rPr lang="ru-RU" sz="3400" dirty="0"/>
              <a:t>, как</a:t>
            </a:r>
            <a:r>
              <a:rPr lang="en-US" sz="3400" dirty="0"/>
              <a:t> </a:t>
            </a:r>
            <a:r>
              <a:rPr lang="ru-RU" sz="3400" dirty="0"/>
              <a:t>в </a:t>
            </a:r>
            <a:r>
              <a:rPr lang="en-US" sz="3400" dirty="0"/>
              <a:t>Python</a:t>
            </a:r>
            <a:r>
              <a:rPr lang="ru-RU" sz="3400" dirty="0"/>
              <a:t>.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33CC"/>
                </a:solidFill>
              </a:rPr>
              <a:t>if(2*a == b || a&gt;b) </a:t>
            </a:r>
            <a:r>
              <a:rPr lang="en-US" sz="3200" b="1" dirty="0" err="1">
                <a:solidFill>
                  <a:srgbClr val="0033CC"/>
                </a:solidFill>
              </a:rPr>
              <a:t>cout</a:t>
            </a:r>
            <a:r>
              <a:rPr lang="en-US" sz="3200" b="1" dirty="0">
                <a:solidFill>
                  <a:srgbClr val="0033CC"/>
                </a:solidFill>
              </a:rPr>
              <a:t>&lt;&lt;a;</a:t>
            </a:r>
            <a:r>
              <a:rPr lang="ru-RU" sz="3200" b="1" dirty="0">
                <a:solidFill>
                  <a:srgbClr val="0033CC"/>
                </a:solidFill>
              </a:rPr>
              <a:t> </a:t>
            </a:r>
            <a:r>
              <a:rPr lang="en-US" sz="3200" b="1" dirty="0">
                <a:solidFill>
                  <a:srgbClr val="0033CC"/>
                </a:solidFill>
              </a:rPr>
              <a:t>else </a:t>
            </a:r>
            <a:r>
              <a:rPr lang="ru-RU" sz="3200" b="1" dirty="0">
                <a:solidFill>
                  <a:srgbClr val="0033CC"/>
                </a:solidFill>
              </a:rPr>
              <a:t> </a:t>
            </a:r>
            <a:r>
              <a:rPr lang="en-US" sz="3200" b="1" dirty="0">
                <a:solidFill>
                  <a:srgbClr val="0033CC"/>
                </a:solidFill>
              </a:rPr>
              <a:t>if (b/a&gt;c) </a:t>
            </a:r>
            <a:r>
              <a:rPr lang="en-US" sz="3200" b="1" dirty="0" err="1">
                <a:solidFill>
                  <a:srgbClr val="0033CC"/>
                </a:solidFill>
              </a:rPr>
              <a:t>cout</a:t>
            </a:r>
            <a:r>
              <a:rPr lang="en-US" sz="3200" b="1" dirty="0">
                <a:solidFill>
                  <a:srgbClr val="0033CC"/>
                </a:solidFill>
              </a:rPr>
              <a:t>&lt;&lt; b;</a:t>
            </a:r>
            <a:r>
              <a:rPr lang="ru-RU" sz="3200" b="1" dirty="0">
                <a:solidFill>
                  <a:srgbClr val="0033CC"/>
                </a:solidFill>
              </a:rPr>
              <a:t> </a:t>
            </a:r>
            <a:r>
              <a:rPr lang="en-US" sz="3200" b="1" dirty="0">
                <a:solidFill>
                  <a:srgbClr val="0033CC"/>
                </a:solidFill>
              </a:rPr>
              <a:t>else </a:t>
            </a:r>
            <a:r>
              <a:rPr lang="en-US" sz="3200" b="1" dirty="0" err="1">
                <a:solidFill>
                  <a:srgbClr val="0033CC"/>
                </a:solidFill>
              </a:rPr>
              <a:t>cout</a:t>
            </a:r>
            <a:r>
              <a:rPr lang="en-US" sz="3200" b="1" dirty="0">
                <a:solidFill>
                  <a:srgbClr val="0033CC"/>
                </a:solidFill>
              </a:rPr>
              <a:t> &lt;&lt; </a:t>
            </a:r>
            <a:r>
              <a:rPr lang="en-US" sz="3200" b="1" dirty="0" err="1">
                <a:solidFill>
                  <a:srgbClr val="0033CC"/>
                </a:solidFill>
              </a:rPr>
              <a:t>a+b+c</a:t>
            </a:r>
            <a:r>
              <a:rPr lang="en-US" sz="3200" b="1" dirty="0">
                <a:solidFill>
                  <a:srgbClr val="0033CC"/>
                </a:solidFill>
              </a:rPr>
              <a:t> &lt;&lt;</a:t>
            </a:r>
            <a:r>
              <a:rPr lang="en-US" sz="3200" b="1" dirty="0" err="1">
                <a:solidFill>
                  <a:srgbClr val="0033CC"/>
                </a:solidFill>
              </a:rPr>
              <a:t>endl</a:t>
            </a:r>
            <a:r>
              <a:rPr lang="en-US" sz="3200" b="1" dirty="0">
                <a:solidFill>
                  <a:srgbClr val="0033CC"/>
                </a:solidFill>
              </a:rPr>
              <a:t>; </a:t>
            </a:r>
            <a:r>
              <a:rPr lang="en-US" sz="3200" b="1" dirty="0">
                <a:solidFill>
                  <a:srgbClr val="00B050"/>
                </a:solidFill>
              </a:rPr>
              <a:t>// </a:t>
            </a:r>
            <a:r>
              <a:rPr lang="ru-RU" sz="3200" b="1" dirty="0">
                <a:solidFill>
                  <a:srgbClr val="00B050"/>
                </a:solidFill>
              </a:rPr>
              <a:t>можно так</a:t>
            </a:r>
          </a:p>
          <a:p>
            <a:pPr marL="0" indent="0">
              <a:buNone/>
            </a:pPr>
            <a:endParaRPr lang="en-US" dirty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en-US" sz="3800" b="1" dirty="0">
                <a:solidFill>
                  <a:srgbClr val="0033CC"/>
                </a:solidFill>
              </a:rPr>
              <a:t>if(2*a == b || a&gt;b) </a:t>
            </a:r>
            <a:r>
              <a:rPr lang="en-US" sz="3800" b="1" dirty="0">
                <a:solidFill>
                  <a:srgbClr val="00B050"/>
                </a:solidFill>
              </a:rPr>
              <a:t>// </a:t>
            </a:r>
            <a:r>
              <a:rPr lang="ru-RU" sz="3800" b="1" dirty="0">
                <a:solidFill>
                  <a:srgbClr val="00B050"/>
                </a:solidFill>
              </a:rPr>
              <a:t>или так</a:t>
            </a:r>
          </a:p>
          <a:p>
            <a:pPr marL="0" indent="0">
              <a:buNone/>
            </a:pPr>
            <a:r>
              <a:rPr lang="en-US" sz="3800" b="1" dirty="0" err="1">
                <a:solidFill>
                  <a:srgbClr val="0033CC"/>
                </a:solidFill>
              </a:rPr>
              <a:t>cout</a:t>
            </a:r>
            <a:r>
              <a:rPr lang="en-US" sz="3800" b="1" dirty="0">
                <a:solidFill>
                  <a:srgbClr val="0033CC"/>
                </a:solidFill>
              </a:rPr>
              <a:t>&lt;&lt;a;</a:t>
            </a:r>
            <a:r>
              <a:rPr lang="ru-RU" sz="3800" b="1" dirty="0">
                <a:solidFill>
                  <a:srgbClr val="0033CC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33CC"/>
                </a:solidFill>
              </a:rPr>
              <a:t>else</a:t>
            </a:r>
            <a:r>
              <a:rPr lang="ru-RU" sz="3800" b="1" dirty="0">
                <a:solidFill>
                  <a:srgbClr val="0033CC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33CC"/>
                </a:solidFill>
              </a:rPr>
              <a:t> </a:t>
            </a:r>
            <a:r>
              <a:rPr lang="ru-RU" sz="3800" b="1" dirty="0">
                <a:solidFill>
                  <a:srgbClr val="0033CC"/>
                </a:solidFill>
              </a:rPr>
              <a:t> </a:t>
            </a:r>
            <a:r>
              <a:rPr lang="en-US" sz="3800" b="1" dirty="0">
                <a:solidFill>
                  <a:srgbClr val="0033CC"/>
                </a:solidFill>
              </a:rPr>
              <a:t>if (b/a&gt;c) </a:t>
            </a:r>
            <a:r>
              <a:rPr lang="en-US" sz="3800" b="1" dirty="0" err="1">
                <a:solidFill>
                  <a:srgbClr val="0033CC"/>
                </a:solidFill>
              </a:rPr>
              <a:t>cout</a:t>
            </a:r>
            <a:r>
              <a:rPr lang="en-US" sz="3800" b="1" dirty="0">
                <a:solidFill>
                  <a:srgbClr val="0033CC"/>
                </a:solidFill>
              </a:rPr>
              <a:t>&lt;&lt; b;</a:t>
            </a:r>
            <a:r>
              <a:rPr lang="ru-RU" sz="3800" b="1" dirty="0">
                <a:solidFill>
                  <a:srgbClr val="0033CC"/>
                </a:solidFill>
              </a:rPr>
              <a:t> </a:t>
            </a:r>
            <a:endParaRPr lang="en-US" sz="3800" b="1" dirty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en-US" sz="3800" b="1" dirty="0">
                <a:solidFill>
                  <a:srgbClr val="0033CC"/>
                </a:solidFill>
              </a:rPr>
              <a:t>  else </a:t>
            </a:r>
            <a:r>
              <a:rPr lang="en-US" sz="3800" b="1" dirty="0" err="1">
                <a:solidFill>
                  <a:srgbClr val="0033CC"/>
                </a:solidFill>
              </a:rPr>
              <a:t>cout</a:t>
            </a:r>
            <a:r>
              <a:rPr lang="en-US" sz="3800" b="1" dirty="0">
                <a:solidFill>
                  <a:srgbClr val="0033CC"/>
                </a:solidFill>
              </a:rPr>
              <a:t> &lt;&lt; </a:t>
            </a:r>
            <a:r>
              <a:rPr lang="en-US" sz="3800" b="1" dirty="0" err="1">
                <a:solidFill>
                  <a:srgbClr val="0033CC"/>
                </a:solidFill>
              </a:rPr>
              <a:t>a+b+c</a:t>
            </a:r>
            <a:r>
              <a:rPr lang="en-US" sz="3800" b="1" dirty="0">
                <a:solidFill>
                  <a:srgbClr val="0033CC"/>
                </a:solidFill>
              </a:rPr>
              <a:t> &lt;&lt;</a:t>
            </a:r>
            <a:r>
              <a:rPr lang="en-US" sz="3800" b="1" dirty="0" err="1">
                <a:solidFill>
                  <a:srgbClr val="0033CC"/>
                </a:solidFill>
              </a:rPr>
              <a:t>endl</a:t>
            </a:r>
            <a:r>
              <a:rPr lang="en-US" sz="3800" b="1" dirty="0">
                <a:solidFill>
                  <a:srgbClr val="0033CC"/>
                </a:solidFill>
              </a:rPr>
              <a:t>;</a:t>
            </a:r>
            <a:endParaRPr lang="ru-RU" sz="3800" b="1" dirty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ru-RU" sz="3200" dirty="0"/>
              <a:t>Для улучшения читабельности кода программист сам может использовать пробел или табуляцию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endParaRPr lang="ru-RU" dirty="0">
              <a:solidFill>
                <a:srgbClr val="0033CC"/>
              </a:solidFill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86919027-EAFE-47CA-A6EA-BECCADA5382A}"/>
              </a:ext>
            </a:extLst>
          </p:cNvPr>
          <p:cNvCxnSpPr/>
          <p:nvPr/>
        </p:nvCxnSpPr>
        <p:spPr>
          <a:xfrm>
            <a:off x="342900" y="4114800"/>
            <a:ext cx="5962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0997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A2F2A1A-F945-4A74-AA29-B1281C426346}" type="slidenum">
              <a:rPr lang="ru-RU" smtClean="0"/>
              <a:pPr eaLnBrk="1" hangingPunct="1">
                <a:defRPr/>
              </a:pPr>
              <a:t>20</a:t>
            </a:fld>
            <a:endParaRPr lang="ru-RU"/>
          </a:p>
        </p:txBody>
      </p:sp>
      <p:sp>
        <p:nvSpPr>
          <p:cNvPr id="10243" name="Номер слайда 3"/>
          <p:cNvSpPr txBox="1">
            <a:spLocks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3A6A764-4590-423E-AA57-B87E4E2349BE}" type="slidenum">
              <a:rPr lang="ru-RU" sz="1400"/>
              <a:pPr algn="r" eaLnBrk="1" hangingPunct="1"/>
              <a:t>20</a:t>
            </a:fld>
            <a:endParaRPr lang="ru-RU" sz="1400"/>
          </a:p>
        </p:txBody>
      </p:sp>
      <p:sp>
        <p:nvSpPr>
          <p:cNvPr id="10244" name="Номер слайда 5"/>
          <p:cNvSpPr txBox="1">
            <a:spLocks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66C947AA-DDE2-4870-A8D8-78106E52CE8D}" type="slidenum">
              <a:rPr lang="ru-RU" sz="1400"/>
              <a:pPr algn="r" eaLnBrk="1" hangingPunct="1"/>
              <a:t>20</a:t>
            </a:fld>
            <a:endParaRPr lang="ru-RU" sz="140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87713" y="260351"/>
            <a:ext cx="4940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38200" indent="-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dirty="0">
                <a:solidFill>
                  <a:schemeClr val="tx2"/>
                </a:solidFill>
              </a:rPr>
              <a:t>3. Оператор выбора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47451" y="1604963"/>
            <a:ext cx="10003315" cy="72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457200">
              <a:spcAft>
                <a:spcPts val="600"/>
              </a:spcAft>
              <a:buNone/>
              <a:defRPr/>
            </a:pPr>
            <a:r>
              <a:rPr lang="ru-RU" sz="2400" dirty="0"/>
              <a:t>Оператор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/>
              <a:t>предназначен для разветвления процесса вычислений на несколько направлений. </a:t>
            </a:r>
          </a:p>
          <a:p>
            <a:pPr marL="0" indent="457200">
              <a:spcAft>
                <a:spcPts val="600"/>
              </a:spcAft>
              <a:buNone/>
              <a:defRPr/>
            </a:pPr>
            <a:endParaRPr lang="en-US" sz="20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755901" y="971550"/>
            <a:ext cx="5472113" cy="649288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r>
              <a:rPr lang="en-US" sz="2400" b="1" dirty="0"/>
              <a:t>3</a:t>
            </a:r>
            <a:r>
              <a:rPr lang="ru-RU" sz="2400" b="1" dirty="0"/>
              <a:t>.1. Назначение оператора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7" name="Rectangle 3"/>
          <p:cNvSpPr txBox="1">
            <a:spLocks noChangeArrowheads="1"/>
          </p:cNvSpPr>
          <p:nvPr/>
        </p:nvSpPr>
        <p:spPr bwMode="auto">
          <a:xfrm>
            <a:off x="561861" y="2420939"/>
            <a:ext cx="10928732" cy="302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457200">
              <a:spcAft>
                <a:spcPts val="600"/>
              </a:spcAft>
              <a:buNone/>
              <a:defRPr/>
            </a:pPr>
            <a:r>
              <a:rPr lang="ru-RU" sz="2400" dirty="0"/>
              <a:t>В отличие от оператора </a:t>
            </a:r>
            <a:r>
              <a:rPr lang="ru-RU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ru-RU" sz="2400" dirty="0"/>
              <a:t> ,   </a:t>
            </a:r>
            <a:r>
              <a:rPr lang="ru-RU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</a:t>
            </a:r>
            <a:r>
              <a:rPr lang="ru-RU" sz="2400" dirty="0"/>
              <a:t> позволяет сразу проверять переменную на предмет соответствия множеству различных значений, а не с помощью множества отдельных условий.</a:t>
            </a:r>
          </a:p>
          <a:p>
            <a:pPr marL="0" indent="457200">
              <a:spcAft>
                <a:spcPts val="600"/>
              </a:spcAft>
              <a:buNone/>
              <a:defRPr/>
            </a:pPr>
            <a:r>
              <a:rPr lang="ru-RU" sz="2400" dirty="0"/>
              <a:t>В таких проверках разрешено использовать только дискретные значения, а не конструкции вроде "больше чем X", поэтому и способ применения этого оператора немного отличается.</a:t>
            </a:r>
          </a:p>
          <a:p>
            <a:pPr marL="0" indent="457200">
              <a:spcAft>
                <a:spcPts val="600"/>
              </a:spcAft>
              <a:buNone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2CB7E24-B713-484D-B742-1E5F8AAA4CD2}" type="slidenum">
              <a:rPr lang="ru-RU" smtClean="0"/>
              <a:pPr eaLnBrk="1" hangingPunct="1">
                <a:defRPr/>
              </a:pPr>
              <a:t>21</a:t>
            </a:fld>
            <a:endParaRPr lang="ru-RU"/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3090864" y="260350"/>
            <a:ext cx="5805487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457200">
              <a:spcAft>
                <a:spcPts val="600"/>
              </a:spcAft>
              <a:buNone/>
              <a:defRPr/>
            </a:pPr>
            <a:r>
              <a:rPr lang="ru-RU" sz="2000" dirty="0"/>
              <a:t>Структурная схема оператора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</a:t>
            </a:r>
            <a:r>
              <a:rPr lang="ru-RU" sz="2000" dirty="0"/>
              <a:t>. </a:t>
            </a:r>
          </a:p>
          <a:p>
            <a:pPr marL="0" indent="457200">
              <a:spcAft>
                <a:spcPts val="600"/>
              </a:spcAft>
              <a:buNone/>
              <a:defRPr/>
            </a:pPr>
            <a:endParaRPr lang="en-US" sz="2000" dirty="0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1861130" y="4149080"/>
            <a:ext cx="8344711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457200">
              <a:spcAft>
                <a:spcPts val="600"/>
              </a:spcAft>
              <a:buNone/>
              <a:defRPr/>
            </a:pPr>
            <a:r>
              <a:rPr lang="ru-RU" sz="2000" dirty="0"/>
              <a:t>Анализируемое </a:t>
            </a:r>
            <a:r>
              <a:rPr lang="ru-RU" sz="2000" b="1" u="sng" dirty="0"/>
              <a:t>выражение</a:t>
            </a:r>
            <a:r>
              <a:rPr lang="ru-RU" sz="2000" dirty="0"/>
              <a:t> (часто просто переменная) должно давать в результате либо символ, либо целочисленное значение (выражение с вещественным значением недопустимо).</a:t>
            </a:r>
          </a:p>
          <a:p>
            <a:pPr marL="0" indent="457200">
              <a:spcAft>
                <a:spcPts val="600"/>
              </a:spcAft>
              <a:buNone/>
              <a:defRPr/>
            </a:pPr>
            <a:r>
              <a:rPr lang="ru-RU" sz="2000" dirty="0"/>
              <a:t>Значение  &lt;</a:t>
            </a:r>
            <a:r>
              <a:rPr lang="ru-RU" sz="2000" b="1" u="sng" dirty="0"/>
              <a:t>выражение</a:t>
            </a:r>
            <a:r>
              <a:rPr lang="ru-RU" sz="2000" dirty="0"/>
              <a:t>&gt;  последовательно сравнивается с каждым из значений &lt;</a:t>
            </a:r>
            <a:r>
              <a:rPr lang="ru-RU" sz="2000" dirty="0" err="1"/>
              <a:t>значение_Х</a:t>
            </a:r>
            <a:r>
              <a:rPr lang="ru-RU" sz="2000" dirty="0"/>
              <a:t>&gt; (задаваемых с помощью операторов </a:t>
            </a:r>
            <a:r>
              <a:rPr lang="ru-RU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</a:t>
            </a:r>
            <a:r>
              <a:rPr lang="ru-RU" sz="2000" dirty="0"/>
              <a:t>).</a:t>
            </a:r>
          </a:p>
          <a:p>
            <a:pPr marL="0" indent="457200">
              <a:spcAft>
                <a:spcPts val="600"/>
              </a:spcAft>
              <a:buNone/>
              <a:defRPr/>
            </a:pPr>
            <a:endParaRPr lang="en-US" sz="2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731964" y="865188"/>
            <a:ext cx="8569325" cy="3465512"/>
            <a:chOff x="207963" y="865188"/>
            <a:chExt cx="8569325" cy="3465512"/>
          </a:xfrm>
        </p:grpSpPr>
        <p:grpSp>
          <p:nvGrpSpPr>
            <p:cNvPr id="3" name="Группа 2"/>
            <p:cNvGrpSpPr>
              <a:grpSpLocks/>
            </p:cNvGrpSpPr>
            <p:nvPr/>
          </p:nvGrpSpPr>
          <p:grpSpPr bwMode="auto">
            <a:xfrm>
              <a:off x="207963" y="865188"/>
              <a:ext cx="8569325" cy="3465512"/>
              <a:chOff x="683568" y="2411596"/>
              <a:chExt cx="6941744" cy="3465676"/>
            </a:xfrm>
          </p:grpSpPr>
          <p:sp>
            <p:nvSpPr>
              <p:cNvPr id="11270" name="TextBox 3"/>
              <p:cNvSpPr txBox="1">
                <a:spLocks noChangeArrowheads="1"/>
              </p:cNvSpPr>
              <p:nvPr/>
            </p:nvSpPr>
            <p:spPr bwMode="auto">
              <a:xfrm>
                <a:off x="683568" y="2436382"/>
                <a:ext cx="93610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/>
                  <a:t>switch</a:t>
                </a:r>
                <a:endParaRPr lang="ru-RU"/>
              </a:p>
            </p:txBody>
          </p:sp>
          <p:grpSp>
            <p:nvGrpSpPr>
              <p:cNvPr id="11271" name="Группа 4"/>
              <p:cNvGrpSpPr>
                <a:grpSpLocks/>
              </p:cNvGrpSpPr>
              <p:nvPr/>
            </p:nvGrpSpPr>
            <p:grpSpPr bwMode="auto">
              <a:xfrm>
                <a:off x="755583" y="2411596"/>
                <a:ext cx="6869729" cy="3465676"/>
                <a:chOff x="755583" y="2411596"/>
                <a:chExt cx="6869729" cy="3465676"/>
              </a:xfrm>
            </p:grpSpPr>
            <p:sp>
              <p:nvSpPr>
                <p:cNvPr id="11272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3269082" y="2411596"/>
                  <a:ext cx="1714818" cy="3693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case</a:t>
                  </a:r>
                  <a:r>
                    <a:rPr lang="en-US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ru-RU" dirty="0"/>
                    <a:t>значение_</a:t>
                  </a:r>
                  <a:r>
                    <a:rPr lang="en-US" dirty="0"/>
                    <a:t>1</a:t>
                  </a:r>
                  <a:r>
                    <a:rPr lang="ru-RU" b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</a:t>
                  </a:r>
                </a:p>
              </p:txBody>
            </p:sp>
            <p:grpSp>
              <p:nvGrpSpPr>
                <p:cNvPr id="11273" name="Группа 6"/>
                <p:cNvGrpSpPr>
                  <a:grpSpLocks/>
                </p:cNvGrpSpPr>
                <p:nvPr/>
              </p:nvGrpSpPr>
              <p:grpSpPr bwMode="auto">
                <a:xfrm>
                  <a:off x="755583" y="2627443"/>
                  <a:ext cx="6869729" cy="3249829"/>
                  <a:chOff x="755583" y="2627443"/>
                  <a:chExt cx="6869729" cy="3249829"/>
                </a:xfrm>
              </p:grpSpPr>
              <p:sp>
                <p:nvSpPr>
                  <p:cNvPr id="11278" name="Text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3688" y="2627443"/>
                    <a:ext cx="1311573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(</a:t>
                    </a:r>
                    <a:r>
                      <a:rPr lang="ru-RU" dirty="0"/>
                      <a:t>Выражение</a:t>
                    </a:r>
                    <a:r>
                      <a:rPr lang="ru-RU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)</a:t>
                    </a:r>
                  </a:p>
                </p:txBody>
              </p:sp>
              <p:cxnSp>
                <p:nvCxnSpPr>
                  <p:cNvPr id="13" name="Прямая со стрелкой 12"/>
                  <p:cNvCxnSpPr>
                    <a:endCxn id="11278" idx="1"/>
                  </p:cNvCxnSpPr>
                  <p:nvPr/>
                </p:nvCxnSpPr>
                <p:spPr>
                  <a:xfrm>
                    <a:off x="755583" y="2811665"/>
                    <a:ext cx="1008212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280" name="Text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032" y="2627443"/>
                    <a:ext cx="1728192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/>
                      <a:t>Операторы</a:t>
                    </a:r>
                    <a:r>
                      <a:rPr lang="en-US"/>
                      <a:t> 1</a:t>
                    </a:r>
                    <a:r>
                      <a:rPr lang="ru-RU"/>
                      <a:t> </a:t>
                    </a:r>
                  </a:p>
                </p:txBody>
              </p:sp>
              <p:cxnSp>
                <p:nvCxnSpPr>
                  <p:cNvPr id="15" name="Прямая со стрелкой 14"/>
                  <p:cNvCxnSpPr>
                    <a:stCxn id="11278" idx="3"/>
                    <a:endCxn id="11280" idx="1"/>
                  </p:cNvCxnSpPr>
                  <p:nvPr/>
                </p:nvCxnSpPr>
                <p:spPr>
                  <a:xfrm>
                    <a:off x="3075499" y="2811665"/>
                    <a:ext cx="1784946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Прямая со стрелкой 15"/>
                  <p:cNvCxnSpPr/>
                  <p:nvPr/>
                </p:nvCxnSpPr>
                <p:spPr>
                  <a:xfrm>
                    <a:off x="6588809" y="2798964"/>
                    <a:ext cx="1036503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283" name="Text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3696" y="3356815"/>
                    <a:ext cx="1728192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/>
                      <a:t>Операторы</a:t>
                    </a:r>
                    <a:r>
                      <a:rPr lang="en-US"/>
                      <a:t> 2</a:t>
                    </a:r>
                    <a:r>
                      <a:rPr lang="ru-RU"/>
                      <a:t> </a:t>
                    </a:r>
                  </a:p>
                </p:txBody>
              </p:sp>
              <p:sp>
                <p:nvSpPr>
                  <p:cNvPr id="11284" name="Text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96547" y="3140968"/>
                    <a:ext cx="1665156" cy="3693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case</a:t>
                    </a:r>
                    <a:r>
                      <a:rPr lang="en-US" dirty="0"/>
                      <a:t> </a:t>
                    </a:r>
                    <a:r>
                      <a:rPr lang="ru-RU" dirty="0"/>
                      <a:t>значение_</a:t>
                    </a:r>
                    <a:r>
                      <a:rPr lang="en-US" dirty="0"/>
                      <a:t>2</a:t>
                    </a:r>
                    <a:r>
                      <a: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:</a:t>
                    </a:r>
                  </a:p>
                </p:txBody>
              </p:sp>
              <p:cxnSp>
                <p:nvCxnSpPr>
                  <p:cNvPr id="19" name="Прямая со стрелкой 18"/>
                  <p:cNvCxnSpPr>
                    <a:endCxn id="11283" idx="1"/>
                  </p:cNvCxnSpPr>
                  <p:nvPr/>
                </p:nvCxnSpPr>
                <p:spPr>
                  <a:xfrm>
                    <a:off x="3308262" y="3541949"/>
                    <a:ext cx="1575331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Прямая со стрелкой 19"/>
                  <p:cNvCxnSpPr/>
                  <p:nvPr/>
                </p:nvCxnSpPr>
                <p:spPr>
                  <a:xfrm>
                    <a:off x="6611956" y="3529249"/>
                    <a:ext cx="1008212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287" name="Text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3696" y="4292919"/>
                    <a:ext cx="1728192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/>
                      <a:t>Операторы</a:t>
                    </a:r>
                    <a:r>
                      <a:rPr lang="en-US"/>
                      <a:t> n</a:t>
                    </a:r>
                    <a:r>
                      <a:rPr lang="ru-RU"/>
                      <a:t> </a:t>
                    </a:r>
                  </a:p>
                </p:txBody>
              </p:sp>
              <p:sp>
                <p:nvSpPr>
                  <p:cNvPr id="11288" name="Text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83282" y="4075847"/>
                    <a:ext cx="1665156" cy="3693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case</a:t>
                    </a:r>
                    <a:r>
                      <a:rPr lang="en-US" dirty="0"/>
                      <a:t> </a:t>
                    </a:r>
                    <a:r>
                      <a:rPr lang="ru-RU" dirty="0"/>
                      <a:t>значение_</a:t>
                    </a:r>
                    <a:r>
                      <a:rPr lang="en-US" dirty="0"/>
                      <a:t>n</a:t>
                    </a:r>
                    <a:r>
                      <a: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:</a:t>
                    </a:r>
                  </a:p>
                </p:txBody>
              </p:sp>
              <p:cxnSp>
                <p:nvCxnSpPr>
                  <p:cNvPr id="23" name="Прямая со стрелкой 22"/>
                  <p:cNvCxnSpPr>
                    <a:endCxn id="11287" idx="1"/>
                  </p:cNvCxnSpPr>
                  <p:nvPr/>
                </p:nvCxnSpPr>
                <p:spPr>
                  <a:xfrm>
                    <a:off x="3308262" y="4477031"/>
                    <a:ext cx="1575331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Прямая со стрелкой 23"/>
                  <p:cNvCxnSpPr/>
                  <p:nvPr/>
                </p:nvCxnSpPr>
                <p:spPr>
                  <a:xfrm>
                    <a:off x="6611956" y="4464330"/>
                    <a:ext cx="1008212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291" name="Text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07824" y="5085007"/>
                    <a:ext cx="1728192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/>
                      <a:t>Операторы</a:t>
                    </a:r>
                    <a:r>
                      <a:rPr lang="en-US"/>
                      <a:t> </a:t>
                    </a:r>
                    <a:r>
                      <a:rPr lang="ru-RU"/>
                      <a:t> </a:t>
                    </a:r>
                  </a:p>
                </p:txBody>
              </p:sp>
              <p:sp>
                <p:nvSpPr>
                  <p:cNvPr id="11292" name="Text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36491" y="4861710"/>
                    <a:ext cx="816601" cy="3667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default</a:t>
                    </a:r>
                    <a:r>
                      <a: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:</a:t>
                    </a:r>
                  </a:p>
                </p:txBody>
              </p:sp>
              <p:cxnSp>
                <p:nvCxnSpPr>
                  <p:cNvPr id="27" name="Прямая со стрелкой 26"/>
                  <p:cNvCxnSpPr>
                    <a:endCxn id="11291" idx="1"/>
                  </p:cNvCxnSpPr>
                  <p:nvPr/>
                </p:nvCxnSpPr>
                <p:spPr>
                  <a:xfrm>
                    <a:off x="3308262" y="5269231"/>
                    <a:ext cx="1599765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Прямая со стрелкой 27"/>
                  <p:cNvCxnSpPr/>
                  <p:nvPr/>
                </p:nvCxnSpPr>
                <p:spPr>
                  <a:xfrm>
                    <a:off x="6636390" y="5256531"/>
                    <a:ext cx="983779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Прямая со стрелкой 28"/>
                  <p:cNvCxnSpPr/>
                  <p:nvPr/>
                </p:nvCxnSpPr>
                <p:spPr>
                  <a:xfrm>
                    <a:off x="7625312" y="2805314"/>
                    <a:ext cx="0" cy="3071958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miter lim="800000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Прямая со стрелкой 29"/>
                  <p:cNvCxnSpPr/>
                  <p:nvPr/>
                </p:nvCxnSpPr>
                <p:spPr>
                  <a:xfrm>
                    <a:off x="3308262" y="2792614"/>
                    <a:ext cx="0" cy="920794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miter lim="800000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Прямая со стрелкой 30"/>
                  <p:cNvCxnSpPr/>
                  <p:nvPr/>
                </p:nvCxnSpPr>
                <p:spPr>
                  <a:xfrm>
                    <a:off x="3308262" y="4281759"/>
                    <a:ext cx="0" cy="987472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miter lim="800000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Прямая соединительная линия 31"/>
                  <p:cNvCxnSpPr/>
                  <p:nvPr/>
                </p:nvCxnSpPr>
                <p:spPr>
                  <a:xfrm>
                    <a:off x="3308262" y="3645141"/>
                    <a:ext cx="0" cy="61597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274" name="TextBox 7"/>
                <p:cNvSpPr txBox="1">
                  <a:spLocks noChangeArrowheads="1"/>
                </p:cNvSpPr>
                <p:nvPr/>
              </p:nvSpPr>
              <p:spPr bwMode="auto">
                <a:xfrm>
                  <a:off x="6611888" y="2422892"/>
                  <a:ext cx="9361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break;</a:t>
                  </a:r>
                </a:p>
              </p:txBody>
            </p:sp>
            <p:sp>
              <p:nvSpPr>
                <p:cNvPr id="11275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6632223" y="3163096"/>
                  <a:ext cx="9361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break;</a:t>
                  </a:r>
                </a:p>
              </p:txBody>
            </p:sp>
            <p:sp>
              <p:nvSpPr>
                <p:cNvPr id="11276" name="TextBox 9"/>
                <p:cNvSpPr txBox="1">
                  <a:spLocks noChangeArrowheads="1"/>
                </p:cNvSpPr>
                <p:nvPr/>
              </p:nvSpPr>
              <p:spPr bwMode="auto">
                <a:xfrm>
                  <a:off x="6611888" y="4096446"/>
                  <a:ext cx="9361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break;</a:t>
                  </a:r>
                </a:p>
              </p:txBody>
            </p:sp>
            <p:sp>
              <p:nvSpPr>
                <p:cNvPr id="11277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6640555" y="4869160"/>
                  <a:ext cx="9361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break;</a:t>
                  </a:r>
                </a:p>
              </p:txBody>
            </p:sp>
          </p:grpSp>
        </p:grpSp>
        <p:sp>
          <p:nvSpPr>
            <p:cNvPr id="2" name="TextBox 1"/>
            <p:cNvSpPr txBox="1"/>
            <p:nvPr/>
          </p:nvSpPr>
          <p:spPr>
            <a:xfrm>
              <a:off x="6270539" y="2221984"/>
              <a:ext cx="4376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…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757521" y="957522"/>
            <a:ext cx="20006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952957" y="3869688"/>
            <a:ext cx="20006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FE6F839-5426-4B81-AC60-B1711FF44A7D}" type="slidenum">
              <a:rPr lang="ru-RU" smtClean="0"/>
              <a:pPr eaLnBrk="1" hangingPunct="1">
                <a:defRPr/>
              </a:pPr>
              <a:t>22</a:t>
            </a:fld>
            <a:endParaRPr lang="ru-RU"/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3090864" y="260350"/>
            <a:ext cx="5805487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457200">
              <a:spcAft>
                <a:spcPts val="600"/>
              </a:spcAft>
              <a:buNone/>
              <a:defRPr/>
            </a:pPr>
            <a:r>
              <a:rPr lang="ru-RU" sz="2000" dirty="0"/>
              <a:t>Структурная схема оператора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</a:t>
            </a:r>
            <a:r>
              <a:rPr lang="ru-RU" sz="2000" dirty="0"/>
              <a:t>. </a:t>
            </a:r>
          </a:p>
          <a:p>
            <a:pPr marL="0" indent="457200">
              <a:spcAft>
                <a:spcPts val="600"/>
              </a:spcAft>
              <a:buNone/>
              <a:defRPr/>
            </a:pPr>
            <a:endParaRPr lang="en-US" sz="2000" dirty="0"/>
          </a:p>
        </p:txBody>
      </p:sp>
      <p:sp>
        <p:nvSpPr>
          <p:cNvPr id="12293" name="Rectangle 3"/>
          <p:cNvSpPr txBox="1">
            <a:spLocks noChangeArrowheads="1"/>
          </p:cNvSpPr>
          <p:nvPr/>
        </p:nvSpPr>
        <p:spPr bwMode="auto">
          <a:xfrm>
            <a:off x="2038823" y="4077072"/>
            <a:ext cx="7750175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600"/>
              </a:spcAft>
            </a:pPr>
            <a:r>
              <a:rPr lang="ru-RU" sz="2000" dirty="0"/>
              <a:t>Если </a:t>
            </a:r>
            <a:r>
              <a:rPr lang="ru-RU" sz="2400" u="sng" dirty="0"/>
              <a:t>удается</a:t>
            </a:r>
            <a:r>
              <a:rPr lang="ru-RU" sz="2400" dirty="0"/>
              <a:t> </a:t>
            </a:r>
            <a:r>
              <a:rPr lang="ru-RU" sz="2000" dirty="0"/>
              <a:t>обнаружить совпадение, тогда выполняется тот код, который содержится в разделе, соответствующем обнаруженному совпадению.</a:t>
            </a:r>
          </a:p>
          <a:p>
            <a:pPr eaLnBrk="1" hangingPunct="1">
              <a:spcBef>
                <a:spcPct val="20000"/>
              </a:spcBef>
              <a:spcAft>
                <a:spcPts val="600"/>
              </a:spcAft>
            </a:pPr>
            <a:r>
              <a:rPr lang="ru-RU" sz="2000" dirty="0"/>
              <a:t>Если </a:t>
            </a:r>
            <a:r>
              <a:rPr lang="ru-RU" sz="2400" u="sng" dirty="0"/>
              <a:t>не удается </a:t>
            </a:r>
            <a:r>
              <a:rPr lang="ru-RU" sz="2000" dirty="0"/>
              <a:t>обнаружить ни одного совпадения, выполняется тот код, который содержится в разделе </a:t>
            </a:r>
            <a:r>
              <a:rPr lang="ru-RU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default</a:t>
            </a:r>
            <a:r>
              <a:rPr lang="ru-RU" sz="2000" dirty="0"/>
              <a:t>, при условии, что такой раздел существует.</a:t>
            </a:r>
          </a:p>
          <a:p>
            <a:pPr eaLnBrk="1" hangingPunct="1">
              <a:spcBef>
                <a:spcPct val="20000"/>
              </a:spcBef>
              <a:spcAft>
                <a:spcPts val="600"/>
              </a:spcAft>
            </a:pPr>
            <a:endParaRPr lang="ru-RU" sz="2000" dirty="0"/>
          </a:p>
          <a:p>
            <a:pPr eaLnBrk="1" hangingPunct="1">
              <a:spcBef>
                <a:spcPct val="20000"/>
              </a:spcBef>
              <a:spcAft>
                <a:spcPts val="600"/>
              </a:spcAft>
            </a:pPr>
            <a:endParaRPr lang="en-US" sz="2000" dirty="0"/>
          </a:p>
        </p:txBody>
      </p:sp>
      <p:grpSp>
        <p:nvGrpSpPr>
          <p:cNvPr id="95" name="Группа 94"/>
          <p:cNvGrpSpPr/>
          <p:nvPr/>
        </p:nvGrpSpPr>
        <p:grpSpPr>
          <a:xfrm>
            <a:off x="1731964" y="865188"/>
            <a:ext cx="8569325" cy="3465512"/>
            <a:chOff x="207963" y="865188"/>
            <a:chExt cx="8569325" cy="3465512"/>
          </a:xfrm>
        </p:grpSpPr>
        <p:grpSp>
          <p:nvGrpSpPr>
            <p:cNvPr id="96" name="Группа 95"/>
            <p:cNvGrpSpPr>
              <a:grpSpLocks/>
            </p:cNvGrpSpPr>
            <p:nvPr/>
          </p:nvGrpSpPr>
          <p:grpSpPr bwMode="auto">
            <a:xfrm>
              <a:off x="207963" y="865188"/>
              <a:ext cx="8569325" cy="3465512"/>
              <a:chOff x="683568" y="2411596"/>
              <a:chExt cx="6941744" cy="3465676"/>
            </a:xfrm>
          </p:grpSpPr>
          <p:sp>
            <p:nvSpPr>
              <p:cNvPr id="98" name="TextBox 3"/>
              <p:cNvSpPr txBox="1">
                <a:spLocks noChangeArrowheads="1"/>
              </p:cNvSpPr>
              <p:nvPr/>
            </p:nvSpPr>
            <p:spPr bwMode="auto">
              <a:xfrm>
                <a:off x="683568" y="2436382"/>
                <a:ext cx="93610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/>
                  <a:t>switch</a:t>
                </a:r>
                <a:endParaRPr lang="ru-RU"/>
              </a:p>
            </p:txBody>
          </p:sp>
          <p:grpSp>
            <p:nvGrpSpPr>
              <p:cNvPr id="99" name="Группа 4"/>
              <p:cNvGrpSpPr>
                <a:grpSpLocks/>
              </p:cNvGrpSpPr>
              <p:nvPr/>
            </p:nvGrpSpPr>
            <p:grpSpPr bwMode="auto">
              <a:xfrm>
                <a:off x="755583" y="2411596"/>
                <a:ext cx="6869729" cy="3465676"/>
                <a:chOff x="755583" y="2411596"/>
                <a:chExt cx="6869729" cy="3465676"/>
              </a:xfrm>
            </p:grpSpPr>
            <p:sp>
              <p:nvSpPr>
                <p:cNvPr id="100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3269082" y="2411596"/>
                  <a:ext cx="1714818" cy="3693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case</a:t>
                  </a:r>
                  <a:r>
                    <a:rPr lang="en-US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ru-RU" dirty="0"/>
                    <a:t>значение_</a:t>
                  </a:r>
                  <a:r>
                    <a:rPr lang="en-US" dirty="0"/>
                    <a:t>1</a:t>
                  </a:r>
                  <a:r>
                    <a:rPr lang="ru-RU" b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</a:t>
                  </a:r>
                </a:p>
              </p:txBody>
            </p:sp>
            <p:grpSp>
              <p:nvGrpSpPr>
                <p:cNvPr id="101" name="Группа 6"/>
                <p:cNvGrpSpPr>
                  <a:grpSpLocks/>
                </p:cNvGrpSpPr>
                <p:nvPr/>
              </p:nvGrpSpPr>
              <p:grpSpPr bwMode="auto">
                <a:xfrm>
                  <a:off x="755583" y="2627443"/>
                  <a:ext cx="6869729" cy="3249829"/>
                  <a:chOff x="755583" y="2627443"/>
                  <a:chExt cx="6869729" cy="3249829"/>
                </a:xfrm>
              </p:grpSpPr>
              <p:sp>
                <p:nvSpPr>
                  <p:cNvPr id="106" name="Text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3688" y="2627443"/>
                    <a:ext cx="1311573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(</a:t>
                    </a:r>
                    <a:r>
                      <a:rPr lang="ru-RU" dirty="0"/>
                      <a:t>Выражение</a:t>
                    </a:r>
                    <a:r>
                      <a:rPr lang="ru-RU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)</a:t>
                    </a:r>
                  </a:p>
                </p:txBody>
              </p:sp>
              <p:cxnSp>
                <p:nvCxnSpPr>
                  <p:cNvPr id="107" name="Прямая со стрелкой 106"/>
                  <p:cNvCxnSpPr>
                    <a:endCxn id="106" idx="1"/>
                  </p:cNvCxnSpPr>
                  <p:nvPr/>
                </p:nvCxnSpPr>
                <p:spPr>
                  <a:xfrm>
                    <a:off x="755583" y="2811665"/>
                    <a:ext cx="1008212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8" name="Text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032" y="2627443"/>
                    <a:ext cx="1728192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/>
                      <a:t>Операторы</a:t>
                    </a:r>
                    <a:r>
                      <a:rPr lang="en-US"/>
                      <a:t> 1</a:t>
                    </a:r>
                    <a:r>
                      <a:rPr lang="ru-RU"/>
                      <a:t> </a:t>
                    </a:r>
                  </a:p>
                </p:txBody>
              </p:sp>
              <p:cxnSp>
                <p:nvCxnSpPr>
                  <p:cNvPr id="109" name="Прямая со стрелкой 108"/>
                  <p:cNvCxnSpPr>
                    <a:stCxn id="106" idx="3"/>
                    <a:endCxn id="108" idx="1"/>
                  </p:cNvCxnSpPr>
                  <p:nvPr/>
                </p:nvCxnSpPr>
                <p:spPr>
                  <a:xfrm>
                    <a:off x="3075499" y="2811665"/>
                    <a:ext cx="1784946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Прямая со стрелкой 109"/>
                  <p:cNvCxnSpPr/>
                  <p:nvPr/>
                </p:nvCxnSpPr>
                <p:spPr>
                  <a:xfrm>
                    <a:off x="6588809" y="2798964"/>
                    <a:ext cx="1036503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1" name="Text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3696" y="3356815"/>
                    <a:ext cx="1728192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/>
                      <a:t>Операторы</a:t>
                    </a:r>
                    <a:r>
                      <a:rPr lang="en-US"/>
                      <a:t> 2</a:t>
                    </a:r>
                    <a:r>
                      <a:rPr lang="ru-RU"/>
                      <a:t> </a:t>
                    </a:r>
                  </a:p>
                </p:txBody>
              </p:sp>
              <p:sp>
                <p:nvSpPr>
                  <p:cNvPr id="112" name="Text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96547" y="3140968"/>
                    <a:ext cx="1665156" cy="3693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case</a:t>
                    </a:r>
                    <a:r>
                      <a:rPr lang="en-US" dirty="0"/>
                      <a:t> </a:t>
                    </a:r>
                    <a:r>
                      <a:rPr lang="ru-RU" dirty="0"/>
                      <a:t>значение_</a:t>
                    </a:r>
                    <a:r>
                      <a:rPr lang="en-US" dirty="0"/>
                      <a:t>2</a:t>
                    </a:r>
                    <a:r>
                      <a: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:</a:t>
                    </a:r>
                  </a:p>
                </p:txBody>
              </p:sp>
              <p:cxnSp>
                <p:nvCxnSpPr>
                  <p:cNvPr id="113" name="Прямая со стрелкой 112"/>
                  <p:cNvCxnSpPr>
                    <a:endCxn id="111" idx="1"/>
                  </p:cNvCxnSpPr>
                  <p:nvPr/>
                </p:nvCxnSpPr>
                <p:spPr>
                  <a:xfrm>
                    <a:off x="3308262" y="3541949"/>
                    <a:ext cx="1575331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Прямая со стрелкой 113"/>
                  <p:cNvCxnSpPr/>
                  <p:nvPr/>
                </p:nvCxnSpPr>
                <p:spPr>
                  <a:xfrm>
                    <a:off x="6611956" y="3529249"/>
                    <a:ext cx="1008212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5" name="Text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3696" y="4292919"/>
                    <a:ext cx="1728192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/>
                      <a:t>Операторы</a:t>
                    </a:r>
                    <a:r>
                      <a:rPr lang="en-US"/>
                      <a:t> n</a:t>
                    </a:r>
                    <a:r>
                      <a:rPr lang="ru-RU"/>
                      <a:t> </a:t>
                    </a:r>
                  </a:p>
                </p:txBody>
              </p:sp>
              <p:sp>
                <p:nvSpPr>
                  <p:cNvPr id="116" name="Text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83282" y="4075847"/>
                    <a:ext cx="1665156" cy="3693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case</a:t>
                    </a:r>
                    <a:r>
                      <a:rPr lang="en-US" dirty="0"/>
                      <a:t> </a:t>
                    </a:r>
                    <a:r>
                      <a:rPr lang="ru-RU" dirty="0"/>
                      <a:t>значение_</a:t>
                    </a:r>
                    <a:r>
                      <a:rPr lang="en-US" dirty="0"/>
                      <a:t>n</a:t>
                    </a:r>
                    <a:r>
                      <a: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:</a:t>
                    </a:r>
                  </a:p>
                </p:txBody>
              </p:sp>
              <p:cxnSp>
                <p:nvCxnSpPr>
                  <p:cNvPr id="117" name="Прямая со стрелкой 116"/>
                  <p:cNvCxnSpPr>
                    <a:endCxn id="115" idx="1"/>
                  </p:cNvCxnSpPr>
                  <p:nvPr/>
                </p:nvCxnSpPr>
                <p:spPr>
                  <a:xfrm>
                    <a:off x="3308262" y="4477031"/>
                    <a:ext cx="1575331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Прямая со стрелкой 117"/>
                  <p:cNvCxnSpPr/>
                  <p:nvPr/>
                </p:nvCxnSpPr>
                <p:spPr>
                  <a:xfrm>
                    <a:off x="6611956" y="4464330"/>
                    <a:ext cx="1008212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9" name="Text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07824" y="5085007"/>
                    <a:ext cx="1728192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/>
                      <a:t>Операторы</a:t>
                    </a:r>
                    <a:r>
                      <a:rPr lang="en-US"/>
                      <a:t> </a:t>
                    </a:r>
                    <a:r>
                      <a:rPr lang="ru-RU"/>
                      <a:t> </a:t>
                    </a:r>
                  </a:p>
                </p:txBody>
              </p:sp>
              <p:sp>
                <p:nvSpPr>
                  <p:cNvPr id="120" name="Text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36491" y="4861710"/>
                    <a:ext cx="816601" cy="3667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default</a:t>
                    </a:r>
                    <a:r>
                      <a: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:</a:t>
                    </a:r>
                  </a:p>
                </p:txBody>
              </p:sp>
              <p:cxnSp>
                <p:nvCxnSpPr>
                  <p:cNvPr id="121" name="Прямая со стрелкой 120"/>
                  <p:cNvCxnSpPr>
                    <a:endCxn id="119" idx="1"/>
                  </p:cNvCxnSpPr>
                  <p:nvPr/>
                </p:nvCxnSpPr>
                <p:spPr>
                  <a:xfrm>
                    <a:off x="3308262" y="5269231"/>
                    <a:ext cx="1599765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Прямая со стрелкой 121"/>
                  <p:cNvCxnSpPr/>
                  <p:nvPr/>
                </p:nvCxnSpPr>
                <p:spPr>
                  <a:xfrm>
                    <a:off x="6636390" y="5256531"/>
                    <a:ext cx="983779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Прямая со стрелкой 122"/>
                  <p:cNvCxnSpPr/>
                  <p:nvPr/>
                </p:nvCxnSpPr>
                <p:spPr>
                  <a:xfrm>
                    <a:off x="7625312" y="2805314"/>
                    <a:ext cx="0" cy="3071958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miter lim="800000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Прямая со стрелкой 123"/>
                  <p:cNvCxnSpPr/>
                  <p:nvPr/>
                </p:nvCxnSpPr>
                <p:spPr>
                  <a:xfrm>
                    <a:off x="3308262" y="2792614"/>
                    <a:ext cx="0" cy="920794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miter lim="800000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Прямая со стрелкой 124"/>
                  <p:cNvCxnSpPr/>
                  <p:nvPr/>
                </p:nvCxnSpPr>
                <p:spPr>
                  <a:xfrm>
                    <a:off x="3308262" y="4281759"/>
                    <a:ext cx="0" cy="987472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miter lim="800000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Прямая соединительная линия 125"/>
                  <p:cNvCxnSpPr/>
                  <p:nvPr/>
                </p:nvCxnSpPr>
                <p:spPr>
                  <a:xfrm>
                    <a:off x="3308262" y="3645141"/>
                    <a:ext cx="0" cy="61597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2" name="TextBox 7"/>
                <p:cNvSpPr txBox="1">
                  <a:spLocks noChangeArrowheads="1"/>
                </p:cNvSpPr>
                <p:nvPr/>
              </p:nvSpPr>
              <p:spPr bwMode="auto">
                <a:xfrm>
                  <a:off x="6611888" y="2422892"/>
                  <a:ext cx="9361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break;</a:t>
                  </a:r>
                </a:p>
              </p:txBody>
            </p:sp>
            <p:sp>
              <p:nvSpPr>
                <p:cNvPr id="103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6632223" y="3163096"/>
                  <a:ext cx="9361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break;</a:t>
                  </a:r>
                </a:p>
              </p:txBody>
            </p:sp>
            <p:sp>
              <p:nvSpPr>
                <p:cNvPr id="104" name="TextBox 9"/>
                <p:cNvSpPr txBox="1">
                  <a:spLocks noChangeArrowheads="1"/>
                </p:cNvSpPr>
                <p:nvPr/>
              </p:nvSpPr>
              <p:spPr bwMode="auto">
                <a:xfrm>
                  <a:off x="6611888" y="4096446"/>
                  <a:ext cx="9361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break;</a:t>
                  </a:r>
                </a:p>
              </p:txBody>
            </p:sp>
            <p:sp>
              <p:nvSpPr>
                <p:cNvPr id="105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6640555" y="4869160"/>
                  <a:ext cx="9361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break;</a:t>
                  </a:r>
                </a:p>
              </p:txBody>
            </p:sp>
          </p:grpSp>
        </p:grpSp>
        <p:sp>
          <p:nvSpPr>
            <p:cNvPr id="97" name="TextBox 96"/>
            <p:cNvSpPr txBox="1"/>
            <p:nvPr/>
          </p:nvSpPr>
          <p:spPr>
            <a:xfrm>
              <a:off x="6270539" y="2221984"/>
              <a:ext cx="4376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…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4757521" y="957522"/>
            <a:ext cx="20006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952957" y="3869688"/>
            <a:ext cx="20006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14F1724-EBD2-4D65-AA66-64D0DE5484F9}" type="slidenum">
              <a:rPr lang="ru-RU" smtClean="0"/>
              <a:pPr eaLnBrk="1" hangingPunct="1">
                <a:defRPr/>
              </a:pPr>
              <a:t>23</a:t>
            </a:fld>
            <a:endParaRPr lang="ru-RU"/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3090864" y="260350"/>
            <a:ext cx="5805487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457200">
              <a:spcAft>
                <a:spcPts val="600"/>
              </a:spcAft>
              <a:buNone/>
              <a:defRPr/>
            </a:pPr>
            <a:r>
              <a:rPr lang="ru-RU" sz="2000" dirty="0"/>
              <a:t>Структурная схема оператора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</a:t>
            </a:r>
            <a:r>
              <a:rPr lang="ru-RU" sz="2000" dirty="0"/>
              <a:t>. </a:t>
            </a:r>
          </a:p>
          <a:p>
            <a:pPr marL="0" indent="457200">
              <a:spcAft>
                <a:spcPts val="600"/>
              </a:spcAft>
              <a:buNone/>
              <a:defRPr/>
            </a:pPr>
            <a:endParaRPr lang="en-US" sz="2000" dirty="0"/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2294981" y="4077072"/>
            <a:ext cx="7748587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457200">
              <a:spcAft>
                <a:spcPts val="600"/>
              </a:spcAft>
              <a:buNone/>
              <a:defRPr/>
            </a:pPr>
            <a:r>
              <a:rPr lang="ru-RU" sz="2000" dirty="0"/>
              <a:t>В конце кода в каждом разделе добавляется команда  </a:t>
            </a:r>
            <a:r>
              <a:rPr lang="ru-RU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</a:t>
            </a:r>
            <a:r>
              <a:rPr lang="ru-RU" sz="2000" dirty="0"/>
              <a:t>, исключающая возможность перехода после обработки одного блока </a:t>
            </a:r>
            <a:r>
              <a:rPr lang="ru-RU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</a:t>
            </a:r>
            <a:r>
              <a:rPr lang="ru-RU" sz="2000" dirty="0"/>
              <a:t> к обработке следующего оператора </a:t>
            </a:r>
            <a:r>
              <a:rPr lang="ru-RU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</a:t>
            </a:r>
            <a:r>
              <a:rPr lang="ru-RU" sz="2000" dirty="0"/>
              <a:t>, потому что это недопустимо.</a:t>
            </a:r>
          </a:p>
          <a:p>
            <a:pPr marL="0" indent="457200">
              <a:spcAft>
                <a:spcPts val="600"/>
              </a:spcAft>
              <a:buNone/>
              <a:defRPr/>
            </a:pPr>
            <a:r>
              <a:rPr lang="ru-RU" sz="2000" dirty="0"/>
              <a:t>В данном случае оператор </a:t>
            </a:r>
            <a:r>
              <a:rPr lang="ru-RU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</a:t>
            </a:r>
            <a:r>
              <a:rPr lang="ru-RU" sz="2000" dirty="0"/>
              <a:t> просто завершает работу оператора </a:t>
            </a:r>
            <a:r>
              <a:rPr lang="ru-RU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</a:t>
            </a:r>
            <a:r>
              <a:rPr lang="ru-RU" sz="2000" dirty="0"/>
              <a:t>, после чего процесс обработки продолжается с оператора, следующего после данной структуры.</a:t>
            </a:r>
          </a:p>
          <a:p>
            <a:pPr marL="0" indent="457200">
              <a:spcAft>
                <a:spcPts val="600"/>
              </a:spcAft>
              <a:buNone/>
              <a:defRPr/>
            </a:pPr>
            <a:endParaRPr lang="ru-RU" sz="2000" dirty="0"/>
          </a:p>
          <a:p>
            <a:pPr marL="0" indent="457200">
              <a:spcAft>
                <a:spcPts val="600"/>
              </a:spcAft>
              <a:buNone/>
              <a:defRPr/>
            </a:pPr>
            <a:endParaRPr lang="en-US" sz="2000" dirty="0"/>
          </a:p>
        </p:txBody>
      </p:sp>
      <p:grpSp>
        <p:nvGrpSpPr>
          <p:cNvPr id="66" name="Группа 65"/>
          <p:cNvGrpSpPr/>
          <p:nvPr/>
        </p:nvGrpSpPr>
        <p:grpSpPr>
          <a:xfrm>
            <a:off x="1731964" y="865188"/>
            <a:ext cx="8569325" cy="3465512"/>
            <a:chOff x="207963" y="865188"/>
            <a:chExt cx="8569325" cy="3465512"/>
          </a:xfrm>
        </p:grpSpPr>
        <p:grpSp>
          <p:nvGrpSpPr>
            <p:cNvPr id="67" name="Группа 66"/>
            <p:cNvGrpSpPr>
              <a:grpSpLocks/>
            </p:cNvGrpSpPr>
            <p:nvPr/>
          </p:nvGrpSpPr>
          <p:grpSpPr bwMode="auto">
            <a:xfrm>
              <a:off x="207963" y="865188"/>
              <a:ext cx="8569325" cy="3465512"/>
              <a:chOff x="683568" y="2411596"/>
              <a:chExt cx="6941744" cy="3465676"/>
            </a:xfrm>
          </p:grpSpPr>
          <p:sp>
            <p:nvSpPr>
              <p:cNvPr id="69" name="TextBox 3"/>
              <p:cNvSpPr txBox="1">
                <a:spLocks noChangeArrowheads="1"/>
              </p:cNvSpPr>
              <p:nvPr/>
            </p:nvSpPr>
            <p:spPr bwMode="auto">
              <a:xfrm>
                <a:off x="683568" y="2436382"/>
                <a:ext cx="93610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/>
                  <a:t>switch</a:t>
                </a:r>
                <a:endParaRPr lang="ru-RU"/>
              </a:p>
            </p:txBody>
          </p:sp>
          <p:grpSp>
            <p:nvGrpSpPr>
              <p:cNvPr id="70" name="Группа 4"/>
              <p:cNvGrpSpPr>
                <a:grpSpLocks/>
              </p:cNvGrpSpPr>
              <p:nvPr/>
            </p:nvGrpSpPr>
            <p:grpSpPr bwMode="auto">
              <a:xfrm>
                <a:off x="755583" y="2411596"/>
                <a:ext cx="6869729" cy="3465676"/>
                <a:chOff x="755583" y="2411596"/>
                <a:chExt cx="6869729" cy="3465676"/>
              </a:xfrm>
            </p:grpSpPr>
            <p:sp>
              <p:nvSpPr>
                <p:cNvPr id="71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3269082" y="2411596"/>
                  <a:ext cx="1714818" cy="3693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case</a:t>
                  </a:r>
                  <a:r>
                    <a:rPr lang="en-US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ru-RU" dirty="0"/>
                    <a:t>значение_</a:t>
                  </a:r>
                  <a:r>
                    <a:rPr lang="en-US" dirty="0"/>
                    <a:t>1</a:t>
                  </a:r>
                  <a:r>
                    <a:rPr lang="ru-RU" b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</a:t>
                  </a:r>
                </a:p>
              </p:txBody>
            </p:sp>
            <p:grpSp>
              <p:nvGrpSpPr>
                <p:cNvPr id="72" name="Группа 6"/>
                <p:cNvGrpSpPr>
                  <a:grpSpLocks/>
                </p:cNvGrpSpPr>
                <p:nvPr/>
              </p:nvGrpSpPr>
              <p:grpSpPr bwMode="auto">
                <a:xfrm>
                  <a:off x="755583" y="2627443"/>
                  <a:ext cx="6869729" cy="3249829"/>
                  <a:chOff x="755583" y="2627443"/>
                  <a:chExt cx="6869729" cy="3249829"/>
                </a:xfrm>
              </p:grpSpPr>
              <p:sp>
                <p:nvSpPr>
                  <p:cNvPr id="77" name="Text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3688" y="2627443"/>
                    <a:ext cx="1311573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(</a:t>
                    </a:r>
                    <a:r>
                      <a:rPr lang="ru-RU" dirty="0"/>
                      <a:t>Выражение</a:t>
                    </a:r>
                    <a:r>
                      <a:rPr lang="ru-RU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)</a:t>
                    </a:r>
                  </a:p>
                </p:txBody>
              </p:sp>
              <p:cxnSp>
                <p:nvCxnSpPr>
                  <p:cNvPr id="78" name="Прямая со стрелкой 77"/>
                  <p:cNvCxnSpPr>
                    <a:endCxn id="77" idx="1"/>
                  </p:cNvCxnSpPr>
                  <p:nvPr/>
                </p:nvCxnSpPr>
                <p:spPr>
                  <a:xfrm>
                    <a:off x="755583" y="2811665"/>
                    <a:ext cx="1008212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9" name="Text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032" y="2627443"/>
                    <a:ext cx="1728192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/>
                      <a:t>Операторы</a:t>
                    </a:r>
                    <a:r>
                      <a:rPr lang="en-US"/>
                      <a:t> 1</a:t>
                    </a:r>
                    <a:r>
                      <a:rPr lang="ru-RU"/>
                      <a:t> </a:t>
                    </a:r>
                  </a:p>
                </p:txBody>
              </p:sp>
              <p:cxnSp>
                <p:nvCxnSpPr>
                  <p:cNvPr id="80" name="Прямая со стрелкой 79"/>
                  <p:cNvCxnSpPr>
                    <a:stCxn id="77" idx="3"/>
                    <a:endCxn id="79" idx="1"/>
                  </p:cNvCxnSpPr>
                  <p:nvPr/>
                </p:nvCxnSpPr>
                <p:spPr>
                  <a:xfrm>
                    <a:off x="3075499" y="2811665"/>
                    <a:ext cx="1784946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Прямая со стрелкой 80"/>
                  <p:cNvCxnSpPr/>
                  <p:nvPr/>
                </p:nvCxnSpPr>
                <p:spPr>
                  <a:xfrm>
                    <a:off x="6588809" y="2798964"/>
                    <a:ext cx="1036503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2" name="Text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3696" y="3356815"/>
                    <a:ext cx="1728192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/>
                      <a:t>Операторы</a:t>
                    </a:r>
                    <a:r>
                      <a:rPr lang="en-US"/>
                      <a:t> 2</a:t>
                    </a:r>
                    <a:r>
                      <a:rPr lang="ru-RU"/>
                      <a:t> </a:t>
                    </a:r>
                  </a:p>
                </p:txBody>
              </p:sp>
              <p:sp>
                <p:nvSpPr>
                  <p:cNvPr id="83" name="Text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96547" y="3140968"/>
                    <a:ext cx="1665156" cy="3693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case</a:t>
                    </a:r>
                    <a:r>
                      <a:rPr lang="en-US" dirty="0"/>
                      <a:t> </a:t>
                    </a:r>
                    <a:r>
                      <a:rPr lang="ru-RU" dirty="0"/>
                      <a:t>значение_</a:t>
                    </a:r>
                    <a:r>
                      <a:rPr lang="en-US" dirty="0"/>
                      <a:t>2</a:t>
                    </a:r>
                    <a:r>
                      <a: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:</a:t>
                    </a:r>
                  </a:p>
                </p:txBody>
              </p:sp>
              <p:cxnSp>
                <p:nvCxnSpPr>
                  <p:cNvPr id="84" name="Прямая со стрелкой 83"/>
                  <p:cNvCxnSpPr>
                    <a:endCxn id="82" idx="1"/>
                  </p:cNvCxnSpPr>
                  <p:nvPr/>
                </p:nvCxnSpPr>
                <p:spPr>
                  <a:xfrm>
                    <a:off x="3308262" y="3541949"/>
                    <a:ext cx="1575331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Прямая со стрелкой 84"/>
                  <p:cNvCxnSpPr/>
                  <p:nvPr/>
                </p:nvCxnSpPr>
                <p:spPr>
                  <a:xfrm>
                    <a:off x="6611956" y="3529249"/>
                    <a:ext cx="1008212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6" name="Text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83696" y="4292919"/>
                    <a:ext cx="1728192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/>
                      <a:t>Операторы</a:t>
                    </a:r>
                    <a:r>
                      <a:rPr lang="en-US"/>
                      <a:t> n</a:t>
                    </a:r>
                    <a:r>
                      <a:rPr lang="ru-RU"/>
                      <a:t> </a:t>
                    </a:r>
                  </a:p>
                </p:txBody>
              </p:sp>
              <p:sp>
                <p:nvSpPr>
                  <p:cNvPr id="87" name="Text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83282" y="4075847"/>
                    <a:ext cx="1665156" cy="3693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case</a:t>
                    </a:r>
                    <a:r>
                      <a:rPr lang="en-US" dirty="0"/>
                      <a:t> </a:t>
                    </a:r>
                    <a:r>
                      <a:rPr lang="ru-RU" dirty="0"/>
                      <a:t>значение_</a:t>
                    </a:r>
                    <a:r>
                      <a:rPr lang="en-US" dirty="0"/>
                      <a:t>n</a:t>
                    </a:r>
                    <a:r>
                      <a: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:</a:t>
                    </a:r>
                  </a:p>
                </p:txBody>
              </p:sp>
              <p:cxnSp>
                <p:nvCxnSpPr>
                  <p:cNvPr id="88" name="Прямая со стрелкой 87"/>
                  <p:cNvCxnSpPr>
                    <a:endCxn id="86" idx="1"/>
                  </p:cNvCxnSpPr>
                  <p:nvPr/>
                </p:nvCxnSpPr>
                <p:spPr>
                  <a:xfrm>
                    <a:off x="3308262" y="4477031"/>
                    <a:ext cx="1575331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Прямая со стрелкой 88"/>
                  <p:cNvCxnSpPr/>
                  <p:nvPr/>
                </p:nvCxnSpPr>
                <p:spPr>
                  <a:xfrm>
                    <a:off x="6611956" y="4464330"/>
                    <a:ext cx="1008212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0" name="Text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07824" y="5085007"/>
                    <a:ext cx="1728192" cy="369332"/>
                  </a:xfrm>
                  <a:prstGeom prst="rect">
                    <a:avLst/>
                  </a:prstGeom>
                  <a:solidFill>
                    <a:srgbClr val="FFFF66"/>
                  </a:solidFill>
                  <a:ln w="1587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/>
                      <a:t>Операторы</a:t>
                    </a:r>
                    <a:r>
                      <a:rPr lang="en-US"/>
                      <a:t> </a:t>
                    </a:r>
                    <a:r>
                      <a:rPr lang="ru-RU"/>
                      <a:t> </a:t>
                    </a:r>
                  </a:p>
                </p:txBody>
              </p:sp>
              <p:sp>
                <p:nvSpPr>
                  <p:cNvPr id="91" name="Text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36491" y="4861710"/>
                    <a:ext cx="816601" cy="3667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default</a:t>
                    </a:r>
                    <a:r>
                      <a: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:</a:t>
                    </a:r>
                  </a:p>
                </p:txBody>
              </p:sp>
              <p:cxnSp>
                <p:nvCxnSpPr>
                  <p:cNvPr id="92" name="Прямая со стрелкой 91"/>
                  <p:cNvCxnSpPr>
                    <a:endCxn id="90" idx="1"/>
                  </p:cNvCxnSpPr>
                  <p:nvPr/>
                </p:nvCxnSpPr>
                <p:spPr>
                  <a:xfrm>
                    <a:off x="3308262" y="5269231"/>
                    <a:ext cx="1599765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Прямая со стрелкой 92"/>
                  <p:cNvCxnSpPr/>
                  <p:nvPr/>
                </p:nvCxnSpPr>
                <p:spPr>
                  <a:xfrm>
                    <a:off x="6636390" y="5256531"/>
                    <a:ext cx="983779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Прямая со стрелкой 93"/>
                  <p:cNvCxnSpPr/>
                  <p:nvPr/>
                </p:nvCxnSpPr>
                <p:spPr>
                  <a:xfrm>
                    <a:off x="7625312" y="2805314"/>
                    <a:ext cx="0" cy="3071958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miter lim="800000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Прямая со стрелкой 94"/>
                  <p:cNvCxnSpPr/>
                  <p:nvPr/>
                </p:nvCxnSpPr>
                <p:spPr>
                  <a:xfrm>
                    <a:off x="3308262" y="2792614"/>
                    <a:ext cx="0" cy="920794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miter lim="800000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Прямая со стрелкой 95"/>
                  <p:cNvCxnSpPr/>
                  <p:nvPr/>
                </p:nvCxnSpPr>
                <p:spPr>
                  <a:xfrm>
                    <a:off x="3308262" y="4281759"/>
                    <a:ext cx="0" cy="987472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miter lim="800000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Прямая соединительная линия 96"/>
                  <p:cNvCxnSpPr/>
                  <p:nvPr/>
                </p:nvCxnSpPr>
                <p:spPr>
                  <a:xfrm>
                    <a:off x="3308262" y="3645141"/>
                    <a:ext cx="0" cy="61597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3" name="TextBox 7"/>
                <p:cNvSpPr txBox="1">
                  <a:spLocks noChangeArrowheads="1"/>
                </p:cNvSpPr>
                <p:nvPr/>
              </p:nvSpPr>
              <p:spPr bwMode="auto">
                <a:xfrm>
                  <a:off x="6611888" y="2422892"/>
                  <a:ext cx="9361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break;</a:t>
                  </a:r>
                </a:p>
              </p:txBody>
            </p:sp>
            <p:sp>
              <p:nvSpPr>
                <p:cNvPr id="74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6632223" y="3163096"/>
                  <a:ext cx="9361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break;</a:t>
                  </a:r>
                </a:p>
              </p:txBody>
            </p:sp>
            <p:sp>
              <p:nvSpPr>
                <p:cNvPr id="75" name="TextBox 9"/>
                <p:cNvSpPr txBox="1">
                  <a:spLocks noChangeArrowheads="1"/>
                </p:cNvSpPr>
                <p:nvPr/>
              </p:nvSpPr>
              <p:spPr bwMode="auto">
                <a:xfrm>
                  <a:off x="6611888" y="4096446"/>
                  <a:ext cx="9361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break;</a:t>
                  </a:r>
                </a:p>
              </p:txBody>
            </p:sp>
            <p:sp>
              <p:nvSpPr>
                <p:cNvPr id="76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6640555" y="4869160"/>
                  <a:ext cx="9361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break;</a:t>
                  </a:r>
                </a:p>
              </p:txBody>
            </p:sp>
          </p:grpSp>
        </p:grpSp>
        <p:sp>
          <p:nvSpPr>
            <p:cNvPr id="68" name="TextBox 67"/>
            <p:cNvSpPr txBox="1"/>
            <p:nvPr/>
          </p:nvSpPr>
          <p:spPr>
            <a:xfrm>
              <a:off x="6270539" y="2221984"/>
              <a:ext cx="4376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…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4757521" y="957522"/>
            <a:ext cx="20006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952957" y="3869688"/>
            <a:ext cx="20006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D9521155-8887-49A1-AA0A-8AB31BFBBFA0}" type="slidenum">
              <a:rPr lang="ru-RU" smtClean="0"/>
              <a:pPr eaLnBrk="1" hangingPunct="1">
                <a:defRPr/>
              </a:pPr>
              <a:t>24</a:t>
            </a:fld>
            <a:endParaRPr lang="ru-RU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782888" y="692151"/>
            <a:ext cx="5473700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400" u="sng" dirty="0"/>
              <a:t>3.2. Пример</a:t>
            </a:r>
            <a:r>
              <a:rPr lang="en-US" sz="2400" u="sng" dirty="0"/>
              <a:t>:</a:t>
            </a:r>
            <a:endParaRPr lang="ru-RU" sz="2400" u="sng" dirty="0"/>
          </a:p>
          <a:p>
            <a:pPr eaLnBrk="1" hangingPunct="1">
              <a:spcBef>
                <a:spcPct val="20000"/>
              </a:spcBef>
            </a:pPr>
            <a:r>
              <a:rPr lang="ru-RU" sz="2400" dirty="0"/>
              <a:t>Составить программу, реализующую</a:t>
            </a:r>
          </a:p>
          <a:p>
            <a:pPr eaLnBrk="1" hangingPunct="1">
              <a:spcBef>
                <a:spcPct val="20000"/>
              </a:spcBef>
            </a:pPr>
            <a:r>
              <a:rPr lang="ru-RU" sz="2400" dirty="0"/>
              <a:t> </a:t>
            </a:r>
            <a:r>
              <a:rPr lang="ru-RU" sz="2400" b="1" dirty="0"/>
              <a:t>простейший калькулятор</a:t>
            </a:r>
          </a:p>
          <a:p>
            <a:pPr eaLnBrk="1" hangingPunct="1">
              <a:spcBef>
                <a:spcPct val="20000"/>
              </a:spcBef>
            </a:pPr>
            <a:r>
              <a:rPr lang="ru-RU" sz="2400" dirty="0"/>
              <a:t> на четыре действия:</a:t>
            </a:r>
          </a:p>
          <a:p>
            <a:pPr eaLnBrk="1" hangingPunct="1">
              <a:spcBef>
                <a:spcPct val="20000"/>
              </a:spcBef>
            </a:pPr>
            <a:r>
              <a:rPr lang="ru-RU" sz="2400" dirty="0"/>
              <a:t> сложение, вычитание,</a:t>
            </a:r>
          </a:p>
          <a:p>
            <a:pPr eaLnBrk="1" hangingPunct="1">
              <a:spcBef>
                <a:spcPct val="20000"/>
              </a:spcBef>
            </a:pPr>
            <a:r>
              <a:rPr lang="ru-RU" sz="2400" dirty="0"/>
              <a:t> умножение и деление.</a:t>
            </a: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275CC40-B50F-4C38-BCC5-8CA6D044DDB8}" type="slidenum">
              <a:rPr lang="ru-RU" smtClean="0"/>
              <a:pPr eaLnBrk="1" hangingPunct="1">
                <a:defRPr/>
              </a:pPr>
              <a:t>25</a:t>
            </a:fld>
            <a:endParaRPr lang="ru-RU"/>
          </a:p>
        </p:txBody>
      </p:sp>
      <p:sp>
        <p:nvSpPr>
          <p:cNvPr id="14339" name="Прямоугольник 2"/>
          <p:cNvSpPr>
            <a:spLocks noChangeArrowheads="1"/>
          </p:cNvSpPr>
          <p:nvPr/>
        </p:nvSpPr>
        <p:spPr bwMode="auto">
          <a:xfrm>
            <a:off x="430213" y="472480"/>
            <a:ext cx="6408737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double</a:t>
            </a:r>
            <a:r>
              <a:rPr lang="ru-RU" dirty="0"/>
              <a:t>  </a:t>
            </a:r>
            <a:r>
              <a:rPr lang="en-US" dirty="0"/>
              <a:t>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dirty="0"/>
              <a:t>,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dirty="0"/>
              <a:t>,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</a:t>
            </a:r>
            <a:r>
              <a:rPr lang="en-US" dirty="0"/>
              <a:t>;</a:t>
            </a:r>
          </a:p>
          <a:p>
            <a:pPr>
              <a:defRPr/>
            </a:pPr>
            <a:r>
              <a:rPr lang="en-US" dirty="0"/>
              <a:t>char</a:t>
            </a:r>
            <a:r>
              <a:rPr lang="ru-RU" dirty="0"/>
              <a:t>  </a:t>
            </a:r>
            <a:r>
              <a:rPr lang="en-US" dirty="0"/>
              <a:t>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</a:t>
            </a:r>
            <a:r>
              <a:rPr lang="en-US" dirty="0"/>
              <a:t>;</a:t>
            </a:r>
          </a:p>
          <a:p>
            <a:pPr>
              <a:defRPr/>
            </a:pPr>
            <a:r>
              <a:rPr lang="en-US" dirty="0" err="1"/>
              <a:t>cout</a:t>
            </a:r>
            <a:r>
              <a:rPr lang="ru-RU" dirty="0"/>
              <a:t> </a:t>
            </a:r>
            <a:r>
              <a:rPr lang="en-US" dirty="0"/>
              <a:t> &lt;&lt; </a:t>
            </a:r>
            <a:r>
              <a:rPr lang="ru-RU" dirty="0"/>
              <a:t>  </a:t>
            </a:r>
            <a:r>
              <a:rPr lang="en-US" dirty="0"/>
              <a:t>"a: " ; </a:t>
            </a:r>
            <a:r>
              <a:rPr lang="ru-RU" dirty="0"/>
              <a:t>    </a:t>
            </a:r>
            <a:r>
              <a:rPr lang="en-US" dirty="0" err="1"/>
              <a:t>cin</a:t>
            </a:r>
            <a:r>
              <a:rPr lang="ru-RU" dirty="0"/>
              <a:t> </a:t>
            </a:r>
            <a:r>
              <a:rPr lang="en-US" dirty="0"/>
              <a:t> &gt;&gt;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dirty="0"/>
              <a:t>;</a:t>
            </a:r>
            <a:endParaRPr lang="ru-RU" dirty="0"/>
          </a:p>
          <a:p>
            <a:pPr>
              <a:defRPr/>
            </a:pPr>
            <a:r>
              <a:rPr lang="en-US" dirty="0" err="1"/>
              <a:t>cout</a:t>
            </a:r>
            <a:r>
              <a:rPr lang="en-US" dirty="0"/>
              <a:t> </a:t>
            </a:r>
            <a:r>
              <a:rPr lang="ru-RU" dirty="0"/>
              <a:t> </a:t>
            </a:r>
            <a:r>
              <a:rPr lang="en-US" dirty="0"/>
              <a:t>&lt;&lt; </a:t>
            </a:r>
            <a:r>
              <a:rPr lang="ru-RU" dirty="0"/>
              <a:t>  </a:t>
            </a:r>
            <a:r>
              <a:rPr lang="en-US" dirty="0"/>
              <a:t>"op: " ; </a:t>
            </a:r>
            <a:r>
              <a:rPr lang="ru-RU" dirty="0"/>
              <a:t>  </a:t>
            </a:r>
            <a:r>
              <a:rPr lang="en-US" dirty="0" err="1"/>
              <a:t>cin</a:t>
            </a:r>
            <a:r>
              <a:rPr lang="en-US" dirty="0"/>
              <a:t> </a:t>
            </a:r>
            <a:r>
              <a:rPr lang="ru-RU" dirty="0"/>
              <a:t> </a:t>
            </a:r>
            <a:r>
              <a:rPr lang="en-US" dirty="0"/>
              <a:t>&gt;&gt;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</a:t>
            </a:r>
            <a:r>
              <a:rPr lang="en-US" dirty="0"/>
              <a:t>;</a:t>
            </a:r>
          </a:p>
          <a:p>
            <a:pPr>
              <a:defRPr/>
            </a:pPr>
            <a:r>
              <a:rPr lang="en-US" dirty="0" err="1"/>
              <a:t>cout</a:t>
            </a:r>
            <a:r>
              <a:rPr lang="en-US" dirty="0"/>
              <a:t> </a:t>
            </a:r>
            <a:r>
              <a:rPr lang="ru-RU" dirty="0"/>
              <a:t> </a:t>
            </a:r>
            <a:r>
              <a:rPr lang="en-US" dirty="0"/>
              <a:t>&lt;&lt;</a:t>
            </a:r>
            <a:r>
              <a:rPr lang="ru-RU" dirty="0"/>
              <a:t>  </a:t>
            </a:r>
            <a:r>
              <a:rPr lang="en-US" dirty="0"/>
              <a:t> "b: " ; </a:t>
            </a:r>
            <a:r>
              <a:rPr lang="ru-RU" dirty="0"/>
              <a:t>    </a:t>
            </a:r>
            <a:r>
              <a:rPr lang="en-US" dirty="0" err="1"/>
              <a:t>cin</a:t>
            </a:r>
            <a:r>
              <a:rPr lang="en-US" dirty="0"/>
              <a:t> </a:t>
            </a:r>
            <a:r>
              <a:rPr lang="ru-RU" dirty="0"/>
              <a:t> </a:t>
            </a:r>
            <a:r>
              <a:rPr lang="en-US" dirty="0"/>
              <a:t>&gt;&gt;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dirty="0"/>
              <a:t>;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bool</a:t>
            </a:r>
            <a:r>
              <a:rPr lang="en-US" dirty="0"/>
              <a:t>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</a:t>
            </a:r>
            <a:r>
              <a:rPr lang="en-US" dirty="0"/>
              <a:t> =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</a:t>
            </a:r>
            <a:r>
              <a:rPr lang="en-US" dirty="0"/>
              <a:t>;</a:t>
            </a:r>
          </a:p>
          <a:p>
            <a:pPr>
              <a:defRPr/>
            </a:pPr>
            <a:r>
              <a:rPr lang="en-US" dirty="0"/>
              <a:t>          switch (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ru-RU" dirty="0"/>
              <a:t>            {</a:t>
            </a:r>
          </a:p>
          <a:p>
            <a:pPr>
              <a:defRPr/>
            </a:pPr>
            <a:r>
              <a:rPr lang="en-US" dirty="0"/>
              <a:t>                case '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en-US" dirty="0"/>
              <a:t>':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</a:t>
            </a:r>
            <a:r>
              <a:rPr lang="en-US" dirty="0"/>
              <a:t> =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dirty="0"/>
              <a:t> +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dirty="0"/>
              <a:t>; break;</a:t>
            </a:r>
          </a:p>
          <a:p>
            <a:pPr>
              <a:defRPr/>
            </a:pPr>
            <a:r>
              <a:rPr lang="en-US" dirty="0"/>
              <a:t>                case '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dirty="0"/>
              <a:t>': </a:t>
            </a:r>
            <a:r>
              <a:rPr lang="ru-RU" dirty="0"/>
              <a:t>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</a:t>
            </a:r>
            <a:r>
              <a:rPr lang="en-US" dirty="0"/>
              <a:t> =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dirty="0"/>
              <a:t> -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dirty="0"/>
              <a:t>; </a:t>
            </a:r>
            <a:r>
              <a:rPr lang="ru-RU" dirty="0"/>
              <a:t> </a:t>
            </a:r>
            <a:r>
              <a:rPr lang="en-US" dirty="0"/>
              <a:t>break;</a:t>
            </a:r>
          </a:p>
          <a:p>
            <a:pPr>
              <a:defRPr/>
            </a:pPr>
            <a:r>
              <a:rPr lang="en-US" dirty="0"/>
              <a:t>                case '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dirty="0"/>
              <a:t>': </a:t>
            </a:r>
            <a:r>
              <a:rPr lang="ru-RU" dirty="0"/>
              <a:t>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</a:t>
            </a:r>
            <a:r>
              <a:rPr lang="en-US" dirty="0"/>
              <a:t> =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dirty="0"/>
              <a:t> *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dirty="0"/>
              <a:t>;</a:t>
            </a:r>
            <a:r>
              <a:rPr lang="ru-RU" dirty="0"/>
              <a:t> </a:t>
            </a:r>
            <a:r>
              <a:rPr lang="en-US" dirty="0"/>
              <a:t> break;</a:t>
            </a:r>
          </a:p>
          <a:p>
            <a:pPr>
              <a:defRPr/>
            </a:pPr>
            <a:r>
              <a:rPr lang="en-US" dirty="0"/>
              <a:t>                case '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dirty="0"/>
              <a:t>': </a:t>
            </a:r>
            <a:r>
              <a:rPr lang="ru-RU" dirty="0"/>
              <a:t>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</a:t>
            </a:r>
            <a:r>
              <a:rPr lang="en-US" dirty="0"/>
              <a:t> =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dirty="0"/>
              <a:t> /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dirty="0"/>
              <a:t>; </a:t>
            </a:r>
            <a:r>
              <a:rPr lang="ru-RU" dirty="0"/>
              <a:t>  </a:t>
            </a:r>
            <a:r>
              <a:rPr lang="en-US" dirty="0"/>
              <a:t>break;</a:t>
            </a:r>
          </a:p>
          <a:p>
            <a:pPr>
              <a:defRPr/>
            </a:pPr>
            <a:r>
              <a:rPr lang="en-US" dirty="0"/>
              <a:t>                default: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</a:t>
            </a:r>
            <a:r>
              <a:rPr lang="en-US" dirty="0"/>
              <a:t> = </a:t>
            </a:r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999</a:t>
            </a:r>
            <a:r>
              <a:rPr lang="en-US" dirty="0"/>
              <a:t>;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</a:t>
            </a:r>
            <a:r>
              <a:rPr lang="en-US" dirty="0"/>
              <a:t> =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</a:t>
            </a:r>
            <a:r>
              <a:rPr lang="en-US" dirty="0"/>
              <a:t>; break;</a:t>
            </a:r>
          </a:p>
          <a:p>
            <a:r>
              <a:rPr lang="ru-RU" dirty="0"/>
              <a:t> 	}</a:t>
            </a:r>
          </a:p>
          <a:p>
            <a:endParaRPr lang="ru-RU" dirty="0"/>
          </a:p>
          <a:p>
            <a:r>
              <a:rPr lang="en-US" dirty="0"/>
              <a:t>if (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</a:t>
            </a:r>
            <a:r>
              <a:rPr lang="en-US" dirty="0"/>
              <a:t>) </a:t>
            </a:r>
            <a:r>
              <a:rPr lang="en-US" dirty="0" err="1"/>
              <a:t>cout</a:t>
            </a:r>
            <a:r>
              <a:rPr lang="en-US" dirty="0"/>
              <a:t> &lt;&lt;  "res</a:t>
            </a:r>
            <a:r>
              <a:rPr lang="ru-RU" dirty="0"/>
              <a:t> =</a:t>
            </a:r>
            <a:r>
              <a:rPr lang="en-US" dirty="0"/>
              <a:t>"  &lt;&lt;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</a:t>
            </a:r>
            <a:r>
              <a:rPr lang="en-US" dirty="0"/>
              <a:t>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r>
              <a:rPr lang="en-US" dirty="0"/>
              <a:t>else </a:t>
            </a:r>
            <a:r>
              <a:rPr lang="en-US" dirty="0" err="1"/>
              <a:t>cout</a:t>
            </a:r>
            <a:r>
              <a:rPr lang="en-US" dirty="0"/>
              <a:t> &lt;&lt; "op ?" 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40A4A9E6-335F-4B23-B1BD-8071AC816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900" y="390525"/>
            <a:ext cx="6991350" cy="24574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6F047EC-17F1-48F4-9629-A69F1E71F1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5063" y="3429000"/>
            <a:ext cx="7023629" cy="2247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1800EA-A67A-4524-81B1-499007451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136525"/>
            <a:ext cx="8640960" cy="476250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Форматированный консольный вывод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9885C51-F155-4FB0-906A-D7F00AA28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836713"/>
            <a:ext cx="1106805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Функция форматированного вывода  </a:t>
            </a:r>
            <a:r>
              <a:rPr lang="ru-RU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printf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 </a:t>
            </a:r>
            <a:r>
              <a:rPr lang="ru-RU" sz="2400" dirty="0"/>
              <a:t>имеет следующий прототип:</a:t>
            </a:r>
          </a:p>
          <a:p>
            <a:pPr marL="0" indent="0">
              <a:buNone/>
            </a:pPr>
            <a:r>
              <a:rPr lang="ru-RU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printf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*</a:t>
            </a:r>
            <a:r>
              <a:rPr lang="ru-RU" sz="2400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форматная_строка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,...);</a:t>
            </a:r>
          </a:p>
          <a:p>
            <a:endParaRPr lang="ru-RU" sz="24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/>
              <a:t>Первый аргумент </a:t>
            </a:r>
            <a:r>
              <a:rPr lang="ru-RU" sz="2400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форматная_строка</a:t>
            </a:r>
            <a:r>
              <a:rPr lang="ru-RU" sz="24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/>
              <a:t>определяет способ вывода последующих аргументов. Он содержит два типа элементов: </a:t>
            </a:r>
            <a:r>
              <a:rPr lang="ru-RU" sz="2400" i="1" dirty="0">
                <a:solidFill>
                  <a:srgbClr val="C00000"/>
                </a:solidFill>
              </a:rPr>
              <a:t>символы</a:t>
            </a:r>
            <a:r>
              <a:rPr lang="ru-RU" sz="2400" dirty="0"/>
              <a:t>, выводимые на экран, и </a:t>
            </a:r>
            <a:r>
              <a:rPr lang="ru-RU" sz="2400" i="1" dirty="0">
                <a:solidFill>
                  <a:srgbClr val="C00000"/>
                </a:solidFill>
              </a:rPr>
              <a:t>спецификаторы формата</a:t>
            </a:r>
            <a:r>
              <a:rPr lang="ru-RU" sz="2400" dirty="0"/>
              <a:t>, определяющие способ вывода аргументов, следующих за форматной строкой. </a:t>
            </a:r>
            <a:endParaRPr lang="en-US" sz="2400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/>
              <a:t>Должно быть </a:t>
            </a:r>
            <a:r>
              <a:rPr lang="ru-RU" sz="2400" i="1" dirty="0"/>
              <a:t>полное соответствие </a:t>
            </a:r>
            <a:r>
              <a:rPr lang="ru-RU" sz="2400" dirty="0"/>
              <a:t>между числом аргументов и числом спецификаторов формата, а также спецификаторы формата и аргументы должны соответствовать друг другу слева направо. </a:t>
            </a:r>
            <a:endParaRPr lang="en-US" sz="2400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/>
              <a:t>Функция </a:t>
            </a:r>
            <a:r>
              <a:rPr lang="ru-RU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printf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 </a:t>
            </a:r>
            <a:r>
              <a:rPr lang="ru-RU" sz="2400" dirty="0"/>
              <a:t>возвращает число напечатанных символов. В случае ошибки она возвращает EOF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400" b="1" dirty="0" smtClean="0"/>
              <a:t>EOF</a:t>
            </a:r>
            <a:r>
              <a:rPr lang="ru-RU" sz="1400" dirty="0" smtClean="0"/>
              <a:t>  - выдаёт истину, если файл пуст, а если файл не пуст, то выдаётся ложь. Эта функция часто применяется, при работе с вводом/выводом из файлов с использованием операций "&gt;&gt;" и </a:t>
            </a:r>
            <a:r>
              <a:rPr lang="ru-RU" sz="1400" dirty="0" smtClean="0"/>
              <a:t>"&lt;&lt;«.</a:t>
            </a:r>
            <a:endParaRPr lang="ru-RU" sz="1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375B27C-4F96-42CF-BA4D-86F817A3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F44FF-E508-43C9-94CF-852B25812015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5383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89A21-DED5-45E5-AC65-467D61387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60477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Спецификаторы формата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F96AF42-4848-4765-9797-E22E1AC1B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836713"/>
            <a:ext cx="10887075" cy="52894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dirty="0"/>
              <a:t>Спецификаторы формата начинаются со знака процент (%), за которым следует код формата</a:t>
            </a:r>
            <a:r>
              <a:rPr lang="ru-RU" sz="3000" dirty="0"/>
              <a:t>.</a:t>
            </a:r>
          </a:p>
          <a:p>
            <a:pPr marL="0" indent="0">
              <a:buNone/>
            </a:pPr>
            <a:r>
              <a:rPr lang="ru-RU" sz="2200" b="1" u="sng" dirty="0"/>
              <a:t>Код</a:t>
            </a:r>
            <a:r>
              <a:rPr lang="ru-RU" sz="2200" dirty="0"/>
              <a:t>	</a:t>
            </a:r>
            <a:r>
              <a:rPr lang="ru-RU" sz="2200" b="1" u="sng" dirty="0"/>
              <a:t>Формат</a:t>
            </a:r>
          </a:p>
          <a:p>
            <a:pPr marL="0" indent="0">
              <a:buNone/>
            </a:pPr>
            <a:r>
              <a:rPr lang="ru-RU" sz="2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%c</a:t>
            </a:r>
            <a:r>
              <a:rPr lang="ru-RU" sz="2200" dirty="0"/>
              <a:t>	Символ</a:t>
            </a:r>
          </a:p>
          <a:p>
            <a:pPr marL="0" indent="0">
              <a:buNone/>
            </a:pPr>
            <a:r>
              <a:rPr lang="ru-RU" sz="2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%d</a:t>
            </a:r>
            <a:r>
              <a:rPr lang="ru-RU" sz="2200" dirty="0"/>
              <a:t>	Знаковое десятичное целое число</a:t>
            </a:r>
          </a:p>
          <a:p>
            <a:pPr marL="0" indent="0">
              <a:buNone/>
            </a:pPr>
            <a:r>
              <a:rPr lang="ru-RU" sz="2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%i</a:t>
            </a:r>
            <a:r>
              <a:rPr lang="ru-RU" sz="2200" dirty="0"/>
              <a:t>	Знаковое десятичное целое число</a:t>
            </a:r>
          </a:p>
          <a:p>
            <a:pPr marL="0" indent="0">
              <a:buNone/>
            </a:pPr>
            <a:r>
              <a:rPr lang="ru-RU" sz="2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%е</a:t>
            </a:r>
            <a:r>
              <a:rPr lang="en-US" sz="2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|E</a:t>
            </a:r>
            <a:r>
              <a:rPr lang="ru-RU" sz="2200" dirty="0"/>
              <a:t>	Научная нотация (е</a:t>
            </a:r>
            <a:r>
              <a:rPr lang="en-US" sz="2200" dirty="0"/>
              <a:t>|E</a:t>
            </a:r>
            <a:r>
              <a:rPr lang="ru-RU" sz="2200" dirty="0"/>
              <a:t> - строчная</a:t>
            </a:r>
            <a:r>
              <a:rPr lang="en-US" sz="2200" dirty="0"/>
              <a:t>I</a:t>
            </a:r>
            <a:r>
              <a:rPr lang="ru-RU" sz="2200" dirty="0"/>
              <a:t>прописная) – для чисел в 	формате плавающей точки</a:t>
            </a:r>
          </a:p>
          <a:p>
            <a:pPr marL="0" indent="0">
              <a:buNone/>
            </a:pPr>
            <a:r>
              <a:rPr lang="ru-RU" sz="2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%f</a:t>
            </a:r>
            <a:r>
              <a:rPr lang="ru-RU" sz="2200" dirty="0"/>
              <a:t>	Десятичное число с плавающей точкой</a:t>
            </a:r>
          </a:p>
          <a:p>
            <a:pPr marL="0" indent="0">
              <a:buNone/>
            </a:pPr>
            <a:r>
              <a:rPr lang="ru-RU" sz="2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%s</a:t>
            </a:r>
            <a:r>
              <a:rPr lang="ru-RU" sz="2200" dirty="0"/>
              <a:t>	Строка символов</a:t>
            </a:r>
          </a:p>
          <a:p>
            <a:pPr marL="0" indent="0">
              <a:buNone/>
            </a:pPr>
            <a:r>
              <a:rPr lang="ru-RU" sz="2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%u</a:t>
            </a:r>
            <a:r>
              <a:rPr lang="ru-RU" sz="2200" dirty="0"/>
              <a:t>	Беззнаковое десятичное число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%o</a:t>
            </a:r>
            <a:r>
              <a:rPr lang="en-US" sz="2200" dirty="0"/>
              <a:t>	</a:t>
            </a:r>
            <a:r>
              <a:rPr lang="ru-RU" sz="2200" dirty="0"/>
              <a:t>Беззнаковое восьмеричное число</a:t>
            </a:r>
          </a:p>
          <a:p>
            <a:pPr marL="0" indent="0">
              <a:buNone/>
            </a:pPr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%х</a:t>
            </a:r>
            <a:r>
              <a:rPr 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|X</a:t>
            </a:r>
            <a:r>
              <a:rPr lang="ru-RU" sz="2200" dirty="0"/>
              <a:t>	Беззнаковое шестнадцатеричное число (строчные буквы</a:t>
            </a:r>
            <a:r>
              <a:rPr lang="en-US" sz="2200" dirty="0"/>
              <a:t>|</a:t>
            </a:r>
            <a:r>
              <a:rPr lang="ru-RU" sz="2200" dirty="0"/>
              <a:t>прописные буквы)</a:t>
            </a:r>
          </a:p>
          <a:p>
            <a:pPr marL="0" indent="0">
              <a:buNone/>
            </a:pPr>
            <a:r>
              <a:rPr lang="ru-RU" sz="2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%р</a:t>
            </a:r>
            <a:r>
              <a:rPr lang="ru-RU" sz="2200" dirty="0"/>
              <a:t>	Вывод указателя</a:t>
            </a:r>
          </a:p>
          <a:p>
            <a:pPr marL="0" indent="0">
              <a:buNone/>
            </a:pPr>
            <a:r>
              <a:rPr lang="ru-RU" sz="2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%%</a:t>
            </a:r>
            <a:r>
              <a:rPr lang="ru-RU" sz="2200" dirty="0"/>
              <a:t>	Выводит знак %</a:t>
            </a:r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187CF07-2FC5-4ADB-B912-2A8FE4939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F44FF-E508-43C9-94CF-852B25812015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  <p:sp>
        <p:nvSpPr>
          <p:cNvPr id="5" name="Управляющая кнопка: далее 4">
            <a:hlinkClick r:id="rId3" action="ppaction://hlinksldjump" highlightClick="1"/>
          </p:cNvPr>
          <p:cNvSpPr/>
          <p:nvPr/>
        </p:nvSpPr>
        <p:spPr>
          <a:xfrm>
            <a:off x="10834254" y="5920509"/>
            <a:ext cx="562125" cy="6544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954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979AE9-B92E-41F0-89EF-FC3C074F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 форматного вывода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1CAF6E-820F-4746-90CA-931C1265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solidFill>
                  <a:srgbClr val="002060"/>
                </a:solidFill>
              </a:rPr>
              <a:t>int num;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solidFill>
                  <a:srgbClr val="002060"/>
                </a:solidFill>
              </a:rPr>
              <a:t>num =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solidFill>
                  <a:srgbClr val="002060"/>
                </a:solidFill>
              </a:rPr>
              <a:t>printf(</a:t>
            </a:r>
            <a:r>
              <a:rPr lang="en-US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“</a:t>
            </a:r>
            <a:r>
              <a:rPr lang="pt-BR" sz="2400" dirty="0">
                <a:solidFill>
                  <a:srgbClr val="002060"/>
                </a:solidFill>
              </a:rPr>
              <a:t>%d</a:t>
            </a:r>
            <a:r>
              <a:rPr lang="pt-BR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”</a:t>
            </a:r>
            <a:r>
              <a:rPr lang="pt-BR" sz="2400" dirty="0">
                <a:solidFill>
                  <a:srgbClr val="002060"/>
                </a:solidFill>
              </a:rPr>
              <a:t>, num);</a:t>
            </a:r>
          </a:p>
          <a:p>
            <a:pPr marL="0" indent="0">
              <a:buNone/>
            </a:pPr>
            <a:r>
              <a:rPr lang="ru-RU" dirty="0"/>
              <a:t>сразу несколько переменных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solidFill>
                  <a:srgbClr val="002060"/>
                </a:solidFill>
              </a:rPr>
              <a:t>int num_i;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solidFill>
                  <a:srgbClr val="002060"/>
                </a:solidFill>
              </a:rPr>
              <a:t>float num_f;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solidFill>
                  <a:srgbClr val="002060"/>
                </a:solidFill>
              </a:rPr>
              <a:t>num_i =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solidFill>
                  <a:srgbClr val="002060"/>
                </a:solidFill>
              </a:rPr>
              <a:t>num_f = 10.5;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solidFill>
                  <a:srgbClr val="002060"/>
                </a:solidFill>
              </a:rPr>
              <a:t>printf(“num_i = %d, num_f = %f”, num_i, num_f);</a:t>
            </a:r>
          </a:p>
          <a:p>
            <a:pPr marL="0" indent="0">
              <a:buNone/>
            </a:pPr>
            <a:r>
              <a:rPr lang="pt-BR" sz="2400" dirty="0"/>
              <a:t>Результат выполнения программы будет выглядеть так:</a:t>
            </a:r>
          </a:p>
          <a:p>
            <a:pPr marL="0" indent="0">
              <a:buNone/>
            </a:pPr>
            <a:r>
              <a:rPr lang="pt-BR" sz="2400" b="1" dirty="0"/>
              <a:t>num_i = 5, num_f = 10.5</a:t>
            </a:r>
            <a:endParaRPr lang="ru-RU" sz="2400" b="1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6E216AE-5A95-4327-B924-337AD39DC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F44FF-E508-43C9-94CF-852B25812015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520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979AE9-B92E-41F0-89EF-FC3C074F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 форматного вывода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1CAF6E-820F-4746-90CA-931C1265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solidFill>
                  <a:srgbClr val="002060"/>
                </a:solidFill>
              </a:rPr>
              <a:t>unsigned short int n, k, n1;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solidFill>
                  <a:srgbClr val="002060"/>
                </a:solidFill>
              </a:rPr>
              <a:t>	cout &lt;&lt; "Input n k:";	cin &gt;&gt; n &gt;&gt; k;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solidFill>
                  <a:srgbClr val="002060"/>
                </a:solidFill>
              </a:rPr>
              <a:t>	printf("</a:t>
            </a:r>
            <a:r>
              <a:rPr lang="pt-BR" sz="2400" dirty="0">
                <a:solidFill>
                  <a:srgbClr val="C00000"/>
                </a:solidFill>
              </a:rPr>
              <a:t>\n</a:t>
            </a:r>
            <a:r>
              <a:rPr lang="pt-BR" sz="2400" dirty="0">
                <a:solidFill>
                  <a:srgbClr val="002060"/>
                </a:solidFill>
              </a:rPr>
              <a:t>n= %X  k= %d", n,k);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solidFill>
                  <a:srgbClr val="002060"/>
                </a:solidFill>
              </a:rPr>
              <a:t>	//</a:t>
            </a:r>
            <a:r>
              <a:rPr lang="ru-RU" sz="2400" dirty="0">
                <a:solidFill>
                  <a:srgbClr val="002060"/>
                </a:solidFill>
              </a:rPr>
              <a:t>формируем число из единиц нужного порядка </a:t>
            </a:r>
            <a:r>
              <a:rPr lang="pt-BR" sz="2400" dirty="0">
                <a:solidFill>
                  <a:srgbClr val="002060"/>
                </a:solidFill>
              </a:rPr>
              <a:t>k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solidFill>
                  <a:srgbClr val="002060"/>
                </a:solidFill>
              </a:rPr>
              <a:t>	n1 = 0xFFFE;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solidFill>
                  <a:srgbClr val="002060"/>
                </a:solidFill>
              </a:rPr>
              <a:t>	printf("</a:t>
            </a:r>
            <a:r>
              <a:rPr lang="pt-BR" sz="2400" dirty="0">
                <a:solidFill>
                  <a:srgbClr val="C00000"/>
                </a:solidFill>
              </a:rPr>
              <a:t>\n</a:t>
            </a:r>
            <a:r>
              <a:rPr lang="pt-BR" sz="2400" dirty="0">
                <a:solidFill>
                  <a:srgbClr val="002060"/>
                </a:solidFill>
              </a:rPr>
              <a:t>n1= %X", n1);</a:t>
            </a:r>
            <a:endParaRPr lang="ru-RU" sz="2400" b="1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6E216AE-5A95-4327-B924-337AD39DC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F44FF-E508-43C9-94CF-852B25812015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91700CE0-6FD2-46B6-87C8-E84DA2AE4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810" y="4358630"/>
            <a:ext cx="2808312" cy="1553200"/>
          </a:xfrm>
          <a:prstGeom prst="rect">
            <a:avLst/>
          </a:prstGeom>
        </p:spPr>
      </p:pic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1117600" y="5809673"/>
            <a:ext cx="599070" cy="4420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114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35E837-8474-42CA-82FB-7D22FD690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9AB693F-9F63-4A2F-A8D1-A505F8E54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23" y="1701423"/>
            <a:ext cx="11729927" cy="50327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</a:t>
            </a:r>
            <a:r>
              <a:rPr lang="ru-RU" dirty="0"/>
              <a:t> Пробелами и </a:t>
            </a:r>
            <a:r>
              <a:rPr lang="en-US" dirty="0"/>
              <a:t>Enter </a:t>
            </a:r>
            <a:r>
              <a:rPr lang="ru-RU" b="1" i="1" dirty="0"/>
              <a:t>нельзя разрывать ключевые слова</a:t>
            </a:r>
            <a:r>
              <a:rPr lang="en-US" b="1" i="1" dirty="0"/>
              <a:t> </a:t>
            </a:r>
            <a:r>
              <a:rPr lang="ru-RU" dirty="0"/>
              <a:t>и константы.</a:t>
            </a:r>
            <a:endParaRPr lang="en-US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Правая фигурная скобка 3">
            <a:extLst>
              <a:ext uri="{FF2B5EF4-FFF2-40B4-BE49-F238E27FC236}">
                <a16:creationId xmlns:a16="http://schemas.microsoft.com/office/drawing/2014/main" xmlns="" id="{21760E34-B7C5-452D-B9FD-5512BA2B9047}"/>
              </a:ext>
            </a:extLst>
          </p:cNvPr>
          <p:cNvSpPr/>
          <p:nvPr/>
        </p:nvSpPr>
        <p:spPr>
          <a:xfrm>
            <a:off x="11036518" y="2795349"/>
            <a:ext cx="260132" cy="261485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AC2F3F9-B6D5-4065-AC73-CA0D0EC0F450}"/>
              </a:ext>
            </a:extLst>
          </p:cNvPr>
          <p:cNvSpPr txBox="1"/>
          <p:nvPr/>
        </p:nvSpPr>
        <p:spPr>
          <a:xfrm>
            <a:off x="9130864" y="3848466"/>
            <a:ext cx="2165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Ошибка трансляции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104DC39B-056F-40F9-95DF-C56088722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9517213"/>
              </p:ext>
            </p:extLst>
          </p:nvPr>
        </p:nvGraphicFramePr>
        <p:xfrm>
          <a:off x="1066800" y="2118677"/>
          <a:ext cx="10287000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2625">
                  <a:extLst>
                    <a:ext uri="{9D8B030D-6E8A-4147-A177-3AD203B41FA5}">
                      <a16:colId xmlns:a16="http://schemas.microsoft.com/office/drawing/2014/main" xmlns="" val="1948403263"/>
                    </a:ext>
                  </a:extLst>
                </a:gridCol>
                <a:gridCol w="4524375">
                  <a:extLst>
                    <a:ext uri="{9D8B030D-6E8A-4147-A177-3AD203B41FA5}">
                      <a16:colId xmlns:a16="http://schemas.microsoft.com/office/drawing/2014/main" xmlns="" val="1933097056"/>
                    </a:ext>
                  </a:extLst>
                </a:gridCol>
              </a:tblGrid>
              <a:tr h="2045254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ru-RU" sz="2800" u="sng" dirty="0"/>
                        <a:t>Правильно: </a:t>
                      </a:r>
                      <a:endParaRPr lang="en-US" sz="2800" u="sng" dirty="0"/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s-ES" sz="2800" dirty="0">
                          <a:solidFill>
                            <a:srgbClr val="0033CC"/>
                          </a:solidFill>
                        </a:rPr>
                        <a:t>y=sin(x)*atan</a:t>
                      </a:r>
                      <a:r>
                        <a:rPr lang="ru-RU" sz="2800" dirty="0">
                          <a:solidFill>
                            <a:srgbClr val="0033CC"/>
                          </a:solidFill>
                        </a:rPr>
                        <a:t> </a:t>
                      </a:r>
                      <a:r>
                        <a:rPr lang="es-ES" sz="2800" dirty="0">
                          <a:solidFill>
                            <a:srgbClr val="0033CC"/>
                          </a:solidFill>
                        </a:rPr>
                        <a:t>(z) </a:t>
                      </a:r>
                      <a:r>
                        <a:rPr lang="ru-RU" sz="2800" dirty="0">
                          <a:solidFill>
                            <a:srgbClr val="0033CC"/>
                          </a:solidFill>
                        </a:rPr>
                        <a:t>   </a:t>
                      </a:r>
                      <a:r>
                        <a:rPr lang="es-ES" sz="2800" dirty="0">
                          <a:solidFill>
                            <a:srgbClr val="0033CC"/>
                          </a:solidFill>
                        </a:rPr>
                        <a:t>/log10</a:t>
                      </a:r>
                      <a:r>
                        <a:rPr lang="ru-RU" sz="2800" dirty="0">
                          <a:solidFill>
                            <a:srgbClr val="0033CC"/>
                          </a:solidFill>
                        </a:rPr>
                        <a:t>   </a:t>
                      </a:r>
                      <a:r>
                        <a:rPr lang="es-ES" sz="2800" dirty="0">
                          <a:solidFill>
                            <a:srgbClr val="0033CC"/>
                          </a:solidFill>
                        </a:rPr>
                        <a:t>(x)    *2.e-2; </a:t>
                      </a:r>
                      <a:r>
                        <a:rPr lang="ru-RU" sz="2800" dirty="0"/>
                        <a:t>или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>
                          <a:solidFill>
                            <a:srgbClr val="0033CC"/>
                          </a:solidFill>
                        </a:rPr>
                        <a:t>y=sin(x)</a:t>
                      </a:r>
                      <a:endParaRPr lang="ru-RU" sz="2800" dirty="0">
                        <a:solidFill>
                          <a:srgbClr val="0033CC"/>
                        </a:solidFill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>
                          <a:solidFill>
                            <a:srgbClr val="0033CC"/>
                          </a:solidFill>
                        </a:rPr>
                        <a:t>*</a:t>
                      </a:r>
                      <a:r>
                        <a:rPr lang="en-US" sz="2800" dirty="0" err="1">
                          <a:solidFill>
                            <a:srgbClr val="0033CC"/>
                          </a:solidFill>
                        </a:rPr>
                        <a:t>atan</a:t>
                      </a:r>
                      <a:r>
                        <a:rPr lang="en-US" sz="2800" dirty="0">
                          <a:solidFill>
                            <a:srgbClr val="0033CC"/>
                          </a:solidFill>
                        </a:rPr>
                        <a:t>(z)</a:t>
                      </a:r>
                      <a:endParaRPr lang="ru-RU" sz="2800" dirty="0">
                        <a:solidFill>
                          <a:srgbClr val="0033CC"/>
                        </a:solidFill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s-ES" sz="2800" dirty="0">
                          <a:solidFill>
                            <a:srgbClr val="0033CC"/>
                          </a:solidFill>
                        </a:rPr>
                        <a:t>/log10</a:t>
                      </a:r>
                      <a:r>
                        <a:rPr lang="ru-RU" sz="2800" dirty="0">
                          <a:solidFill>
                            <a:srgbClr val="0033CC"/>
                          </a:solidFill>
                        </a:rPr>
                        <a:t>   </a:t>
                      </a:r>
                      <a:r>
                        <a:rPr lang="es-ES" sz="2800" dirty="0">
                          <a:solidFill>
                            <a:srgbClr val="0033CC"/>
                          </a:solidFill>
                        </a:rPr>
                        <a:t>(x)</a:t>
                      </a:r>
                      <a:endParaRPr lang="ru-RU" sz="2800" dirty="0">
                        <a:solidFill>
                          <a:srgbClr val="0033CC"/>
                        </a:solidFill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s-ES" sz="2800" dirty="0">
                          <a:solidFill>
                            <a:srgbClr val="0033CC"/>
                          </a:solidFill>
                        </a:rPr>
                        <a:t>  *2.e-2;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ru-RU" sz="2800" u="sng" dirty="0"/>
                        <a:t>Неправильно: </a:t>
                      </a:r>
                      <a:endParaRPr lang="en-US" sz="2800" u="sng" dirty="0"/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>
                          <a:solidFill>
                            <a:srgbClr val="0033CC"/>
                          </a:solidFill>
                        </a:rPr>
                        <a:t>y=s</a:t>
                      </a:r>
                      <a:endParaRPr lang="ru-RU" sz="2800" dirty="0">
                        <a:solidFill>
                          <a:srgbClr val="0033CC"/>
                        </a:solidFill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>
                          <a:solidFill>
                            <a:srgbClr val="0033CC"/>
                          </a:solidFill>
                        </a:rPr>
                        <a:t>in(x)</a:t>
                      </a:r>
                      <a:r>
                        <a:rPr lang="ru-RU" sz="2800" dirty="0">
                          <a:solidFill>
                            <a:srgbClr val="0033CC"/>
                          </a:solidFill>
                        </a:rPr>
                        <a:t>*</a:t>
                      </a:r>
                      <a:r>
                        <a:rPr lang="en-US" sz="2800" dirty="0" err="1">
                          <a:solidFill>
                            <a:srgbClr val="0033CC"/>
                          </a:solidFill>
                        </a:rPr>
                        <a:t>atan</a:t>
                      </a:r>
                      <a:r>
                        <a:rPr lang="en-US" sz="2800" dirty="0">
                          <a:solidFill>
                            <a:srgbClr val="0033CC"/>
                          </a:solidFill>
                        </a:rPr>
                        <a:t>(z)</a:t>
                      </a:r>
                      <a:r>
                        <a:rPr lang="es-ES" sz="2800" dirty="0">
                          <a:solidFill>
                            <a:srgbClr val="0033CC"/>
                          </a:solidFill>
                        </a:rPr>
                        <a:t> /log</a:t>
                      </a:r>
                      <a:endParaRPr lang="ru-RU" sz="2800" dirty="0">
                        <a:solidFill>
                          <a:srgbClr val="0033CC"/>
                        </a:solidFill>
                      </a:endParaRPr>
                    </a:p>
                    <a:p>
                      <a:pPr marL="514350" indent="-514350">
                        <a:spcBef>
                          <a:spcPts val="0"/>
                        </a:spcBef>
                        <a:buAutoNum type="arabicPlain" startAt="10"/>
                      </a:pPr>
                      <a:r>
                        <a:rPr lang="es-ES" sz="2800" dirty="0">
                          <a:solidFill>
                            <a:srgbClr val="0033CC"/>
                          </a:solidFill>
                        </a:rPr>
                        <a:t>(x)    *2.e-2;</a:t>
                      </a:r>
                      <a:endParaRPr lang="ru-RU" sz="2800" dirty="0">
                        <a:solidFill>
                          <a:srgbClr val="0033CC"/>
                        </a:solidFill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ru-RU" sz="2800" dirty="0"/>
                        <a:t>или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>
                          <a:solidFill>
                            <a:srgbClr val="0033CC"/>
                          </a:solidFill>
                        </a:rPr>
                        <a:t>y=sin(x)*</a:t>
                      </a:r>
                      <a:r>
                        <a:rPr lang="en-US" sz="2800" dirty="0" err="1">
                          <a:solidFill>
                            <a:srgbClr val="0033CC"/>
                          </a:solidFill>
                        </a:rPr>
                        <a:t>atan</a:t>
                      </a:r>
                      <a:r>
                        <a:rPr lang="en-US" sz="2800" dirty="0">
                          <a:solidFill>
                            <a:srgbClr val="0033CC"/>
                          </a:solidFill>
                        </a:rPr>
                        <a:t>(z)</a:t>
                      </a:r>
                      <a:r>
                        <a:rPr lang="es-ES" sz="2800" dirty="0">
                          <a:solidFill>
                            <a:srgbClr val="0033CC"/>
                          </a:solidFill>
                        </a:rPr>
                        <a:t>/log10</a:t>
                      </a:r>
                      <a:r>
                        <a:rPr lang="ru-RU" sz="2800" dirty="0">
                          <a:solidFill>
                            <a:srgbClr val="0033CC"/>
                          </a:solidFill>
                        </a:rPr>
                        <a:t> </a:t>
                      </a:r>
                      <a:r>
                        <a:rPr lang="es-ES" sz="2800" dirty="0">
                          <a:solidFill>
                            <a:srgbClr val="0033CC"/>
                          </a:solidFill>
                        </a:rPr>
                        <a:t>(x) </a:t>
                      </a:r>
                      <a:endParaRPr lang="ru-RU" sz="2800" dirty="0">
                        <a:solidFill>
                          <a:srgbClr val="0033CC"/>
                        </a:solidFill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s-ES" sz="2800" dirty="0">
                          <a:solidFill>
                            <a:srgbClr val="0033CC"/>
                          </a:solidFill>
                        </a:rPr>
                        <a:t>*2.</a:t>
                      </a:r>
                      <a:endParaRPr lang="ru-RU" sz="2800" dirty="0">
                        <a:solidFill>
                          <a:srgbClr val="0033CC"/>
                        </a:solidFill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s-ES" sz="2800" dirty="0">
                          <a:solidFill>
                            <a:srgbClr val="0033CC"/>
                          </a:solidFill>
                        </a:rPr>
                        <a:t>e-2;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4604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905545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89C9B7-8353-4AB7-9DF7-BEBF823E4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Форматированный консольный ввод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8A77E40-7C90-4947-A659-138A76D4B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/>
              <a:t>Стандартный ввод с консоли, как правило, осуществляется с помощью функции </a:t>
            </a:r>
            <a:r>
              <a:rPr lang="ru-RU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scanf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</a:t>
            </a:r>
            <a:r>
              <a:rPr lang="ru-RU" sz="2400" dirty="0"/>
              <a:t>. Она читает все стандартные типы данных и автоматически преобразует числа к правильному внутреннему формату: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scanf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* </a:t>
            </a:r>
            <a:r>
              <a:rPr lang="ru-RU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форматная_строка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,..);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/>
              <a:t>Функция </a:t>
            </a:r>
            <a:r>
              <a:rPr lang="ru-RU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scanf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 </a:t>
            </a:r>
            <a:r>
              <a:rPr lang="ru-RU" sz="2400" dirty="0"/>
              <a:t>возвращает число введенных полей. Она возвращает 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EOF</a:t>
            </a:r>
            <a:r>
              <a:rPr lang="ru-RU" sz="2400" dirty="0"/>
              <a:t>,</a:t>
            </a:r>
            <a:r>
              <a:rPr lang="en-US" sz="2400" dirty="0"/>
              <a:t> </a:t>
            </a:r>
            <a:r>
              <a:rPr lang="ru-RU" sz="2400" dirty="0"/>
              <a:t>если обнаруживается преждевременный конец файла.</a:t>
            </a:r>
            <a:endParaRPr lang="en-US" sz="2400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/>
              <a:t>В ряде версий С++ используется </a:t>
            </a:r>
            <a:r>
              <a:rPr lang="ru-RU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scanf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/>
              <a:t>вместо </a:t>
            </a: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scanf</a:t>
            </a:r>
            <a:endPara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99ACCEE-7951-400D-B00B-9E18088A6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F44FF-E508-43C9-94CF-852B25812015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696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89A21-DED5-45E5-AC65-467D61387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dirty="0"/>
              <a:t>Спецификаторы формата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F96AF42-4848-4765-9797-E22E1AC1B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199" y="836713"/>
            <a:ext cx="9515475" cy="5616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u="sng" dirty="0"/>
              <a:t>Код</a:t>
            </a:r>
            <a:r>
              <a:rPr lang="ru-RU" sz="2000" dirty="0"/>
              <a:t>	</a:t>
            </a:r>
            <a:r>
              <a:rPr lang="ru-RU" sz="2000" b="1" u="sng" dirty="0"/>
              <a:t>Формат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%c</a:t>
            </a:r>
            <a:r>
              <a:rPr lang="ru-RU" sz="2000" dirty="0"/>
              <a:t>	Читает одиночные символы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%d</a:t>
            </a:r>
            <a:r>
              <a:rPr lang="ru-RU" sz="2000" dirty="0"/>
              <a:t>	Читает десятичное число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%i</a:t>
            </a:r>
            <a:r>
              <a:rPr lang="ru-RU" sz="2000" dirty="0"/>
              <a:t>	Читает десятичное число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%е</a:t>
            </a:r>
            <a:r>
              <a:rPr lang="ru-RU" sz="2000" dirty="0"/>
              <a:t>	Читает число с плавающей запятой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%f</a:t>
            </a:r>
            <a:r>
              <a:rPr lang="ru-RU" sz="2000" dirty="0"/>
              <a:t>	Читает число с плавающей запятой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%g</a:t>
            </a:r>
            <a:r>
              <a:rPr lang="ru-RU" sz="2000" dirty="0"/>
              <a:t>	Читает число с плавающей запятой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%о</a:t>
            </a:r>
            <a:r>
              <a:rPr lang="ru-RU" sz="2000" dirty="0"/>
              <a:t>	Читает восьмеричное число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%s</a:t>
            </a:r>
            <a:r>
              <a:rPr lang="ru-RU" sz="2000" dirty="0"/>
              <a:t>	Читает строку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%x</a:t>
            </a:r>
            <a:r>
              <a:rPr lang="ru-RU" sz="2000" dirty="0"/>
              <a:t>	Читает шестнадцатеричное число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2000" dirty="0"/>
              <a:t> </a:t>
            </a:r>
            <a:r>
              <a:rPr lang="ru-RU" sz="2000" dirty="0"/>
              <a:t>	Читает указатель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%n</a:t>
            </a:r>
            <a:r>
              <a:rPr lang="ru-RU" sz="2000" dirty="0"/>
              <a:t>	 Получает целочисленное значение, равное числу 	прочитанных символов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%u</a:t>
            </a:r>
            <a:r>
              <a:rPr lang="ru-RU" sz="2000" dirty="0"/>
              <a:t>	Читает беззнаковое целое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%[ ]</a:t>
            </a:r>
            <a:r>
              <a:rPr lang="ru-RU" sz="2000" dirty="0"/>
              <a:t> 	Сканирует множество символов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187CF07-2FC5-4ADB-B912-2A8FE4939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F44FF-E508-43C9-94CF-852B25812015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868218" y="5948217"/>
            <a:ext cx="691434" cy="5621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492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231630-9CA0-433D-8A1F-F910A5E73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Применение форматного ввода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C0E3231-B25F-4E9D-AA7E-E3902E899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5" y="1124745"/>
            <a:ext cx="10953749" cy="5001419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Для чтения десятичного числа используются спецификаторы 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%d</a:t>
            </a:r>
            <a:r>
              <a:rPr lang="ru-RU" sz="2400" dirty="0"/>
              <a:t> или 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%i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/>
              <a:t>Для чтения числа с плавающей точкой, представленного в стандартной или научной нотации, используются 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%е</a:t>
            </a:r>
            <a:r>
              <a:rPr lang="ru-RU" sz="2400" dirty="0"/>
              <a:t>, 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%f </a:t>
            </a:r>
            <a:r>
              <a:rPr lang="ru-RU" sz="2400" dirty="0"/>
              <a:t>или 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%g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/>
              <a:t>Можно использовать </a:t>
            </a:r>
            <a:r>
              <a:rPr lang="ru-RU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scanf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 </a:t>
            </a:r>
            <a:r>
              <a:rPr lang="ru-RU" sz="2400" dirty="0"/>
              <a:t>для чтения целых чисел в восьмеричном или шестнадцатеричном формате, используя спецификаторы </a:t>
            </a:r>
            <a:r>
              <a:rPr lang="ru-RU" sz="2400" dirty="0">
                <a:solidFill>
                  <a:srgbClr val="C00000"/>
                </a:solidFill>
              </a:rPr>
              <a:t>%о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C00000"/>
                </a:solidFill>
              </a:rPr>
              <a:t>и %х</a:t>
            </a:r>
            <a:r>
              <a:rPr lang="ru-RU" sz="2400" dirty="0"/>
              <a:t> соответственно. </a:t>
            </a:r>
            <a:r>
              <a:rPr lang="ru-RU" sz="2400" dirty="0">
                <a:solidFill>
                  <a:srgbClr val="C00000"/>
                </a:solidFill>
              </a:rPr>
              <a:t>%х </a:t>
            </a:r>
            <a:r>
              <a:rPr lang="ru-RU" sz="2400" dirty="0"/>
              <a:t>может быть записан как строчными, так и прописными буквами.</a:t>
            </a:r>
          </a:p>
          <a:p>
            <a:pPr marL="0" indent="0">
              <a:buNone/>
            </a:pPr>
            <a:r>
              <a:rPr lang="ru-RU" sz="2400" dirty="0"/>
              <a:t> При вводе </a:t>
            </a:r>
            <a:r>
              <a:rPr lang="ru-RU" sz="2400" dirty="0" err="1"/>
              <a:t>шестнадцатиричных</a:t>
            </a:r>
            <a:r>
              <a:rPr lang="ru-RU" sz="2400" dirty="0"/>
              <a:t> чисел можно вводить буквы от А до F как прописными, так и строчными.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3FB7915-9199-40E5-8245-193070213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F44FF-E508-43C9-94CF-852B25812015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988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C5CA9D-77E7-41B7-8C39-973E023AB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Примеры форматного ввода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1E8AEA8-2043-4BC6-87F2-0BAA1A6C1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0729"/>
            <a:ext cx="9124950" cy="51454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 main(void)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 </a:t>
            </a: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j;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scanf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("%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о%х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", 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j);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printf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("%o %x", </a:t>
            </a: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 0;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</a:p>
          <a:p>
            <a:pPr marL="0" indent="0">
              <a:buNone/>
            </a:pPr>
            <a:r>
              <a:rPr lang="ru-RU" sz="2400" dirty="0"/>
              <a:t>Программа осуществляет ввод восьмеричного и шестнадцатеричного чисел.</a:t>
            </a:r>
          </a:p>
          <a:p>
            <a:pPr marL="0" indent="0">
              <a:buNone/>
            </a:pPr>
            <a:r>
              <a:rPr lang="ru-RU" sz="2400" dirty="0"/>
              <a:t>Функция </a:t>
            </a:r>
            <a:r>
              <a:rPr lang="en-US" sz="2400" dirty="0" err="1"/>
              <a:t>scanf</a:t>
            </a:r>
            <a:r>
              <a:rPr lang="en-US" sz="2400" dirty="0"/>
              <a:t>() </a:t>
            </a:r>
            <a:r>
              <a:rPr lang="ru-RU" sz="2400" dirty="0"/>
              <a:t>останавливает чтение чисел при обнаружении первого нечислового символа.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45E091A-E0F1-48C1-89A1-BE2042744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F44FF-E508-43C9-94CF-852B25812015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500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C5CA9D-77E7-41B7-8C39-973E023AB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Примеры форматного ввода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1E8AEA8-2043-4BC6-87F2-0BAA1A6C1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0729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 читает беззнаковое целое и помещает его значение в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unsigned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0" indent="0">
              <a:buNone/>
            </a:pP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scanf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("%u", &amp;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pPr marL="0" indent="0">
              <a:buNone/>
            </a:pP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400" dirty="0"/>
              <a:t>при вводе «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 у</a:t>
            </a:r>
            <a:r>
              <a:rPr lang="ru-RU" sz="2400" dirty="0"/>
              <a:t>» фрагмент кода</a:t>
            </a:r>
          </a:p>
          <a:p>
            <a:pPr marL="0" indent="0">
              <a:buNone/>
            </a:pP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scanf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("%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с%с%с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", &amp;а, &amp;b, &amp;с);</a:t>
            </a:r>
          </a:p>
          <a:p>
            <a:pPr marL="0" indent="0">
              <a:buNone/>
            </a:pPr>
            <a:r>
              <a:rPr lang="ru-RU" sz="2400" dirty="0"/>
              <a:t>вернет, символы х в </a:t>
            </a:r>
            <a:r>
              <a:rPr lang="ru-RU" sz="2400" i="1" dirty="0">
                <a:solidFill>
                  <a:srgbClr val="C00000"/>
                </a:solidFill>
              </a:rPr>
              <a:t>а</a:t>
            </a:r>
            <a:r>
              <a:rPr lang="ru-RU" sz="2400" dirty="0"/>
              <a:t>, пробел в </a:t>
            </a:r>
            <a:r>
              <a:rPr lang="ru-RU" sz="2400" i="1" dirty="0">
                <a:solidFill>
                  <a:srgbClr val="C00000"/>
                </a:solidFill>
              </a:rPr>
              <a:t>b </a:t>
            </a:r>
            <a:r>
              <a:rPr lang="ru-RU" sz="2400" dirty="0"/>
              <a:t>и у в </a:t>
            </a:r>
            <a:r>
              <a:rPr lang="ru-RU" sz="2400" i="1" dirty="0">
                <a:solidFill>
                  <a:srgbClr val="C00000"/>
                </a:solidFill>
              </a:rPr>
              <a:t>с</a:t>
            </a:r>
            <a:r>
              <a:rPr lang="ru-RU" sz="2400" dirty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VS2013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scanf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_s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45E091A-E0F1-48C1-89A1-BE2042744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F44FF-E508-43C9-94CF-852B25812015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303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DEAABC-F6B3-4F89-915C-43270F41C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lucida grande"/>
              </a:rPr>
              <a:t>Краткие итоги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C29989-9758-4200-B9F2-1A93AE5FF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78066"/>
            <a:ext cx="12192000" cy="5652654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400"/>
              </a:spcBef>
            </a:pPr>
            <a:r>
              <a:rPr lang="ru-RU" sz="1600" b="1" i="0" dirty="0">
                <a:solidFill>
                  <a:srgbClr val="000000"/>
                </a:solidFill>
                <a:effectLst/>
                <a:latin typeface="lucida grande"/>
              </a:rPr>
              <a:t>Функция </a:t>
            </a:r>
            <a:r>
              <a:rPr lang="en-US" sz="1600" b="1" dirty="0">
                <a:solidFill>
                  <a:srgbClr val="000000"/>
                </a:solidFill>
                <a:latin typeface="lucida grande"/>
              </a:rPr>
              <a:t>main 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обязана присутствовать в каждой программе на языке C, C++. Именно с нее начинается выполнение программы, она – главная (именно так переводится служебное слово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lucida grande"/>
              </a:rPr>
              <a:t>main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 ). Предшествующее ей служебное слово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lucida grande"/>
              </a:rPr>
              <a:t>int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 (от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lucida grande"/>
              </a:rPr>
              <a:t>integer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 – целый) сообщает, что результатом работы функции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lucida grande"/>
              </a:rPr>
              <a:t>main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 должно быть целое число. По возвращаемому функцией значению операционная система, запустившая программу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lucida grande"/>
              </a:rPr>
              <a:t>main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, может "сообразить", правильно или неправильно завершилась работа программы. По общепринятому соглашению нулевое значение, возвращаемое функцией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lucida grande"/>
              </a:rPr>
              <a:t>main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, свидетельствует о нормальном завершении работы программы. </a:t>
            </a:r>
            <a:endParaRPr lang="en-US" sz="1600" i="0" dirty="0">
              <a:solidFill>
                <a:srgbClr val="000000"/>
              </a:solidFill>
              <a:effectLst/>
              <a:latin typeface="lucida grande"/>
            </a:endParaRPr>
          </a:p>
          <a:p>
            <a:pPr algn="just">
              <a:lnSpc>
                <a:spcPct val="120000"/>
              </a:lnSpc>
              <a:spcBef>
                <a:spcPts val="400"/>
              </a:spcBef>
            </a:pPr>
            <a:r>
              <a:rPr lang="ru-RU" sz="1600" b="1" i="0" dirty="0">
                <a:solidFill>
                  <a:srgbClr val="000000"/>
                </a:solidFill>
                <a:effectLst/>
                <a:latin typeface="lucida grande"/>
              </a:rPr>
              <a:t>using </a:t>
            </a:r>
            <a:r>
              <a:rPr lang="ru-RU" sz="1600" b="1" i="0" dirty="0" err="1">
                <a:solidFill>
                  <a:srgbClr val="000000"/>
                </a:solidFill>
                <a:effectLst/>
                <a:latin typeface="lucida grande"/>
              </a:rPr>
              <a:t>namespace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lucida grande"/>
              </a:rPr>
              <a:t> – </a:t>
            </a:r>
            <a:r>
              <a:rPr lang="ru-RU" sz="1600" dirty="0">
                <a:solidFill>
                  <a:srgbClr val="000000"/>
                </a:solidFill>
                <a:latin typeface="lucida grande"/>
              </a:rPr>
              <a:t>директива, описывающая пространство имён и позволяющая 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lucida grande"/>
              </a:rPr>
              <a:t>исключить конфликты имен идентификаторов.</a:t>
            </a:r>
          </a:p>
          <a:p>
            <a:pPr algn="just">
              <a:lnSpc>
                <a:spcPct val="120000"/>
              </a:lnSpc>
              <a:spcBef>
                <a:spcPts val="400"/>
              </a:spcBef>
            </a:pPr>
            <a:r>
              <a:rPr lang="ru-RU" sz="1600" b="1" i="0" dirty="0">
                <a:solidFill>
                  <a:srgbClr val="000000"/>
                </a:solidFill>
                <a:effectLst/>
                <a:latin typeface="lucida grande"/>
              </a:rPr>
              <a:t>Именные константы 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lucida grande"/>
              </a:rPr>
              <a:t>(вместо указания их численных значений) делают программу более наглядной и позволяют программисту сгруппировать в начале программы все постоянные величины.</a:t>
            </a:r>
          </a:p>
          <a:p>
            <a:pPr algn="just">
              <a:lnSpc>
                <a:spcPct val="120000"/>
              </a:lnSpc>
              <a:spcBef>
                <a:spcPts val="400"/>
              </a:spcBef>
            </a:pPr>
            <a:r>
              <a:rPr lang="ru-RU" sz="1600" b="1" i="0" dirty="0">
                <a:solidFill>
                  <a:srgbClr val="000000"/>
                </a:solidFill>
                <a:effectLst/>
                <a:latin typeface="lucida grande"/>
              </a:rPr>
              <a:t>При записи числовой константы 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надо помнить, что </a:t>
            </a:r>
            <a:r>
              <a:rPr lang="ru-RU" sz="1600" dirty="0">
                <a:solidFill>
                  <a:srgbClr val="000000"/>
                </a:solidFill>
                <a:latin typeface="lucida grande"/>
              </a:rPr>
              <a:t>целая константа имеет тип </a:t>
            </a:r>
            <a:r>
              <a:rPr lang="en-US" sz="1600" dirty="0">
                <a:solidFill>
                  <a:srgbClr val="000000"/>
                </a:solidFill>
                <a:latin typeface="lucida grande"/>
              </a:rPr>
              <a:t>int </a:t>
            </a:r>
            <a:r>
              <a:rPr lang="ru-RU" sz="1600" dirty="0">
                <a:solidFill>
                  <a:srgbClr val="000000"/>
                </a:solidFill>
                <a:latin typeface="lucida grande"/>
              </a:rPr>
              <a:t>и занимает 4 байта, а вещественная – тип </a:t>
            </a:r>
            <a:r>
              <a:rPr lang="en-US" sz="1600" dirty="0">
                <a:solidFill>
                  <a:srgbClr val="000000"/>
                </a:solidFill>
                <a:latin typeface="lucida grande"/>
              </a:rPr>
              <a:t>double </a:t>
            </a:r>
            <a:r>
              <a:rPr lang="ru-RU" sz="1600" dirty="0">
                <a:solidFill>
                  <a:srgbClr val="000000"/>
                </a:solidFill>
                <a:latin typeface="lucida grande"/>
              </a:rPr>
              <a:t>(8байт). Изменить типы можно с применением суффиксов.</a:t>
            </a:r>
          </a:p>
          <a:p>
            <a:pPr algn="just">
              <a:lnSpc>
                <a:spcPct val="120000"/>
              </a:lnSpc>
              <a:spcBef>
                <a:spcPts val="400"/>
              </a:spcBef>
            </a:pP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Помимо 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lucida grande"/>
              </a:rPr>
              <a:t>десятичных числовых 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констант на С++ допускается применение </a:t>
            </a:r>
            <a:r>
              <a:rPr lang="ru-RU" sz="1600" dirty="0">
                <a:solidFill>
                  <a:srgbClr val="000000"/>
                </a:solidFill>
                <a:latin typeface="lucida grande"/>
              </a:rPr>
              <a:t>во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сьмеричных и шестнадцатеричных констант, компилятор их отличает от десятичных констант по соответствующим  префиксами. Для двоичных чисел на С++ (в </a:t>
            </a:r>
            <a:r>
              <a:rPr lang="en-US" sz="1600" i="0" dirty="0">
                <a:solidFill>
                  <a:srgbClr val="000000"/>
                </a:solidFill>
                <a:effectLst/>
                <a:latin typeface="lucida grande"/>
              </a:rPr>
              <a:t>VS)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 не предусмотрено представление.</a:t>
            </a:r>
          </a:p>
          <a:p>
            <a:pPr algn="just">
              <a:lnSpc>
                <a:spcPct val="120000"/>
              </a:lnSpc>
              <a:spcBef>
                <a:spcPts val="400"/>
              </a:spcBef>
            </a:pPr>
            <a:r>
              <a:rPr lang="ru-RU" sz="1600" b="1" i="0" dirty="0">
                <a:solidFill>
                  <a:srgbClr val="000000"/>
                </a:solidFill>
                <a:effectLst/>
                <a:latin typeface="lucida grande"/>
              </a:rPr>
              <a:t>Потоки консольного ввода/вывода 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позволяют выделить все операции при работе с консолью в отдельные библиотеки и стандартизировать многие однотипные процессы ввода /вывода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lucida grande"/>
              </a:rPr>
              <a:t>.</a:t>
            </a:r>
            <a:endParaRPr lang="ru-RU" sz="1600" dirty="0">
              <a:solidFill>
                <a:srgbClr val="000000"/>
              </a:solidFill>
              <a:latin typeface="lucida grande"/>
            </a:endParaRPr>
          </a:p>
          <a:p>
            <a:pPr algn="just">
              <a:lnSpc>
                <a:spcPct val="120000"/>
              </a:lnSpc>
              <a:spcBef>
                <a:spcPts val="400"/>
              </a:spcBef>
            </a:pPr>
            <a:r>
              <a:rPr lang="ru-RU" sz="1600" b="1" i="0" dirty="0">
                <a:solidFill>
                  <a:srgbClr val="000000"/>
                </a:solidFill>
                <a:effectLst/>
                <a:latin typeface="lucida grande"/>
              </a:rPr>
              <a:t>Бесформатный ввод/вывод 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с помощью операторов </a:t>
            </a:r>
            <a:r>
              <a:rPr lang="en-US" sz="1600" i="0" dirty="0" err="1">
                <a:solidFill>
                  <a:srgbClr val="000000"/>
                </a:solidFill>
                <a:effectLst/>
                <a:latin typeface="lucida grande"/>
              </a:rPr>
              <a:t>cin</a:t>
            </a:r>
            <a:r>
              <a:rPr lang="en-US" sz="1600" i="0" dirty="0">
                <a:solidFill>
                  <a:srgbClr val="000000"/>
                </a:solidFill>
                <a:effectLst/>
                <a:latin typeface="lucida grande"/>
              </a:rPr>
              <a:t> |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grande"/>
              </a:rPr>
              <a:t>c</a:t>
            </a:r>
            <a:r>
              <a:rPr lang="en-US" sz="1600" i="0" dirty="0" err="1">
                <a:solidFill>
                  <a:srgbClr val="000000"/>
                </a:solidFill>
                <a:effectLst/>
                <a:latin typeface="lucida grande"/>
              </a:rPr>
              <a:t>out</a:t>
            </a:r>
            <a:r>
              <a:rPr lang="en-US" sz="1600" i="0" dirty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достаточно прост, 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lucida grande"/>
              </a:rPr>
              <a:t>форматированный </a:t>
            </a:r>
            <a:r>
              <a:rPr lang="ru-RU" sz="1600" i="0" dirty="0">
                <a:solidFill>
                  <a:srgbClr val="000000"/>
                </a:solidFill>
                <a:effectLst/>
                <a:latin typeface="lucida grande"/>
              </a:rPr>
              <a:t>ввод/вывод гибче, но требует изучения специализированных форматов и грамотного их использования.</a:t>
            </a:r>
            <a:endParaRPr lang="ru-RU" sz="16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1104F79-A313-4992-B9B2-05722E016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3CB2-F87A-4F4F-BBE6-2F6DF8A400AE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156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0F1D2A-5F26-47A9-A419-09FB9D0A3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r>
              <a:rPr lang="ru-RU" sz="3200" b="1" i="0" dirty="0">
                <a:solidFill>
                  <a:srgbClr val="000000"/>
                </a:solidFill>
                <a:effectLst/>
                <a:latin typeface="lucida grande"/>
              </a:rPr>
              <a:t>Контрольные вопросы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EB2BCC8-32C5-4E05-A3F8-F30165698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3920"/>
            <a:ext cx="10515600" cy="5293043"/>
          </a:xfrm>
        </p:spPr>
        <p:txBody>
          <a:bodyPr>
            <a:normAutofit fontScale="70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 Как по-вашему – где надёжнее всего размещать директиву </a:t>
            </a:r>
            <a:r>
              <a:rPr lang="en-US" b="0" i="0" dirty="0">
                <a:solidFill>
                  <a:srgbClr val="000000"/>
                </a:solidFill>
                <a:effectLst/>
                <a:latin typeface="lucida grande"/>
              </a:rPr>
              <a:t>using namespace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: до </a:t>
            </a:r>
            <a:r>
              <a:rPr lang="en-US" b="0" i="0" dirty="0">
                <a:solidFill>
                  <a:srgbClr val="000000"/>
                </a:solidFill>
                <a:effectLst/>
                <a:latin typeface="lucida grande"/>
              </a:rPr>
              <a:t>main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 или в любой другой функции?</a:t>
            </a:r>
          </a:p>
          <a:p>
            <a:pPr algn="l">
              <a:buFont typeface="+mj-lt"/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Функция </a:t>
            </a:r>
            <a:r>
              <a:rPr lang="en-US" b="0" i="0" dirty="0">
                <a:solidFill>
                  <a:srgbClr val="000000"/>
                </a:solidFill>
                <a:effectLst/>
                <a:latin typeface="lucida grande"/>
              </a:rPr>
              <a:t>main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 оператором </a:t>
            </a:r>
            <a:r>
              <a:rPr lang="en-US" b="0" i="0" dirty="0">
                <a:solidFill>
                  <a:srgbClr val="000000"/>
                </a:solidFill>
                <a:effectLst/>
                <a:latin typeface="lucida grande"/>
              </a:rPr>
              <a:t>return 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возвращает 0. А что этот ноль означает? А что будет означать, например, 1? Смысл этих констант?</a:t>
            </a:r>
          </a:p>
          <a:p>
            <a:pPr algn="l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lucida grande"/>
              </a:rPr>
              <a:t>Видите ли Вы ошибки в следующем фрагменте программы? Чему равен размер массива </a:t>
            </a:r>
            <a:r>
              <a:rPr lang="en-US" dirty="0">
                <a:solidFill>
                  <a:srgbClr val="000000"/>
                </a:solidFill>
                <a:latin typeface="lucida grande"/>
              </a:rPr>
              <a:t>b</a:t>
            </a:r>
            <a:r>
              <a:rPr lang="ru-RU" dirty="0">
                <a:solidFill>
                  <a:srgbClr val="000000"/>
                </a:solidFill>
                <a:latin typeface="lucida grande"/>
              </a:rPr>
              <a:t> в байтах?</a:t>
            </a:r>
            <a:endParaRPr lang="en-US" dirty="0">
              <a:solidFill>
                <a:srgbClr val="000000"/>
              </a:solidFill>
              <a:latin typeface="lucida grande"/>
            </a:endParaRPr>
          </a:p>
          <a:p>
            <a:pPr marL="0" indent="0" algn="ctr">
              <a:buNone/>
            </a:pP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na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=2.5L;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b(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na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just">
              <a:buFont typeface="+mj-lt"/>
              <a:buAutoNum type="arabicPeriod" startAt="4"/>
            </a:pPr>
            <a:r>
              <a:rPr lang="en-US" b="0" i="0" dirty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Какой результат будет выведен на консоль после выполнения ниже представленного фрагмента:</a:t>
            </a:r>
          </a:p>
          <a:p>
            <a:pPr marL="0" indent="0" algn="ctr">
              <a:buNone/>
            </a:pPr>
            <a:r>
              <a:rPr lang="ru-RU" sz="3800" b="1" i="0" dirty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pl-PL" sz="2300" b="1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 x = 1.2f, y = 2l, z = 034, u = 0x23, w; w = y / x * u / z; cout </a:t>
            </a:r>
            <a:r>
              <a:rPr lang="pl-PL" sz="2300" b="1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pl-PL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2300" b="1" dirty="0">
                <a:solidFill>
                  <a:srgbClr val="A31515"/>
                </a:solidFill>
                <a:latin typeface="Consolas" panose="020B0609020204030204" pitchFamily="49" charset="0"/>
              </a:rPr>
              <a:t>"\nx = "</a:t>
            </a:r>
            <a:r>
              <a:rPr lang="pl-PL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2300" b="1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pl-PL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 x </a:t>
            </a:r>
            <a:r>
              <a:rPr lang="pl-PL" sz="2300" b="1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pl-PL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2300" b="1" dirty="0">
                <a:solidFill>
                  <a:srgbClr val="A31515"/>
                </a:solidFill>
                <a:latin typeface="Consolas" panose="020B0609020204030204" pitchFamily="49" charset="0"/>
              </a:rPr>
              <a:t>"\n z = "</a:t>
            </a:r>
            <a:r>
              <a:rPr lang="pl-PL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2300" b="1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pl-PL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 z </a:t>
            </a:r>
            <a:r>
              <a:rPr lang="pl-PL" sz="2300" b="1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pl-PL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2300" b="1" dirty="0">
                <a:solidFill>
                  <a:srgbClr val="A31515"/>
                </a:solidFill>
                <a:latin typeface="Consolas" panose="020B0609020204030204" pitchFamily="49" charset="0"/>
              </a:rPr>
              <a:t>"\n w = "</a:t>
            </a:r>
            <a:r>
              <a:rPr lang="pl-PL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2300" b="1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pl-PL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 w </a:t>
            </a:r>
            <a:r>
              <a:rPr lang="pl-PL" sz="2300" b="1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pl-PL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 endl;</a:t>
            </a:r>
            <a:r>
              <a:rPr lang="ru-RU" i="0" dirty="0">
                <a:solidFill>
                  <a:srgbClr val="000000"/>
                </a:solidFill>
                <a:effectLst/>
                <a:latin typeface="lucida grande"/>
              </a:rPr>
              <a:t>?</a:t>
            </a:r>
            <a:r>
              <a:rPr lang="en-US" sz="3300" b="1" i="0" dirty="0">
                <a:solidFill>
                  <a:srgbClr val="000000"/>
                </a:solidFill>
                <a:effectLst/>
                <a:latin typeface="lucida grande"/>
              </a:rPr>
              <a:t/>
            </a:r>
            <a:br>
              <a:rPr lang="en-US" sz="3300" b="1" i="0" dirty="0">
                <a:solidFill>
                  <a:srgbClr val="000000"/>
                </a:solidFill>
                <a:effectLst/>
                <a:latin typeface="lucida grande"/>
              </a:rPr>
            </a:br>
            <a:endParaRPr lang="ru-RU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Какой результат будет выведен на консоль после выполнения ниже представленного фрагмента:</a:t>
            </a:r>
          </a:p>
          <a:p>
            <a:pPr marL="0" indent="0" algn="ctr">
              <a:buNone/>
            </a:pPr>
            <a:r>
              <a:rPr lang="pt-BR" sz="2900" b="1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2900" b="1" dirty="0">
                <a:solidFill>
                  <a:srgbClr val="000000"/>
                </a:solidFill>
                <a:latin typeface="Consolas" panose="020B0609020204030204" pitchFamily="49" charset="0"/>
              </a:rPr>
              <a:t> p = 25l; printf(</a:t>
            </a:r>
            <a:r>
              <a:rPr lang="pt-BR" sz="2900" b="1" dirty="0">
                <a:solidFill>
                  <a:srgbClr val="A31515"/>
                </a:solidFill>
                <a:latin typeface="Consolas" panose="020B0609020204030204" pitchFamily="49" charset="0"/>
              </a:rPr>
              <a:t>"\n %d \t %x  %o \n"</a:t>
            </a:r>
            <a:r>
              <a:rPr lang="pt-BR" sz="2900" b="1" dirty="0">
                <a:solidFill>
                  <a:srgbClr val="000000"/>
                </a:solidFill>
                <a:latin typeface="Consolas" panose="020B0609020204030204" pitchFamily="49" charset="0"/>
              </a:rPr>
              <a:t>, p, p, p)</a:t>
            </a:r>
            <a:r>
              <a:rPr lang="pt-BR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ru-RU" sz="3600" i="0" dirty="0">
                <a:solidFill>
                  <a:srgbClr val="000000"/>
                </a:solidFill>
                <a:effectLst/>
                <a:latin typeface="lucida grande"/>
              </a:rPr>
              <a:t>?</a:t>
            </a:r>
            <a:r>
              <a:rPr lang="en-US" sz="4100" b="1" i="0" dirty="0">
                <a:solidFill>
                  <a:srgbClr val="000000"/>
                </a:solidFill>
                <a:effectLst/>
                <a:latin typeface="lucida grande"/>
              </a:rPr>
              <a:t/>
            </a:r>
            <a:br>
              <a:rPr lang="en-US" sz="4100" b="1" i="0" dirty="0">
                <a:solidFill>
                  <a:srgbClr val="000000"/>
                </a:solidFill>
                <a:effectLst/>
                <a:latin typeface="lucida grande"/>
              </a:rPr>
            </a:br>
            <a:endParaRPr lang="ru-RU" sz="4100" b="1" i="0" dirty="0">
              <a:solidFill>
                <a:srgbClr val="000000"/>
              </a:solidFill>
              <a:effectLst/>
              <a:latin typeface="lucida grande"/>
            </a:endParaRPr>
          </a:p>
          <a:p>
            <a:pPr marL="0" indent="0" algn="ctr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Проверьте свои оценки на компьютере.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71AE145-712B-477F-A216-16442E49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3CB2-F87A-4F4F-BBE6-2F6DF8A400AE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0861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DEAABC-F6B3-4F89-915C-43270F41C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lucida grande"/>
              </a:rPr>
              <a:t>Краткие итоги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C29989-9758-4200-B9F2-1A93AE5FF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78066"/>
            <a:ext cx="12192000" cy="5652654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400"/>
              </a:spcBef>
            </a:pPr>
            <a:r>
              <a:rPr lang="ru-RU" sz="2400" b="1" i="0" dirty="0">
                <a:solidFill>
                  <a:srgbClr val="000000"/>
                </a:solidFill>
                <a:effectLst/>
                <a:latin typeface="lucida grande"/>
              </a:rPr>
              <a:t>Оператор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lucida grande"/>
              </a:rPr>
              <a:t>if </a:t>
            </a:r>
            <a:r>
              <a:rPr lang="ru-RU" sz="2400" b="1" dirty="0">
                <a:solidFill>
                  <a:srgbClr val="000000"/>
                </a:solidFill>
                <a:latin typeface="lucida grande"/>
              </a:rPr>
              <a:t>на 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С++ отличается от аналогичного оператора на </a:t>
            </a:r>
            <a:r>
              <a:rPr lang="en-US" sz="2400" dirty="0">
                <a:solidFill>
                  <a:srgbClr val="000000"/>
                </a:solidFill>
                <a:latin typeface="lucida grande"/>
              </a:rPr>
              <a:t>Python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 лишь синтаксически. Условие всегда размещается в скобках. Если за </a:t>
            </a:r>
            <a:r>
              <a:rPr lang="en-US" sz="2400" dirty="0">
                <a:solidFill>
                  <a:srgbClr val="000000"/>
                </a:solidFill>
                <a:latin typeface="lucida grande"/>
              </a:rPr>
              <a:t>if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 или</a:t>
            </a:r>
            <a:r>
              <a:rPr lang="en-US" sz="2400" dirty="0">
                <a:solidFill>
                  <a:srgbClr val="000000"/>
                </a:solidFill>
                <a:latin typeface="lucida grande"/>
              </a:rPr>
              <a:t> else 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стоит не один, а несколько операторов, их помещают в блок – обрамляют фигурными скобками.</a:t>
            </a:r>
            <a:endParaRPr lang="en-US" sz="2400" i="0" dirty="0">
              <a:solidFill>
                <a:srgbClr val="000000"/>
              </a:solidFill>
              <a:effectLst/>
              <a:latin typeface="lucida grande"/>
            </a:endParaRPr>
          </a:p>
          <a:p>
            <a:pPr algn="just">
              <a:lnSpc>
                <a:spcPct val="120000"/>
              </a:lnSpc>
              <a:spcBef>
                <a:spcPts val="400"/>
              </a:spcBef>
            </a:pPr>
            <a:r>
              <a:rPr lang="ru-RU" sz="2400" b="1" i="0" dirty="0">
                <a:solidFill>
                  <a:srgbClr val="000000"/>
                </a:solidFill>
                <a:effectLst/>
                <a:latin typeface="lucida grande"/>
              </a:rPr>
              <a:t>Логическая (условная) функция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lucida grande"/>
              </a:rPr>
              <a:t>– 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возвращает значение и может быть встроена в вычислительные выражения. Необходимо точно соблюдать её синтаксис. Функция не поддерживает блоки операторов.</a:t>
            </a:r>
            <a:endParaRPr lang="ru-RU" sz="2400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algn="just">
              <a:lnSpc>
                <a:spcPct val="120000"/>
              </a:lnSpc>
              <a:spcBef>
                <a:spcPts val="400"/>
              </a:spcBef>
            </a:pPr>
            <a:r>
              <a:rPr lang="ru-RU" sz="2400" b="1" i="0" dirty="0">
                <a:solidFill>
                  <a:srgbClr val="000000"/>
                </a:solidFill>
                <a:effectLst/>
                <a:latin typeface="lucida grande"/>
              </a:rPr>
              <a:t>Оператора выбора </a:t>
            </a:r>
            <a:r>
              <a:rPr lang="en-US" sz="2400" b="1" dirty="0">
                <a:solidFill>
                  <a:srgbClr val="000000"/>
                </a:solidFill>
                <a:latin typeface="lucida grande"/>
              </a:rPr>
              <a:t>switch</a:t>
            </a:r>
            <a:r>
              <a:rPr lang="ru-RU" sz="2400" b="1" i="0" dirty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не такой гибкий, как </a:t>
            </a:r>
            <a:r>
              <a:rPr lang="en-US" sz="2400" dirty="0">
                <a:solidFill>
                  <a:srgbClr val="000000"/>
                </a:solidFill>
                <a:latin typeface="lucida grande"/>
              </a:rPr>
              <a:t>if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, но позволяет</a:t>
            </a:r>
            <a:r>
              <a:rPr lang="en-US" sz="2400" dirty="0">
                <a:solidFill>
                  <a:srgbClr val="000000"/>
                </a:solidFill>
                <a:latin typeface="lucida grande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строить наглядные коды и , главное, обладает </a:t>
            </a:r>
            <a:r>
              <a:rPr lang="ru-RU" sz="2400" dirty="0" err="1">
                <a:solidFill>
                  <a:srgbClr val="000000"/>
                </a:solidFill>
                <a:latin typeface="lucida grande"/>
              </a:rPr>
              <a:t>бОльшей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 производительностью.</a:t>
            </a:r>
            <a:endParaRPr lang="ru-RU" sz="2400" b="0" i="0" dirty="0">
              <a:solidFill>
                <a:srgbClr val="000000"/>
              </a:solidFill>
              <a:effectLst/>
              <a:latin typeface="lucida grande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1104F79-A313-4992-B9B2-05722E016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3CB2-F87A-4F4F-BBE6-2F6DF8A400AE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12694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0F1D2A-5F26-47A9-A419-09FB9D0A3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r>
              <a:rPr lang="ru-RU" sz="3200" b="1" i="0" dirty="0">
                <a:solidFill>
                  <a:srgbClr val="000000"/>
                </a:solidFill>
                <a:effectLst/>
                <a:latin typeface="lucida grande"/>
              </a:rPr>
              <a:t>Тесты на проверку  знаний логических операций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EB2BCC8-32C5-4E05-A3F8-F30165698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3920"/>
            <a:ext cx="10515600" cy="52930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1000"/>
              </a:spcAft>
            </a:pP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Чему равно значение выражения (! a &amp;&amp; ( b || c)), где a, b и с - величины типа </a:t>
            </a:r>
            <a:r>
              <a:rPr lang="ru-RU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bool</a:t>
            </a: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имеющие значения </a:t>
            </a:r>
            <a:r>
              <a:rPr lang="ru-RU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ru-RU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соответственно?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75"/>
              </a:spcAft>
              <a:buNone/>
            </a:pPr>
            <a:r>
              <a:rPr lang="ru-RU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(Отметьте один правильный вариант ответа.)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75"/>
              </a:spcAft>
              <a:buNone/>
            </a:pP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Вариант 1 </a:t>
            </a:r>
            <a:r>
              <a:rPr lang="ru-RU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75"/>
              </a:spcAft>
              <a:buNone/>
            </a:pP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Вариант 2 </a:t>
            </a:r>
            <a:r>
              <a:rPr lang="ru-RU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1000"/>
              </a:spcAft>
              <a:buNone/>
            </a:pP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1000"/>
              </a:spcAft>
            </a:pP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Чему равно значение выражения (a &amp;&amp; ! b || c), где a, b и с -величины типа </a:t>
            </a:r>
            <a:r>
              <a:rPr lang="ru-RU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bool</a:t>
            </a: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имеющие значения </a:t>
            </a:r>
            <a:r>
              <a:rPr lang="ru-RU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ru-RU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соответственно?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75"/>
              </a:spcAft>
              <a:buNone/>
            </a:pPr>
            <a:r>
              <a:rPr lang="ru-RU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(Отметьте один правильный вариант ответа.)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75"/>
              </a:spcAft>
              <a:buNone/>
            </a:pP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Вариант 1 </a:t>
            </a:r>
            <a:r>
              <a:rPr lang="ru-RU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75"/>
              </a:spcAft>
              <a:buNone/>
            </a:pPr>
            <a:r>
              <a:rPr lang="ru-R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Вариант 2 </a:t>
            </a:r>
            <a:r>
              <a:rPr lang="ru-RU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71AE145-712B-477F-A216-16442E49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3CB2-F87A-4F4F-BBE6-2F6DF8A400AE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41385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3D8D72-71CB-4FCE-9B2B-532B8B6D0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Задания на самостоятельную работу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CCC7F66-0E3C-460B-BE6A-EB5408599F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04875"/>
                <a:ext cx="10515600" cy="527208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sz="2000" dirty="0"/>
                  <a:t>1.Можно </a:t>
                </a:r>
                <a:r>
                  <a:rPr lang="ru-RU" sz="2000" b="1" i="1" dirty="0"/>
                  <a:t>самостоятельно</a:t>
                </a:r>
                <a:r>
                  <a:rPr lang="ru-RU" sz="2000" dirty="0"/>
                  <a:t> выбрать варианты решения из Л/Р 2 в </a:t>
                </a:r>
                <a:r>
                  <a:rPr lang="en-US" sz="2000" dirty="0" err="1"/>
                  <a:t>moodle</a:t>
                </a:r>
                <a:r>
                  <a:rPr lang="ru-RU" sz="2000" dirty="0"/>
                  <a:t> – задания 1 и 2 – линейный алгоритм; 3</a:t>
                </a:r>
                <a:r>
                  <a:rPr lang="en-US" sz="2000" dirty="0"/>
                  <a:t/>
                </a:r>
                <a:r>
                  <a:rPr lang="ru-RU" sz="2000" dirty="0"/>
                  <a:t>и </a:t>
                </a:r>
                <a:r>
                  <a:rPr lang="en-US" sz="2000" dirty="0"/>
                  <a:t>4 – </a:t>
                </a:r>
                <a:r>
                  <a:rPr lang="ru-RU" sz="2000" dirty="0"/>
                  <a:t>ветвление/переключатель.</a:t>
                </a:r>
              </a:p>
              <a:p>
                <a:pPr marL="0" indent="0">
                  <a:buNone/>
                </a:pPr>
                <a:r>
                  <a:rPr lang="ru-RU" sz="2000" dirty="0"/>
                  <a:t>Или можно сделать эти задания: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Задание 3. </a:t>
                </a:r>
                <a:r>
                  <a:rPr lang="ru-RU" sz="1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Составить программу на С++ для вычисления указанных математических функций, предусмотрев случаи разрыва функций: определить ОДЗ и запрограммировать вывод результата, если он может быть получен, в противном случае – запрограммировать сообщение, почему вычисление функции невозможно. Аргумент х вводится с консоли, константы записываются в формате с плавающей точкой, параметры (</a:t>
                </a:r>
                <a:r>
                  <a:rPr lang="en-US" sz="1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a, b, c) </a:t>
                </a:r>
                <a:r>
                  <a:rPr lang="ru-RU" sz="1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инициализируются в теле программы. Аналитического упрощения функций НЕ делать.</a:t>
                </a:r>
                <a:r>
                  <a:rPr lang="en-US" sz="1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en-US" sz="1800" b="1" i="1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ru-RU" sz="1800" b="1" i="1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По аналогии с примером 5 </a:t>
                </a:r>
                <a:r>
                  <a:rPr lang="ru-RU" sz="18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методички к Л/Р2.</a:t>
                </a:r>
                <a:r>
                  <a:rPr lang="en-US" sz="1800" b="1" i="1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ru-RU" sz="1800" i="1" dirty="0">
                  <a:solidFill>
                    <a:srgbClr val="C0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𝑙𝑜𝑔</m:t>
                                </m:r>
                              </m:e>
                              <m: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𝑎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ru-RU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ru-RU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cos</m:t>
                                </m:r>
                              </m:fName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ru-RU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ru-RU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</a:rPr>
                                      <m:t>𝑥</m:t>
                                    </m:r>
                                  </m:e>
                                </m:rad>
                              </m:e>
                            </m:func>
                          </m:den>
                        </m:f>
                      </m:e>
                    </m:ra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a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=2,35∙</m:t>
                    </m:r>
                    <m:sSup>
                      <m:sSup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 –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любое число, задаётся в градусах.</a:t>
                </a:r>
                <a:endParaRPr lang="ru-RU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ru-RU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Задание 4. </a:t>
                </a:r>
                <a:r>
                  <a:rPr lang="ru-RU" sz="1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Используя сочетание операторов </a:t>
                </a:r>
                <a:r>
                  <a:rPr lang="en-US" sz="1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if </a:t>
                </a:r>
                <a:r>
                  <a:rPr lang="ru-RU" sz="1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и оператора выбора </a:t>
                </a:r>
                <a:r>
                  <a:rPr lang="en-US" sz="1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switch</a:t>
                </a:r>
                <a:r>
                  <a:rPr lang="ru-RU" sz="1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, составить программу по заданному условию. </a:t>
                </a:r>
                <a:endParaRPr lang="ru-RU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В 3-х шкатулках лежат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A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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B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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C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денег. Если игрок называет цифру 1, открывается шкатулка с наибольшим количеством денег, если цифру 3, то с наименьшим, если 2 то со средним значением денег.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CCC7F66-0E3C-460B-BE6A-EB5408599F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04875"/>
                <a:ext cx="10515600" cy="5272088"/>
              </a:xfrm>
              <a:blipFill>
                <a:blip r:embed="rId2"/>
                <a:stretch>
                  <a:fillRect l="-638" t="-1156" r="-4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330312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9AB693F-9F63-4A2F-A8D1-A505F8E54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6948"/>
            <a:ext cx="10972800" cy="50327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4.</a:t>
            </a:r>
            <a:r>
              <a:rPr lang="ru-RU" dirty="0"/>
              <a:t> При записи строковых констант разрыв строк не допустим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u="sng" dirty="0"/>
              <a:t>Неп</a:t>
            </a:r>
            <a:r>
              <a:rPr lang="ru-RU" sz="2800" u="sng" dirty="0"/>
              <a:t>равильно: </a:t>
            </a:r>
            <a:endParaRPr lang="en-US" sz="2800" u="sng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F42744E-9C07-4331-835E-D938F608F0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9904" y="728476"/>
            <a:ext cx="7268033" cy="252449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AB5C28B-5949-4EC4-A021-B3EF5B399208}"/>
              </a:ext>
            </a:extLst>
          </p:cNvPr>
          <p:cNvSpPr txBox="1"/>
          <p:nvPr/>
        </p:nvSpPr>
        <p:spPr>
          <a:xfrm>
            <a:off x="514350" y="64856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u="sng" dirty="0"/>
              <a:t>Правильно: </a:t>
            </a:r>
            <a:endParaRPr lang="en-US" sz="2400" u="sng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279B6E3F-87FA-4529-8081-08334FB218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6587" y="3442077"/>
            <a:ext cx="6353175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3113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570EFE-275C-4CF7-A172-E724F642F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347663"/>
            <a:ext cx="11353800" cy="5505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</a:t>
            </a:r>
            <a:r>
              <a:rPr lang="ru-RU" dirty="0"/>
              <a:t>. Для объединения операторов в блок используются фигурные скобки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en-US" b="1" dirty="0">
                <a:solidFill>
                  <a:srgbClr val="C00000"/>
                </a:solidFill>
              </a:rPr>
              <a:t>{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}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en-US" dirty="0">
                <a:solidFill>
                  <a:srgbClr val="0033CC"/>
                </a:solidFill>
              </a:rPr>
              <a:t>bool x=true; </a:t>
            </a:r>
          </a:p>
          <a:p>
            <a:pPr marL="0" indent="0">
              <a:buNone/>
            </a:pPr>
            <a:r>
              <a:rPr lang="en-US" dirty="0">
                <a:solidFill>
                  <a:srgbClr val="0033CC"/>
                </a:solidFill>
              </a:rPr>
              <a:t>while(x) </a:t>
            </a:r>
            <a:r>
              <a:rPr lang="en-US" dirty="0" err="1">
                <a:solidFill>
                  <a:srgbClr val="0033CC"/>
                </a:solidFill>
              </a:rPr>
              <a:t>cout</a:t>
            </a:r>
            <a:r>
              <a:rPr lang="en-US" dirty="0">
                <a:solidFill>
                  <a:srgbClr val="0033CC"/>
                </a:solidFill>
              </a:rPr>
              <a:t> &lt;&lt; x; x=x-1; x+=3; </a:t>
            </a:r>
            <a:r>
              <a:rPr lang="en-US" dirty="0" err="1">
                <a:solidFill>
                  <a:srgbClr val="0033CC"/>
                </a:solidFill>
              </a:rPr>
              <a:t>cout</a:t>
            </a:r>
            <a:r>
              <a:rPr lang="en-US" dirty="0">
                <a:solidFill>
                  <a:srgbClr val="0033CC"/>
                </a:solidFill>
              </a:rPr>
              <a:t> &lt;&lt; x;</a:t>
            </a:r>
          </a:p>
          <a:p>
            <a:pPr marL="0" indent="0">
              <a:buNone/>
            </a:pPr>
            <a:r>
              <a:rPr lang="en-US" dirty="0">
                <a:solidFill>
                  <a:srgbClr val="0033CC"/>
                </a:solidFill>
              </a:rPr>
              <a:t>while(x) {</a:t>
            </a:r>
            <a:r>
              <a:rPr lang="en-US" dirty="0" err="1">
                <a:solidFill>
                  <a:srgbClr val="0033CC"/>
                </a:solidFill>
              </a:rPr>
              <a:t>cout</a:t>
            </a:r>
            <a:r>
              <a:rPr lang="en-US" dirty="0">
                <a:solidFill>
                  <a:srgbClr val="0033CC"/>
                </a:solidFill>
              </a:rPr>
              <a:t> &lt;&lt; x; x=x-1; } x+=3;cout &lt;&lt; x;</a:t>
            </a:r>
            <a:endParaRPr lang="ru-RU" dirty="0">
              <a:solidFill>
                <a:srgbClr val="0033CC"/>
              </a:solidFill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86919027-EAFE-47CA-A6EA-BECCADA5382A}"/>
              </a:ext>
            </a:extLst>
          </p:cNvPr>
          <p:cNvCxnSpPr/>
          <p:nvPr/>
        </p:nvCxnSpPr>
        <p:spPr>
          <a:xfrm>
            <a:off x="419100" y="3209925"/>
            <a:ext cx="5962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73791EDD-7A9E-4939-B2DC-D3612AA0C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0848" y="1676115"/>
            <a:ext cx="4694908" cy="250842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F746F4C3-0F3B-4F48-9F5E-1C5789B769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0849" y="4327697"/>
            <a:ext cx="4694907" cy="253058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CCCC010-7A7B-4D77-B888-C564942BC1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0" y="3395661"/>
            <a:ext cx="5486400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0458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946139-89E9-4758-829B-EAE3CFAC1A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описания констант на С++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7F9408A-1785-4C59-A19D-98C9E9DE23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6566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3">
            <a:extLst>
              <a:ext uri="{FF2B5EF4-FFF2-40B4-BE49-F238E27FC236}">
                <a16:creationId xmlns:a16="http://schemas.microsoft.com/office/drawing/2014/main" xmlns="" id="{5AD8BAAA-DF44-4EE9-A9C7-0973CB54D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51DBB6-8068-431B-8C97-C2E218EED0A2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400"/>
          </a:p>
        </p:txBody>
      </p:sp>
      <p:sp>
        <p:nvSpPr>
          <p:cNvPr id="15363" name="Номер слайда 5">
            <a:extLst>
              <a:ext uri="{FF2B5EF4-FFF2-40B4-BE49-F238E27FC236}">
                <a16:creationId xmlns:a16="http://schemas.microsoft.com/office/drawing/2014/main" xmlns="" id="{FB361D8A-4CB2-4A38-B271-DB92162B6C4F}"/>
              </a:ext>
            </a:extLst>
          </p:cNvPr>
          <p:cNvSpPr txBox="1">
            <a:spLocks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F9DEED9-2AA4-4F74-BA12-BFE1065FFE6E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40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C6FA94B7-F6DF-44A4-8C59-248E4CD5F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1588" y="260351"/>
            <a:ext cx="72707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38200" indent="-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1. Определение констант 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497F6A4D-E5F4-4E75-B2C6-CECEAA882BD9}"/>
              </a:ext>
            </a:extLst>
          </p:cNvPr>
          <p:cNvSpPr txBox="1">
            <a:spLocks noChangeArrowheads="1"/>
          </p:cNvSpPr>
          <p:nvPr/>
        </p:nvSpPr>
        <p:spPr>
          <a:xfrm>
            <a:off x="636134" y="1198791"/>
            <a:ext cx="11081657" cy="564673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45720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2400" dirty="0"/>
              <a:t>	</a:t>
            </a:r>
            <a:r>
              <a:rPr lang="ru-RU" sz="2200" u="sng" dirty="0"/>
              <a:t>Константами</a:t>
            </a:r>
            <a:r>
              <a:rPr lang="ru-RU" sz="2200" dirty="0"/>
              <a:t> в программе называются параметры, значения которых не меняются в процессе выполнения программы.</a:t>
            </a:r>
          </a:p>
          <a:p>
            <a:pPr marL="0" indent="45720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2200" u="sng" dirty="0"/>
              <a:t>Задание значений констант </a:t>
            </a:r>
            <a:r>
              <a:rPr lang="ru-RU" sz="2200" dirty="0"/>
              <a:t>осуществляется, как правило, в начале программы.</a:t>
            </a:r>
          </a:p>
          <a:p>
            <a:pPr marL="0" indent="45720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2200" dirty="0"/>
              <a:t>Каждое из </a:t>
            </a:r>
            <a:r>
              <a:rPr lang="ru-RU" sz="2200" u="sng" dirty="0"/>
              <a:t>определений констант </a:t>
            </a:r>
            <a:r>
              <a:rPr lang="ru-RU" sz="2200" dirty="0"/>
              <a:t>имеет следующий вид:</a:t>
            </a:r>
          </a:p>
          <a:p>
            <a:pPr marL="0" indent="45720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2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</a:t>
            </a:r>
            <a:r>
              <a:rPr lang="ru-RU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/>
              <a:t> &lt;тип&gt;    &lt; имя константы &gt; 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2200" dirty="0"/>
              <a:t> &lt; значение константы &gt;  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0" indent="45720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2200" u="sng" dirty="0"/>
              <a:t>Примеры:</a:t>
            </a:r>
          </a:p>
          <a:p>
            <a:pPr marL="0" indent="45720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2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</a:t>
            </a:r>
            <a:r>
              <a:rPr lang="ru-RU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ru-RU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N = 25;	</a:t>
            </a:r>
            <a:r>
              <a:rPr lang="ru-RU" sz="2200" i="1" dirty="0">
                <a:solidFill>
                  <a:srgbClr val="006600"/>
                </a:solidFill>
              </a:rPr>
              <a:t>           // константа целого типа </a:t>
            </a:r>
          </a:p>
          <a:p>
            <a:pPr marL="0" indent="45720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2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</a:t>
            </a:r>
            <a:r>
              <a:rPr lang="ru-RU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</a:t>
            </a:r>
            <a:r>
              <a:rPr lang="ru-RU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G = 9.81;    </a:t>
            </a:r>
            <a:r>
              <a:rPr lang="ru-RU" sz="2200" i="1" dirty="0">
                <a:solidFill>
                  <a:srgbClr val="006600"/>
                </a:solidFill>
              </a:rPr>
              <a:t>// константы вещественного типа</a:t>
            </a:r>
            <a:r>
              <a:rPr lang="ru-RU" sz="2200" dirty="0"/>
              <a:t>	</a:t>
            </a:r>
          </a:p>
          <a:p>
            <a:pPr marL="0" indent="45720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2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</a:t>
            </a:r>
            <a:r>
              <a:rPr lang="ru-RU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</a:t>
            </a:r>
            <a:r>
              <a:rPr lang="ru-RU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Avogadro</a:t>
            </a:r>
            <a:r>
              <a:rPr lang="ru-RU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=6.022e23;</a:t>
            </a:r>
            <a:r>
              <a:rPr lang="ru-RU" sz="2200" dirty="0"/>
              <a:t>	</a:t>
            </a:r>
            <a:r>
              <a:rPr lang="ru-RU" sz="2200" i="1" dirty="0">
                <a:solidFill>
                  <a:srgbClr val="006600"/>
                </a:solidFill>
              </a:rPr>
              <a:t>// вещественного типа </a:t>
            </a:r>
            <a:endParaRPr lang="ru-RU" sz="2200" dirty="0"/>
          </a:p>
          <a:p>
            <a:pPr marL="0" indent="45720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2200" dirty="0"/>
              <a:t>Использование в программе имен констант (вместо указания их численных значений) делает программу более наглядной.</a:t>
            </a:r>
          </a:p>
          <a:p>
            <a:pPr marL="0" indent="45720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2200" dirty="0"/>
              <a:t>Кроме того, это позволяет программисту сгруппировать в начале программы все постоянные величины: здесь они более заметны и их легче изменить, при необходимости.</a:t>
            </a:r>
          </a:p>
          <a:p>
            <a:pPr marL="0" indent="45720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3">
            <a:extLst>
              <a:ext uri="{FF2B5EF4-FFF2-40B4-BE49-F238E27FC236}">
                <a16:creationId xmlns:a16="http://schemas.microsoft.com/office/drawing/2014/main" xmlns="" id="{5AD8BAAA-DF44-4EE9-A9C7-0973CB54D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51DBB6-8068-431B-8C97-C2E218EED0A2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400"/>
          </a:p>
        </p:txBody>
      </p:sp>
      <p:sp>
        <p:nvSpPr>
          <p:cNvPr id="15363" name="Номер слайда 5">
            <a:extLst>
              <a:ext uri="{FF2B5EF4-FFF2-40B4-BE49-F238E27FC236}">
                <a16:creationId xmlns:a16="http://schemas.microsoft.com/office/drawing/2014/main" xmlns="" id="{FB361D8A-4CB2-4A38-B271-DB92162B6C4F}"/>
              </a:ext>
            </a:extLst>
          </p:cNvPr>
          <p:cNvSpPr txBox="1">
            <a:spLocks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F9DEED9-2AA4-4F74-BA12-BFE1065FFE6E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40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C6FA94B7-F6DF-44A4-8C59-248E4CD5F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3349" y="136525"/>
            <a:ext cx="116586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38200" indent="-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1.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1</a:t>
            </a:r>
            <a:r>
              <a:rPr lang="ru-RU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Определение констант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 помощью суффиксов и префиксов 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497F6A4D-E5F4-4E75-B2C6-CECEAA882BD9}"/>
              </a:ext>
            </a:extLst>
          </p:cNvPr>
          <p:cNvSpPr txBox="1">
            <a:spLocks noChangeArrowheads="1"/>
          </p:cNvSpPr>
          <p:nvPr/>
        </p:nvSpPr>
        <p:spPr>
          <a:xfrm>
            <a:off x="555171" y="879247"/>
            <a:ext cx="11081657" cy="620735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200" b="1" dirty="0">
                <a:solidFill>
                  <a:srgbClr val="C00000"/>
                </a:solidFill>
              </a:rPr>
              <a:t>По умолчанию компилятор присваивает: целочисленной константе тип </a:t>
            </a:r>
            <a:r>
              <a:rPr lang="en-US" sz="2200" b="1" dirty="0">
                <a:solidFill>
                  <a:srgbClr val="C00000"/>
                </a:solidFill>
              </a:rPr>
              <a:t>int (4 </a:t>
            </a:r>
            <a:r>
              <a:rPr lang="ru-RU" sz="2200" b="1" dirty="0">
                <a:solidFill>
                  <a:srgbClr val="C00000"/>
                </a:solidFill>
              </a:rPr>
              <a:t>байта)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200" b="1" dirty="0">
                <a:solidFill>
                  <a:srgbClr val="C00000"/>
                </a:solidFill>
              </a:rPr>
              <a:t> вещественному числу тип </a:t>
            </a:r>
            <a:r>
              <a:rPr lang="ru-RU" sz="2200" b="1" dirty="0" err="1">
                <a:solidFill>
                  <a:srgbClr val="C00000"/>
                </a:solidFill>
              </a:rPr>
              <a:t>double</a:t>
            </a:r>
            <a:r>
              <a:rPr lang="ru-RU" sz="2200" b="1" dirty="0">
                <a:solidFill>
                  <a:srgbClr val="C00000"/>
                </a:solidFill>
              </a:rPr>
              <a:t> (8 байт)</a:t>
            </a:r>
            <a:r>
              <a:rPr lang="en-US" sz="2200" b="1" dirty="0">
                <a:solidFill>
                  <a:srgbClr val="C00000"/>
                </a:solidFill>
              </a:rPr>
              <a:t>: </a:t>
            </a:r>
            <a:r>
              <a:rPr lang="ru-RU" sz="2200" b="1" dirty="0">
                <a:solidFill>
                  <a:srgbClr val="C00000"/>
                </a:solidFill>
              </a:rPr>
              <a:t> </a:t>
            </a:r>
            <a:r>
              <a:rPr lang="es-ES" sz="2200" b="1" dirty="0">
                <a:solidFill>
                  <a:srgbClr val="0033CC"/>
                </a:solidFill>
              </a:rPr>
              <a:t>y =4+sin(x)*atan(z) /log10(2.e3)-3.;</a:t>
            </a:r>
            <a:r>
              <a:rPr lang="ru-RU" sz="2400" dirty="0"/>
              <a:t>	</a:t>
            </a:r>
          </a:p>
          <a:p>
            <a:pPr marL="0" indent="45720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2200" dirty="0"/>
              <a:t>Кроме естественного представления числовых констант в виде целого или вещественного числа языки программирования допускают различные добавки в начале </a:t>
            </a:r>
            <a:br>
              <a:rPr lang="ru-RU" sz="2200" dirty="0"/>
            </a:br>
            <a:r>
              <a:rPr lang="ru-RU" sz="2200" dirty="0"/>
              <a:t>("префиксы ") или конце ("суффиксы ") числа, определяющие способы преобразования и хранения данных в памяти компьютера.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5U,5u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 -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lucida grande"/>
              </a:rPr>
              <a:t>целое число без знака (суффикс - </a:t>
            </a: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u 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lucida grande"/>
              </a:rPr>
              <a:t>или </a:t>
            </a: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U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,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lucida grande"/>
              </a:rPr>
              <a:t>от </a:t>
            </a: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Unsigned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 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L,5l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 -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lucida grande"/>
              </a:rPr>
              <a:t>длинное целое число (суффикс - </a:t>
            </a: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l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 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lucida grande"/>
              </a:rPr>
              <a:t>или </a:t>
            </a: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L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,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lucida grande"/>
              </a:rPr>
              <a:t>от </a:t>
            </a: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 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0000"/>
                </a:solidFill>
                <a:latin typeface="lucida grande"/>
              </a:rPr>
              <a:t>НО: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8B0000"/>
                </a:solidFill>
                <a:latin typeface="Courier New" panose="02070309020205020404" pitchFamily="49" charset="0"/>
              </a:rPr>
              <a:t>5.</a:t>
            </a:r>
            <a:r>
              <a:rPr lang="en-US" sz="2000" b="1" dirty="0">
                <a:solidFill>
                  <a:srgbClr val="8B0000"/>
                </a:solidFill>
                <a:latin typeface="Courier New" panose="02070309020205020404" pitchFamily="49" charset="0"/>
              </a:rPr>
              <a:t>L,5</a:t>
            </a:r>
            <a:r>
              <a:rPr lang="ru-RU" sz="2000" b="1" dirty="0">
                <a:solidFill>
                  <a:srgbClr val="8B0000"/>
                </a:solidFill>
                <a:latin typeface="Courier New" panose="02070309020205020404" pitchFamily="49" charset="0"/>
              </a:rPr>
              <a:t>.</a:t>
            </a:r>
            <a:r>
              <a:rPr lang="en-US" sz="2000" b="1" dirty="0">
                <a:solidFill>
                  <a:srgbClr val="8B0000"/>
                </a:solidFill>
                <a:latin typeface="Courier New" panose="02070309020205020404" pitchFamily="49" charset="0"/>
              </a:rPr>
              <a:t>0l</a:t>
            </a:r>
            <a:r>
              <a:rPr lang="en-US" sz="2000" b="1" dirty="0">
                <a:solidFill>
                  <a:srgbClr val="000000"/>
                </a:solidFill>
                <a:latin typeface="lucida grande"/>
              </a:rPr>
              <a:t> - </a:t>
            </a:r>
            <a:r>
              <a:rPr lang="ru-RU" sz="2000" b="1" dirty="0">
                <a:solidFill>
                  <a:srgbClr val="000000"/>
                </a:solidFill>
                <a:latin typeface="lucida grande"/>
              </a:rPr>
              <a:t>длинное вещественное число (</a:t>
            </a:r>
            <a:r>
              <a:rPr lang="en-US" sz="2000" b="1" dirty="0">
                <a:solidFill>
                  <a:srgbClr val="8B0000"/>
                </a:solidFill>
                <a:latin typeface="Courier New" panose="02070309020205020404" pitchFamily="49" charset="0"/>
              </a:rPr>
              <a:t>Long</a:t>
            </a:r>
            <a:r>
              <a:rPr lang="ru-RU" sz="2000" b="1" dirty="0">
                <a:solidFill>
                  <a:srgbClr val="8B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8B0000"/>
                </a:solidFill>
                <a:latin typeface="Courier New" panose="02070309020205020404" pitchFamily="49" charset="0"/>
              </a:rPr>
              <a:t>Double</a:t>
            </a:r>
            <a:r>
              <a:rPr lang="en-US" sz="2000" b="1" dirty="0">
                <a:solidFill>
                  <a:srgbClr val="000000"/>
                </a:solidFill>
                <a:latin typeface="lucida grande"/>
              </a:rPr>
              <a:t>);</a:t>
            </a:r>
            <a:endParaRPr lang="en-US" sz="2000" b="1" i="0" dirty="0">
              <a:solidFill>
                <a:srgbClr val="000000"/>
              </a:solidFill>
              <a:effectLst/>
              <a:latin typeface="lucida grand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5LU,5lu,5Lu,5lU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 -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lucida grande"/>
              </a:rPr>
              <a:t>длинное целое число без знака;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.0f,5.F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 -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lucida grande"/>
              </a:rPr>
              <a:t>короткое вещественное число (суффикс - </a:t>
            </a: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f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 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lucida grande"/>
              </a:rPr>
              <a:t>или </a:t>
            </a: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F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,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lucida grande"/>
              </a:rPr>
              <a:t>от </a:t>
            </a: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Float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 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0x5,0X5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 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lucida grande"/>
              </a:rPr>
              <a:t>- </a:t>
            </a:r>
            <a:r>
              <a:rPr lang="ru-RU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lucida grande"/>
              </a:rPr>
              <a:t>шестнадцатеричное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lucida grande"/>
              </a:rPr>
              <a:t>целое число (префикс - </a:t>
            </a:r>
            <a:r>
              <a:rPr lang="ru-RU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x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 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lucida grande"/>
              </a:rPr>
              <a:t>или </a:t>
            </a:r>
            <a:r>
              <a:rPr lang="ru-RU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X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 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8B0000"/>
                </a:solidFill>
                <a:effectLst/>
                <a:latin typeface="Courier New" panose="02070309020205020404" pitchFamily="49" charset="0"/>
              </a:rPr>
              <a:t>05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 - </a:t>
            </a:r>
            <a:r>
              <a:rPr lang="ru-RU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lucida grande"/>
              </a:rPr>
              <a:t>восьмеричное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lucida grande"/>
              </a:rPr>
              <a:t> целое число (префикс - незначащий нуль в начале);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 (056=?</a:t>
            </a:r>
            <a:r>
              <a:rPr lang="en-US" sz="2000" b="1" i="0" baseline="-25000" dirty="0">
                <a:solidFill>
                  <a:srgbClr val="000000"/>
                </a:solidFill>
                <a:effectLst/>
                <a:latin typeface="lucida grande"/>
              </a:rPr>
              <a:t>10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lucida grande"/>
              </a:rPr>
              <a:t>)</a:t>
            </a:r>
            <a:endParaRPr lang="ru-RU" sz="2000" b="1" i="0" dirty="0">
              <a:solidFill>
                <a:srgbClr val="000000"/>
              </a:solidFill>
              <a:effectLst/>
              <a:latin typeface="lucida grand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C00000"/>
                </a:solidFill>
              </a:rPr>
              <a:t>Двоичная система представления данных непосредственно в </a:t>
            </a:r>
            <a:r>
              <a:rPr lang="ru-RU" sz="2400" b="1" dirty="0" smtClean="0">
                <a:solidFill>
                  <a:srgbClr val="C00000"/>
                </a:solidFill>
              </a:rPr>
              <a:t>языке Си </a:t>
            </a:r>
            <a:r>
              <a:rPr lang="ru-RU" sz="2400" b="1" dirty="0">
                <a:solidFill>
                  <a:srgbClr val="C00000"/>
                </a:solidFill>
              </a:rPr>
              <a:t>не поддерживается.</a:t>
            </a:r>
            <a:endParaRPr lang="ru-RU" sz="1600" b="1" i="0" dirty="0">
              <a:solidFill>
                <a:srgbClr val="C00000"/>
              </a:solidFill>
              <a:effectLst/>
              <a:latin typeface="lucida grande"/>
            </a:endParaRPr>
          </a:p>
          <a:p>
            <a:pPr marL="0" indent="45720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sz="2200" dirty="0"/>
          </a:p>
          <a:p>
            <a:pPr marL="0" indent="45720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sz="2200" dirty="0"/>
          </a:p>
          <a:p>
            <a:pPr marL="0" indent="45720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sz="2000" dirty="0"/>
          </a:p>
        </p:txBody>
      </p:sp>
      <p:sp>
        <p:nvSpPr>
          <p:cNvPr id="7" name="Управляющая кнопка: далее 6">
            <a:hlinkClick r:id="rId2" action="ppaction://hlinksldjump" highlightClick="1"/>
          </p:cNvPr>
          <p:cNvSpPr/>
          <p:nvPr/>
        </p:nvSpPr>
        <p:spPr>
          <a:xfrm>
            <a:off x="11517744" y="6068290"/>
            <a:ext cx="424873" cy="38330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825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52718"/>
            <a:ext cx="8245475" cy="611986"/>
          </a:xfrm>
        </p:spPr>
        <p:txBody>
          <a:bodyPr>
            <a:normAutofit/>
          </a:bodyPr>
          <a:lstStyle/>
          <a:p>
            <a:r>
              <a:rPr lang="ru-RU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Целочисленные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ru-RU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онстанты</a:t>
            </a:r>
            <a:r>
              <a:rPr lang="ru-RU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С++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725" y="908721"/>
            <a:ext cx="10010427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dirty="0"/>
              <a:t>Целочисленные данные в языке Си могут быть представлены в одной из следующих систем счисления:</a:t>
            </a:r>
          </a:p>
          <a:p>
            <a:endParaRPr lang="ru-RU" altLang="ru-RU" dirty="0"/>
          </a:p>
          <a:p>
            <a:endParaRPr lang="ru-RU" altLang="ru-RU" dirty="0"/>
          </a:p>
          <a:p>
            <a:endParaRPr lang="ru-RU" altLang="ru-RU" dirty="0"/>
          </a:p>
          <a:p>
            <a:endParaRPr lang="ru-RU" altLang="ru-RU" dirty="0"/>
          </a:p>
          <a:p>
            <a:endParaRPr lang="ru-RU" altLang="ru-RU" dirty="0"/>
          </a:p>
          <a:p>
            <a:endParaRPr lang="ru-RU" altLang="ru-RU" dirty="0"/>
          </a:p>
          <a:p>
            <a:endParaRPr lang="ru-RU" altLang="ru-RU" dirty="0"/>
          </a:p>
          <a:p>
            <a:pPr marL="0" indent="0">
              <a:buNone/>
            </a:pPr>
            <a:r>
              <a:rPr lang="ru-RU" altLang="ru-RU" dirty="0"/>
              <a:t>По умолчанию целочисленные константы имеют тип </a:t>
            </a:r>
            <a:r>
              <a:rPr lang="ru-RU" altLang="ru-RU" dirty="0" err="1"/>
              <a:t>int</a:t>
            </a:r>
            <a:r>
              <a:rPr lang="ru-RU" altLang="ru-RU" dirty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14CA-6BB2-4998-8E84-59817BF0BE4D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985" y="1889538"/>
            <a:ext cx="8857903" cy="3024336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7464152" y="4221088"/>
            <a:ext cx="194421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583832" y="4797152"/>
            <a:ext cx="324036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3890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2157</Words>
  <Application>Microsoft Office PowerPoint</Application>
  <PresentationFormat>Произвольный</PresentationFormat>
  <Paragraphs>467</Paragraphs>
  <Slides>39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39</vt:i4>
      </vt:variant>
    </vt:vector>
  </HeadingPairs>
  <TitlesOfParts>
    <vt:vector size="42" baseType="lpstr">
      <vt:lpstr>Тема Office</vt:lpstr>
      <vt:lpstr>Формула</vt:lpstr>
      <vt:lpstr>Уравнение</vt:lpstr>
      <vt:lpstr>Содержание 1. Блоки операторов и пробелы в написании кода на С++ 2. Описание констант на С++. 3. Логическая функция и логические операторы 4. Область видимости имён и переменных 5. Оператора выбора - переключатель.</vt:lpstr>
      <vt:lpstr>1. Блоки операторов и пробелы в написании кода на С++</vt:lpstr>
      <vt:lpstr>Слайд 3</vt:lpstr>
      <vt:lpstr>Слайд 4</vt:lpstr>
      <vt:lpstr>Слайд 5</vt:lpstr>
      <vt:lpstr>Особенности описания констант на С++</vt:lpstr>
      <vt:lpstr>Слайд 7</vt:lpstr>
      <vt:lpstr>Слайд 8</vt:lpstr>
      <vt:lpstr>Целочисленные rонстанты на С++</vt:lpstr>
      <vt:lpstr>БАЗОВЫЕ АЛГОРИТМИЧЕСКИЕ СТРУКТУРЫ, РЕАЛИЗУЕМЫЕ ОПЕРАТОРАМИ С++</vt:lpstr>
      <vt:lpstr>АЛГОРИТМ ВЕТВЛЕНИЯ</vt:lpstr>
      <vt:lpstr>1. Условная операция (тернарная операция)</vt:lpstr>
      <vt:lpstr>Допустимо применение условной операции в условной операции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Форматированный консольный вывод</vt:lpstr>
      <vt:lpstr>Спецификаторы формата вывода</vt:lpstr>
      <vt:lpstr>Примеры форматного вывода</vt:lpstr>
      <vt:lpstr>Примеры форматного вывода</vt:lpstr>
      <vt:lpstr>Форматированный консольный ввод</vt:lpstr>
      <vt:lpstr>Спецификаторы формата</vt:lpstr>
      <vt:lpstr>Применение форматного ввода</vt:lpstr>
      <vt:lpstr>Примеры форматного ввода</vt:lpstr>
      <vt:lpstr>Примеры форматного ввода</vt:lpstr>
      <vt:lpstr>Краткие итоги</vt:lpstr>
      <vt:lpstr>Контрольные вопросы</vt:lpstr>
      <vt:lpstr>Краткие итоги</vt:lpstr>
      <vt:lpstr>Тесты на проверку  знаний логических операций</vt:lpstr>
      <vt:lpstr>Задания на самостоятельную работу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программы и описание переменных</dc:title>
  <dc:creator>nk_petrova@mail.ru</dc:creator>
  <cp:lastModifiedBy>user</cp:lastModifiedBy>
  <cp:revision>57</cp:revision>
  <dcterms:created xsi:type="dcterms:W3CDTF">2020-09-10T05:53:29Z</dcterms:created>
  <dcterms:modified xsi:type="dcterms:W3CDTF">2022-03-16T08:03:34Z</dcterms:modified>
</cp:coreProperties>
</file>